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9144000"/>
  <p:notesSz cx="6858000" cy="9144000"/>
  <p:embeddedFontLst>
    <p:embeddedFont>
      <p:font typeface="Roboto"/>
      <p:regular r:id="rId28"/>
      <p:bold r:id="rId29"/>
      <p:italic r:id="rId30"/>
      <p:boldItalic r:id="rId31"/>
    </p:embeddedFont>
    <p:embeddedFont>
      <p:font typeface="NTR"/>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GoogleSlidesCustomDataVersion2">
      <go:slidesCustomData xmlns:go="http://customooxmlschemas.google.com/" r:id="rId33" roundtripDataSignature="AMtx7misYUaHZaprCx01JoJ1swZ0bQS5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ED56D0-6EA8-4623-94B6-9C5706263398}">
  <a:tblStyle styleId="{DCED56D0-6EA8-4623-94B6-9C570626339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340"/>
        <p:guide pos="3974" orient="horz"/>
        <p:guide pos="5420"/>
        <p:guide pos="346" orient="horz"/>
        <p:guide pos="476"/>
        <p:guide pos="482" orient="horz"/>
        <p:guide pos="3838" orient="horz"/>
        <p:guide pos="52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NTR-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 name="Google Shape;28;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bee63cfab7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2bee63cfab7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2bee63cfab7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bee6fc7d2f_0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bee6fc7d2f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2bee6fc7d2f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bee6fc7d2f_0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bee6fc7d2f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g2bee6fc7d2f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bee6fc7d2f_0_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bee6fc7d2f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2bee6fc7d2f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g2bee63cfab7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 name="Google Shape;32;g2bee63cfab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 name="Google Shape;33;g2bee63cfab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bee6fc7d2f_0_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bee6fc7d2f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2bee6fc7d2f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hyperlink" Target="https://www.twinkl.co.uk/"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17">
            <a:hlinkClick r:id="rId3"/>
          </p:cNvPr>
          <p:cNvSpPr/>
          <p:nvPr/>
        </p:nvSpPr>
        <p:spPr>
          <a:xfrm>
            <a:off x="4137660" y="3152488"/>
            <a:ext cx="868680" cy="55302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
        <p:nvSpPr>
          <p:cNvPr id="15" name="Google Shape;15;p18"/>
          <p:cNvSpPr/>
          <p:nvPr/>
        </p:nvSpPr>
        <p:spPr>
          <a:xfrm>
            <a:off x="457198" y="438151"/>
            <a:ext cx="8220075" cy="5957887"/>
          </a:xfrm>
          <a:prstGeom prst="rect">
            <a:avLst/>
          </a:prstGeom>
          <a:solidFill>
            <a:schemeClr val="lt1"/>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 name="Google Shape;16;p18"/>
          <p:cNvSpPr txBox="1"/>
          <p:nvPr>
            <p:ph type="title"/>
          </p:nvPr>
        </p:nvSpPr>
        <p:spPr>
          <a:xfrm>
            <a:off x="457198" y="438151"/>
            <a:ext cx="8220075" cy="994306"/>
          </a:xfrm>
          <a:prstGeom prst="rect">
            <a:avLst/>
          </a:prstGeom>
          <a:noFill/>
          <a:ln>
            <a:noFill/>
          </a:ln>
        </p:spPr>
        <p:txBody>
          <a:bodyPr anchorCtr="1" anchor="ctr" bIns="252000" lIns="252000" spcFirstLastPara="1" rIns="252000" wrap="square" tIns="252000">
            <a:noAutofit/>
          </a:bodyPr>
          <a:lstStyle>
            <a:lvl1pPr lvl="0" algn="l">
              <a:lnSpc>
                <a:spcPct val="90000"/>
              </a:lnSpc>
              <a:spcBef>
                <a:spcPts val="0"/>
              </a:spcBef>
              <a:spcAft>
                <a:spcPts val="0"/>
              </a:spcAft>
              <a:buClr>
                <a:srgbClr val="1C1C1C"/>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19">
            <a:hlinkClick r:id="rId3"/>
          </p:cNvPr>
          <p:cNvSpPr/>
          <p:nvPr/>
        </p:nvSpPr>
        <p:spPr>
          <a:xfrm>
            <a:off x="4137660" y="3152488"/>
            <a:ext cx="868680" cy="55302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ms Slide">
  <p:cSld name="Aims Slide">
    <p:spTree>
      <p:nvGrpSpPr>
        <p:cNvPr id="19" name="Shape 19"/>
        <p:cNvGrpSpPr/>
        <p:nvPr/>
      </p:nvGrpSpPr>
      <p:grpSpPr>
        <a:xfrm>
          <a:off x="0" y="0"/>
          <a:ext cx="0" cy="0"/>
          <a:chOff x="0" y="0"/>
          <a:chExt cx="0" cy="0"/>
        </a:xfrm>
      </p:grpSpPr>
      <p:sp>
        <p:nvSpPr>
          <p:cNvPr id="20" name="Google Shape;20;p20"/>
          <p:cNvSpPr/>
          <p:nvPr/>
        </p:nvSpPr>
        <p:spPr>
          <a:xfrm>
            <a:off x="503239" y="2930434"/>
            <a:ext cx="8137524" cy="3414803"/>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 name="Google Shape;21;p20"/>
          <p:cNvSpPr/>
          <p:nvPr/>
        </p:nvSpPr>
        <p:spPr>
          <a:xfrm>
            <a:off x="503239" y="512763"/>
            <a:ext cx="8137524" cy="2193019"/>
          </a:xfrm>
          <a:prstGeom prst="roundRect">
            <a:avLst>
              <a:gd fmla="val 6409"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0"/>
          <p:cNvSpPr/>
          <p:nvPr>
            <p:ph idx="1" type="body"/>
          </p:nvPr>
        </p:nvSpPr>
        <p:spPr>
          <a:xfrm>
            <a:off x="755651" y="1037017"/>
            <a:ext cx="7632699" cy="1469216"/>
          </a:xfrm>
          <a:prstGeom prst="roundRect">
            <a:avLst>
              <a:gd fmla="val 2585" name="adj"/>
            </a:avLst>
          </a:prstGeom>
          <a:noFill/>
          <a:ln>
            <a:noFill/>
          </a:ln>
        </p:spPr>
        <p:txBody>
          <a:bodyPr anchorCtr="0" anchor="t" bIns="252000" lIns="252000" spcFirstLastPara="1" rIns="252000" wrap="square" tIns="252000">
            <a:sp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20"/>
          <p:cNvSpPr/>
          <p:nvPr>
            <p:ph idx="2" type="body"/>
          </p:nvPr>
        </p:nvSpPr>
        <p:spPr>
          <a:xfrm>
            <a:off x="755651" y="3445623"/>
            <a:ext cx="7632699" cy="1469216"/>
          </a:xfrm>
          <a:prstGeom prst="roundRect">
            <a:avLst>
              <a:gd fmla="val 2585" name="adj"/>
            </a:avLst>
          </a:prstGeom>
          <a:noFill/>
          <a:ln>
            <a:noFill/>
          </a:ln>
        </p:spPr>
        <p:txBody>
          <a:bodyPr anchorCtr="0" anchor="t" bIns="252000" lIns="252000" spcFirstLastPara="1" rIns="252000" wrap="square" tIns="252000">
            <a:spAutoFit/>
          </a:bodyPr>
          <a:lstStyle>
            <a:lvl1pPr indent="-342900" lvl="0" marL="457200" algn="l">
              <a:lnSpc>
                <a:spcPct val="90000"/>
              </a:lnSpc>
              <a:spcBef>
                <a:spcPts val="1000"/>
              </a:spcBef>
              <a:spcAft>
                <a:spcPts val="0"/>
              </a:spcAft>
              <a:buClr>
                <a:srgbClr val="1C1C1C"/>
              </a:buClr>
              <a:buSzPts val="1800"/>
              <a:buChar char="•"/>
              <a:defRPr/>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p:nvPr>
            <p:ph idx="3" type="body"/>
          </p:nvPr>
        </p:nvSpPr>
        <p:spPr>
          <a:xfrm>
            <a:off x="755650" y="512763"/>
            <a:ext cx="7632700" cy="503237"/>
          </a:xfrm>
          <a:prstGeom prst="roundRect">
            <a:avLst>
              <a:gd fmla="val 2585" name="adj"/>
            </a:avLst>
          </a:prstGeom>
          <a:noFill/>
          <a:ln>
            <a:noFill/>
          </a:ln>
        </p:spPr>
        <p:txBody>
          <a:bodyPr anchorCtr="0" anchor="ctr" bIns="0" lIns="0" spcFirstLastPara="1" rIns="0" wrap="square" tIns="252000">
            <a:noAutofit/>
          </a:bodyPr>
          <a:lstStyle>
            <a:lvl1pPr indent="-228600" lvl="0" marL="457200" algn="ctr">
              <a:lnSpc>
                <a:spcPct val="90000"/>
              </a:lnSpc>
              <a:spcBef>
                <a:spcPts val="1000"/>
              </a:spcBef>
              <a:spcAft>
                <a:spcPts val="0"/>
              </a:spcAft>
              <a:buClr>
                <a:srgbClr val="1C1C1C"/>
              </a:buClr>
              <a:buSzPts val="3600"/>
              <a:buNone/>
              <a:defRPr b="1" sz="3600"/>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0"/>
          <p:cNvSpPr/>
          <p:nvPr>
            <p:ph idx="4" type="body"/>
          </p:nvPr>
        </p:nvSpPr>
        <p:spPr>
          <a:xfrm>
            <a:off x="755649" y="2930434"/>
            <a:ext cx="7632700" cy="503237"/>
          </a:xfrm>
          <a:prstGeom prst="roundRect">
            <a:avLst>
              <a:gd fmla="val 2585" name="adj"/>
            </a:avLst>
          </a:prstGeom>
          <a:noFill/>
          <a:ln>
            <a:noFill/>
          </a:ln>
        </p:spPr>
        <p:txBody>
          <a:bodyPr anchorCtr="0" anchor="ctr" bIns="0" lIns="0" spcFirstLastPara="1" rIns="0" wrap="square" tIns="252000">
            <a:noAutofit/>
          </a:bodyPr>
          <a:lstStyle>
            <a:lvl1pPr indent="-228600" lvl="0" marL="457200" algn="ctr">
              <a:lnSpc>
                <a:spcPct val="90000"/>
              </a:lnSpc>
              <a:spcBef>
                <a:spcPts val="1000"/>
              </a:spcBef>
              <a:spcAft>
                <a:spcPts val="0"/>
              </a:spcAft>
              <a:buClr>
                <a:srgbClr val="1C1C1C"/>
              </a:buClr>
              <a:buSzPts val="3600"/>
              <a:buNone/>
              <a:defRPr b="1" sz="3600"/>
            </a:lvl1pPr>
            <a:lvl2pPr indent="-342900" lvl="1" marL="914400" algn="l">
              <a:lnSpc>
                <a:spcPct val="90000"/>
              </a:lnSpc>
              <a:spcBef>
                <a:spcPts val="500"/>
              </a:spcBef>
              <a:spcAft>
                <a:spcPts val="0"/>
              </a:spcAft>
              <a:buClr>
                <a:srgbClr val="1C1C1C"/>
              </a:buClr>
              <a:buSzPts val="1800"/>
              <a:buChar char="•"/>
              <a:defRPr/>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640">
          <p15:clr>
            <a:srgbClr val="F26B43"/>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6"/>
          <p:cNvSpPr/>
          <p:nvPr>
            <p:ph type="title"/>
          </p:nvPr>
        </p:nvSpPr>
        <p:spPr>
          <a:xfrm>
            <a:off x="489745" y="695325"/>
            <a:ext cx="8164510" cy="1150938"/>
          </a:xfrm>
          <a:prstGeom prst="roundRect">
            <a:avLst>
              <a:gd fmla="val 9641" name="adj"/>
            </a:avLst>
          </a:prstGeom>
          <a:noFill/>
          <a:ln>
            <a:noFill/>
          </a:ln>
        </p:spPr>
        <p:txBody>
          <a:bodyPr anchorCtr="1" anchor="ctr" bIns="252000" lIns="252000" spcFirstLastPara="1" rIns="252000" wrap="square" tIns="252000">
            <a:normAutofit/>
          </a:bodyPr>
          <a:lstStyle>
            <a:lvl1pPr lvl="0" marR="0" rtl="0" algn="l">
              <a:lnSpc>
                <a:spcPct val="90000"/>
              </a:lnSpc>
              <a:spcBef>
                <a:spcPts val="0"/>
              </a:spcBef>
              <a:spcAft>
                <a:spcPts val="0"/>
              </a:spcAft>
              <a:buClr>
                <a:srgbClr val="1C1C1C"/>
              </a:buClr>
              <a:buSzPts val="3600"/>
              <a:buFont typeface="Arial"/>
              <a:buNone/>
              <a:defRPr b="1" i="0" sz="3600" u="none" cap="none" strike="noStrike">
                <a:solidFill>
                  <a:srgbClr val="1C1C1C"/>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p:nvPr>
            <p:ph idx="1" type="body"/>
          </p:nvPr>
        </p:nvSpPr>
        <p:spPr>
          <a:xfrm>
            <a:off x="489745" y="1957386"/>
            <a:ext cx="8164510" cy="4387851"/>
          </a:xfrm>
          <a:prstGeom prst="roundRect">
            <a:avLst>
              <a:gd fmla="val 2585" name="adj"/>
            </a:avLst>
          </a:prstGeom>
          <a:noFill/>
          <a:ln>
            <a:noFill/>
          </a:ln>
        </p:spPr>
        <p:txBody>
          <a:bodyPr anchorCtr="0" anchor="t" bIns="252000" lIns="252000" spcFirstLastPara="1" rIns="252000" wrap="square" tIns="252000">
            <a:norm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6.jpg"/><Relationship Id="rId5"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translate.google.com/"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watch?v=yzzLXrXayEA"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9"/>
          <p:cNvSpPr txBox="1"/>
          <p:nvPr>
            <p:ph type="title"/>
          </p:nvPr>
        </p:nvSpPr>
        <p:spPr>
          <a:xfrm>
            <a:off x="457198" y="464029"/>
            <a:ext cx="8220075" cy="994306"/>
          </a:xfrm>
          <a:prstGeom prst="rect">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BC0105"/>
              </a:buClr>
              <a:buSzPts val="3600"/>
              <a:buFont typeface="Arial"/>
              <a:buNone/>
            </a:pPr>
            <a:r>
              <a:rPr lang="en-GB">
                <a:solidFill>
                  <a:srgbClr val="BC0105"/>
                </a:solidFill>
                <a:latin typeface="Arial"/>
                <a:ea typeface="Arial"/>
                <a:cs typeface="Arial"/>
                <a:sym typeface="Arial"/>
              </a:rPr>
              <a:t>The Waitangi Treaty</a:t>
            </a:r>
            <a:endParaRPr sz="3600">
              <a:solidFill>
                <a:schemeClr val="dk1"/>
              </a:solidFill>
              <a:latin typeface="Arial"/>
              <a:ea typeface="Arial"/>
              <a:cs typeface="Arial"/>
              <a:sym typeface="Arial"/>
            </a:endParaRPr>
          </a:p>
        </p:txBody>
      </p:sp>
      <p:sp>
        <p:nvSpPr>
          <p:cNvPr id="149" name="Google Shape;149;p9"/>
          <p:cNvSpPr/>
          <p:nvPr/>
        </p:nvSpPr>
        <p:spPr>
          <a:xfrm>
            <a:off x="750885" y="3517445"/>
            <a:ext cx="7637465" cy="2754922"/>
          </a:xfrm>
          <a:prstGeom prst="rect">
            <a:avLst/>
          </a:prstGeom>
          <a:noFill/>
          <a:ln cap="flat" cmpd="sng" w="38100">
            <a:solidFill>
              <a:srgbClr val="BC0105"/>
            </a:solidFill>
            <a:prstDash val="solid"/>
            <a:miter lim="800000"/>
            <a:headEnd len="sm" w="sm" type="none"/>
            <a:tailEnd len="sm" w="sm" type="none"/>
          </a:ln>
        </p:spPr>
        <p:txBody>
          <a:bodyPr anchorCtr="0" anchor="ctr" bIns="36000" lIns="162000" spcFirstLastPara="1" rIns="162000" wrap="square" tIns="36000">
            <a:noAutofit/>
          </a:bodyPr>
          <a:lstStyle/>
          <a:p>
            <a:pPr indent="0" lvl="0" marL="0" marR="0" rtl="0" algn="just">
              <a:lnSpc>
                <a:spcPct val="100000"/>
              </a:lnSpc>
              <a:spcBef>
                <a:spcPts val="0"/>
              </a:spcBef>
              <a:spcAft>
                <a:spcPts val="0"/>
              </a:spcAft>
              <a:buClr>
                <a:srgbClr val="BC0105"/>
              </a:buClr>
              <a:buSzPts val="1600"/>
              <a:buFont typeface="Arial"/>
              <a:buNone/>
            </a:pPr>
            <a:r>
              <a:rPr b="1" i="0" lang="en-GB" sz="1600" u="none" cap="none" strike="noStrike">
                <a:solidFill>
                  <a:srgbClr val="BC0105"/>
                </a:solidFill>
                <a:latin typeface="Arial"/>
                <a:ea typeface="Arial"/>
                <a:cs typeface="Arial"/>
                <a:sym typeface="Arial"/>
              </a:rPr>
              <a:t>Important Note</a:t>
            </a:r>
            <a:endParaRPr b="0" i="0" sz="1600" u="none" cap="none" strike="noStrike">
              <a:solidFill>
                <a:srgbClr val="BC010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dk1"/>
                </a:solidFill>
                <a:latin typeface="Arial"/>
                <a:ea typeface="Arial"/>
                <a:cs typeface="Arial"/>
                <a:sym typeface="Arial"/>
              </a:rPr>
              <a:t>The terms of the Treaty, and how they differed across the two translations, continue to cause issues today. The British Crown believed that the Treaty entitled them to complete sovereignty over Māori and their land. However, the Māori translation used the phrase ‘tino rangatiratanga’, meaning they kept the authority over their land and resources. The Māori treaty stated that the British could buy Māori land - but only if Māori wished to sell 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GB" sz="1600" u="none" cap="none" strike="noStrike">
                <a:solidFill>
                  <a:schemeClr val="dk1"/>
                </a:solidFill>
                <a:latin typeface="Arial"/>
                <a:ea typeface="Arial"/>
                <a:cs typeface="Arial"/>
                <a:sym typeface="Arial"/>
              </a:rPr>
            </a:br>
            <a:r>
              <a:rPr b="0" i="0" lang="en-GB" sz="1600" u="none" cap="none" strike="noStrike">
                <a:solidFill>
                  <a:schemeClr val="dk1"/>
                </a:solidFill>
                <a:latin typeface="Arial"/>
                <a:ea typeface="Arial"/>
                <a:cs typeface="Arial"/>
                <a:sym typeface="Arial"/>
              </a:rPr>
              <a:t>There were also misunderstandings about the ‘right to rule’ - as Māori understood it, they retained the right to manage their own affairs. The British, on the other hand, believed they had now made Māori subjects of the Crown.</a:t>
            </a:r>
            <a:endParaRPr b="0" i="0" sz="1400" u="none" cap="none" strike="noStrike">
              <a:solidFill>
                <a:srgbClr val="000000"/>
              </a:solidFill>
              <a:latin typeface="Arial"/>
              <a:ea typeface="Arial"/>
              <a:cs typeface="Arial"/>
              <a:sym typeface="Arial"/>
            </a:endParaRPr>
          </a:p>
        </p:txBody>
      </p:sp>
      <p:pic>
        <p:nvPicPr>
          <p:cNvPr id="150" name="Google Shape;150;p9"/>
          <p:cNvPicPr preferRelativeResize="0"/>
          <p:nvPr/>
        </p:nvPicPr>
        <p:blipFill rotWithShape="1">
          <a:blip r:embed="rId3">
            <a:alphaModFix/>
          </a:blip>
          <a:srcRect b="0" l="0" r="0" t="0"/>
          <a:stretch/>
        </p:blipFill>
        <p:spPr>
          <a:xfrm>
            <a:off x="755650" y="1378390"/>
            <a:ext cx="7632700" cy="2050610"/>
          </a:xfrm>
          <a:prstGeom prst="rect">
            <a:avLst/>
          </a:prstGeom>
          <a:noFill/>
          <a:ln>
            <a:noFill/>
          </a:ln>
        </p:spPr>
      </p:pic>
      <p:sp>
        <p:nvSpPr>
          <p:cNvPr id="151" name="Google Shape;151;p9"/>
          <p:cNvSpPr/>
          <p:nvPr/>
        </p:nvSpPr>
        <p:spPr>
          <a:xfrm>
            <a:off x="932507" y="1396497"/>
            <a:ext cx="7215612" cy="2032503"/>
          </a:xfrm>
          <a:prstGeom prst="rect">
            <a:avLst/>
          </a:prstGeom>
          <a:noFill/>
          <a:ln>
            <a:noFill/>
          </a:ln>
        </p:spPr>
        <p:txBody>
          <a:bodyPr anchorCtr="0" anchor="ctr" bIns="36000" lIns="162000" spcFirstLastPara="1" rIns="162000" wrap="square" tIns="36000">
            <a:noAutofit/>
          </a:bodyPr>
          <a:lstStyle/>
          <a:p>
            <a:pPr indent="-342900" lvl="0" marL="342900" marR="0" rtl="0" algn="l">
              <a:lnSpc>
                <a:spcPct val="100000"/>
              </a:lnSpc>
              <a:spcBef>
                <a:spcPts val="0"/>
              </a:spcBef>
              <a:spcAft>
                <a:spcPts val="0"/>
              </a:spcAft>
              <a:buClr>
                <a:srgbClr val="00407D"/>
              </a:buClr>
              <a:buSzPts val="1800"/>
              <a:buFont typeface="Arial"/>
              <a:buAutoNum type="arabicPeriod"/>
            </a:pPr>
            <a:r>
              <a:rPr b="0" i="0" lang="en-GB" sz="1800" u="none" cap="none" strike="noStrike">
                <a:solidFill>
                  <a:srgbClr val="BC0105"/>
                </a:solidFill>
                <a:latin typeface="Arial"/>
                <a:ea typeface="Arial"/>
                <a:cs typeface="Arial"/>
                <a:sym typeface="Arial"/>
              </a:rPr>
              <a:t>That the Queen (or King) of England has the right to rule over </a:t>
            </a:r>
            <a:br>
              <a:rPr b="0" i="0" lang="en-GB" sz="1800" u="none" cap="none" strike="noStrike">
                <a:solidFill>
                  <a:srgbClr val="BC0105"/>
                </a:solidFill>
                <a:latin typeface="Arial"/>
                <a:ea typeface="Arial"/>
                <a:cs typeface="Arial"/>
                <a:sym typeface="Arial"/>
              </a:rPr>
            </a:br>
            <a:r>
              <a:rPr b="0" i="0" lang="en-GB" sz="1800" u="none" cap="none" strike="noStrike">
                <a:solidFill>
                  <a:srgbClr val="BC0105"/>
                </a:solidFill>
                <a:latin typeface="Arial"/>
                <a:ea typeface="Arial"/>
                <a:cs typeface="Arial"/>
                <a:sym typeface="Arial"/>
              </a:rPr>
              <a:t>New Zealand.</a:t>
            </a:r>
            <a:endParaRPr b="0" i="0" sz="1800" u="none" cap="none" strike="noStrike">
              <a:solidFill>
                <a:srgbClr val="BC0105"/>
              </a:solidFill>
              <a:latin typeface="Arial"/>
              <a:ea typeface="Arial"/>
              <a:cs typeface="Arial"/>
              <a:sym typeface="Arial"/>
            </a:endParaRPr>
          </a:p>
          <a:p>
            <a:pPr indent="-241300" lvl="0" marL="342900" marR="0" rtl="0" algn="l">
              <a:lnSpc>
                <a:spcPct val="100000"/>
              </a:lnSpc>
              <a:spcBef>
                <a:spcPts val="0"/>
              </a:spcBef>
              <a:spcAft>
                <a:spcPts val="0"/>
              </a:spcAft>
              <a:buClr>
                <a:schemeClr val="dk1"/>
              </a:buClr>
              <a:buSzPts val="800"/>
              <a:buFont typeface="Arial"/>
              <a:buNone/>
            </a:pPr>
            <a:r>
              <a:t/>
            </a:r>
            <a:endParaRPr b="0" i="0" sz="800" u="none" cap="none" strike="noStrike">
              <a:solidFill>
                <a:srgbClr val="BC0105"/>
              </a:solidFill>
              <a:latin typeface="Arial"/>
              <a:ea typeface="Arial"/>
              <a:cs typeface="Arial"/>
              <a:sym typeface="Arial"/>
            </a:endParaRPr>
          </a:p>
          <a:p>
            <a:pPr indent="-342900" lvl="0" marL="342900" marR="0" rtl="0" algn="l">
              <a:lnSpc>
                <a:spcPct val="100000"/>
              </a:lnSpc>
              <a:spcBef>
                <a:spcPts val="0"/>
              </a:spcBef>
              <a:spcAft>
                <a:spcPts val="0"/>
              </a:spcAft>
              <a:buClr>
                <a:srgbClr val="00407D"/>
              </a:buClr>
              <a:buSzPts val="1800"/>
              <a:buFont typeface="Arial"/>
              <a:buAutoNum type="arabicPeriod"/>
            </a:pPr>
            <a:r>
              <a:rPr b="0" i="0" lang="en-GB" sz="1800" u="none" cap="none" strike="noStrike">
                <a:solidFill>
                  <a:srgbClr val="BC0105"/>
                </a:solidFill>
                <a:latin typeface="Arial"/>
                <a:ea typeface="Arial"/>
                <a:cs typeface="Arial"/>
                <a:sym typeface="Arial"/>
              </a:rPr>
              <a:t>That Māori chiefs would keep their land and their chieftainships, and would agree to sell their land only to the British monarch.</a:t>
            </a:r>
            <a:endParaRPr b="0" i="0" sz="1800" u="none" cap="none" strike="noStrike">
              <a:solidFill>
                <a:srgbClr val="BC0105"/>
              </a:solidFill>
              <a:latin typeface="Arial"/>
              <a:ea typeface="Arial"/>
              <a:cs typeface="Arial"/>
              <a:sym typeface="Arial"/>
            </a:endParaRPr>
          </a:p>
          <a:p>
            <a:pPr indent="-241300" lvl="0" marL="342900" marR="0" rtl="0" algn="l">
              <a:lnSpc>
                <a:spcPct val="100000"/>
              </a:lnSpc>
              <a:spcBef>
                <a:spcPts val="0"/>
              </a:spcBef>
              <a:spcAft>
                <a:spcPts val="0"/>
              </a:spcAft>
              <a:buClr>
                <a:schemeClr val="dk1"/>
              </a:buClr>
              <a:buSzPts val="800"/>
              <a:buFont typeface="Arial"/>
              <a:buNone/>
            </a:pPr>
            <a:r>
              <a:t/>
            </a:r>
            <a:endParaRPr b="0" i="0" sz="800" u="none" cap="none" strike="noStrike">
              <a:solidFill>
                <a:srgbClr val="BC0105"/>
              </a:solidFill>
              <a:latin typeface="Arial"/>
              <a:ea typeface="Arial"/>
              <a:cs typeface="Arial"/>
              <a:sym typeface="Arial"/>
            </a:endParaRPr>
          </a:p>
          <a:p>
            <a:pPr indent="-342900" lvl="0" marL="342900" marR="0" rtl="0" algn="l">
              <a:lnSpc>
                <a:spcPct val="100000"/>
              </a:lnSpc>
              <a:spcBef>
                <a:spcPts val="0"/>
              </a:spcBef>
              <a:spcAft>
                <a:spcPts val="0"/>
              </a:spcAft>
              <a:buClr>
                <a:srgbClr val="00407D"/>
              </a:buClr>
              <a:buSzPts val="1800"/>
              <a:buFont typeface="Arial"/>
              <a:buAutoNum type="arabicPeriod"/>
            </a:pPr>
            <a:r>
              <a:rPr b="0" i="0" lang="en-GB" sz="1800" u="none" cap="none" strike="noStrike">
                <a:solidFill>
                  <a:srgbClr val="BC0105"/>
                </a:solidFill>
                <a:latin typeface="Arial"/>
                <a:ea typeface="Arial"/>
                <a:cs typeface="Arial"/>
                <a:sym typeface="Arial"/>
              </a:rPr>
              <a:t>That all Māori would have the same rights as British subjects.</a:t>
            </a:r>
            <a:endParaRPr b="0" i="0" sz="1800" u="none" cap="none" strike="noStrike">
              <a:solidFill>
                <a:srgbClr val="BC0105"/>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500"/>
                                        <p:tgtEl>
                                          <p:spTgt spid="150"/>
                                        </p:tgtEl>
                                        <p:attrNameLst>
                                          <p:attrName>ppt_w</p:attrName>
                                        </p:attrNameLst>
                                      </p:cBhvr>
                                      <p:tavLst>
                                        <p:tav fmla="" tm="0">
                                          <p:val>
                                            <p:strVal val="0"/>
                                          </p:val>
                                        </p:tav>
                                        <p:tav fmla="" tm="100000">
                                          <p:val>
                                            <p:strVal val="#ppt_w"/>
                                          </p:val>
                                        </p:tav>
                                      </p:tavLst>
                                    </p:anim>
                                    <p:anim calcmode="lin" valueType="num">
                                      <p:cBhvr additive="base">
                                        <p:cTn dur="500"/>
                                        <p:tgtEl>
                                          <p:spTgt spid="15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500"/>
                                        <p:tgtEl>
                                          <p:spTgt spid="151">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500"/>
                                        <p:tgtEl>
                                          <p:spTgt spid="151">
                                            <p:txEl>
                                              <p:pRg end="1" st="1"/>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51">
                                            <p:txEl>
                                              <p:pRg end="2" st="2"/>
                                            </p:txEl>
                                          </p:spTgt>
                                        </p:tgtEl>
                                        <p:attrNameLst>
                                          <p:attrName>style.visibility</p:attrName>
                                        </p:attrNameLst>
                                      </p:cBhvr>
                                      <p:to>
                                        <p:strVal val="visible"/>
                                      </p:to>
                                    </p:set>
                                    <p:animEffect filter="fade" transition="in">
                                      <p:cBhvr>
                                        <p:cTn dur="500"/>
                                        <p:tgtEl>
                                          <p:spTgt spid="151">
                                            <p:txEl>
                                              <p:pRg end="2" st="2"/>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51">
                                            <p:txEl>
                                              <p:pRg end="3" st="3"/>
                                            </p:txEl>
                                          </p:spTgt>
                                        </p:tgtEl>
                                        <p:attrNameLst>
                                          <p:attrName>style.visibility</p:attrName>
                                        </p:attrNameLst>
                                      </p:cBhvr>
                                      <p:to>
                                        <p:strVal val="visible"/>
                                      </p:to>
                                    </p:set>
                                    <p:animEffect filter="fade" transition="in">
                                      <p:cBhvr>
                                        <p:cTn dur="500"/>
                                        <p:tgtEl>
                                          <p:spTgt spid="151">
                                            <p:txEl>
                                              <p:pRg end="3" st="3"/>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51">
                                            <p:txEl>
                                              <p:pRg end="4" st="4"/>
                                            </p:txEl>
                                          </p:spTgt>
                                        </p:tgtEl>
                                        <p:attrNameLst>
                                          <p:attrName>style.visibility</p:attrName>
                                        </p:attrNameLst>
                                      </p:cBhvr>
                                      <p:to>
                                        <p:strVal val="visible"/>
                                      </p:to>
                                    </p:set>
                                    <p:animEffect filter="fade" transition="in">
                                      <p:cBhvr>
                                        <p:cTn dur="500"/>
                                        <p:tgtEl>
                                          <p:spTgt spid="15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0"/>
          <p:cNvSpPr txBox="1"/>
          <p:nvPr>
            <p:ph type="title"/>
          </p:nvPr>
        </p:nvSpPr>
        <p:spPr>
          <a:xfrm>
            <a:off x="457198" y="464029"/>
            <a:ext cx="8220075" cy="994306"/>
          </a:xfrm>
          <a:prstGeom prst="rect">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BC0105"/>
              </a:buClr>
              <a:buSzPts val="3600"/>
              <a:buFont typeface="Arial"/>
              <a:buNone/>
            </a:pPr>
            <a:r>
              <a:rPr lang="en-GB" sz="3600">
                <a:solidFill>
                  <a:srgbClr val="BC0105"/>
                </a:solidFill>
                <a:latin typeface="Arial"/>
                <a:ea typeface="Arial"/>
                <a:cs typeface="Arial"/>
                <a:sym typeface="Arial"/>
              </a:rPr>
              <a:t>Signing The Treaty</a:t>
            </a:r>
            <a:endParaRPr sz="3600">
              <a:solidFill>
                <a:schemeClr val="dk1"/>
              </a:solidFill>
              <a:latin typeface="Arial"/>
              <a:ea typeface="Arial"/>
              <a:cs typeface="Arial"/>
              <a:sym typeface="Arial"/>
            </a:endParaRPr>
          </a:p>
        </p:txBody>
      </p:sp>
      <p:grpSp>
        <p:nvGrpSpPr>
          <p:cNvPr id="157" name="Google Shape;157;p10"/>
          <p:cNvGrpSpPr/>
          <p:nvPr/>
        </p:nvGrpSpPr>
        <p:grpSpPr>
          <a:xfrm>
            <a:off x="755650" y="1473201"/>
            <a:ext cx="2214000" cy="2214000"/>
            <a:chOff x="755650" y="1473201"/>
            <a:chExt cx="2214000" cy="2214000"/>
          </a:xfrm>
        </p:grpSpPr>
        <p:sp>
          <p:nvSpPr>
            <p:cNvPr id="158" name="Google Shape;158;p10"/>
            <p:cNvSpPr/>
            <p:nvPr/>
          </p:nvSpPr>
          <p:spPr>
            <a:xfrm>
              <a:off x="755650" y="1473201"/>
              <a:ext cx="2214000" cy="2214000"/>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59" name="Google Shape;159;p10"/>
            <p:cNvSpPr/>
            <p:nvPr/>
          </p:nvSpPr>
          <p:spPr>
            <a:xfrm>
              <a:off x="755650" y="1473201"/>
              <a:ext cx="2214000" cy="218439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Arial"/>
                  <a:ea typeface="Arial"/>
                  <a:cs typeface="Arial"/>
                  <a:sym typeface="Arial"/>
                </a:rPr>
                <a:t>Only 43 </a:t>
              </a:r>
              <a:br>
                <a:rPr b="0" i="0" lang="en-GB" sz="1600" u="none" cap="none" strike="noStrike">
                  <a:solidFill>
                    <a:schemeClr val="dk1"/>
                  </a:solidFill>
                  <a:latin typeface="Arial"/>
                  <a:ea typeface="Arial"/>
                  <a:cs typeface="Arial"/>
                  <a:sym typeface="Arial"/>
                </a:rPr>
              </a:br>
              <a:r>
                <a:rPr b="0" i="0" lang="en-GB" sz="1600" u="none" cap="none" strike="noStrike">
                  <a:solidFill>
                    <a:schemeClr val="dk1"/>
                  </a:solidFill>
                  <a:latin typeface="Arial"/>
                  <a:ea typeface="Arial"/>
                  <a:cs typeface="Arial"/>
                  <a:sym typeface="Arial"/>
                </a:rPr>
                <a:t>chiefs attended </a:t>
              </a:r>
              <a:br>
                <a:rPr b="0" i="0" lang="en-GB" sz="1600" u="none" cap="none" strike="noStrike">
                  <a:solidFill>
                    <a:schemeClr val="dk1"/>
                  </a:solidFill>
                  <a:latin typeface="Arial"/>
                  <a:ea typeface="Arial"/>
                  <a:cs typeface="Arial"/>
                  <a:sym typeface="Arial"/>
                </a:rPr>
              </a:br>
              <a:r>
                <a:rPr b="0" i="0" lang="en-GB" sz="1600" u="none" cap="none" strike="noStrike">
                  <a:solidFill>
                    <a:schemeClr val="dk1"/>
                  </a:solidFill>
                  <a:latin typeface="Arial"/>
                  <a:ea typeface="Arial"/>
                  <a:cs typeface="Arial"/>
                  <a:sym typeface="Arial"/>
                </a:rPr>
                <a:t>the initial meeting in Waitangi, where the Treaty agreement </a:t>
              </a:r>
              <a:br>
                <a:rPr b="0" i="0" lang="en-GB" sz="1600" u="none" cap="none" strike="noStrike">
                  <a:solidFill>
                    <a:schemeClr val="dk1"/>
                  </a:solidFill>
                  <a:latin typeface="Arial"/>
                  <a:ea typeface="Arial"/>
                  <a:cs typeface="Arial"/>
                  <a:sym typeface="Arial"/>
                </a:rPr>
              </a:br>
              <a:r>
                <a:rPr b="0" i="0" lang="en-GB" sz="1600" u="none" cap="none" strike="noStrike">
                  <a:solidFill>
                    <a:schemeClr val="dk1"/>
                  </a:solidFill>
                  <a:latin typeface="Arial"/>
                  <a:ea typeface="Arial"/>
                  <a:cs typeface="Arial"/>
                  <a:sym typeface="Arial"/>
                </a:rPr>
                <a:t>was made.</a:t>
              </a:r>
              <a:endParaRPr b="0" i="0" sz="1600" u="none" cap="none" strike="noStrike">
                <a:solidFill>
                  <a:schemeClr val="dk1"/>
                </a:solidFill>
                <a:latin typeface="Arial"/>
                <a:ea typeface="Arial"/>
                <a:cs typeface="Arial"/>
                <a:sym typeface="Arial"/>
              </a:endParaRPr>
            </a:p>
          </p:txBody>
        </p:sp>
      </p:grpSp>
      <p:grpSp>
        <p:nvGrpSpPr>
          <p:cNvPr id="160" name="Google Shape;160;p10"/>
          <p:cNvGrpSpPr/>
          <p:nvPr/>
        </p:nvGrpSpPr>
        <p:grpSpPr>
          <a:xfrm>
            <a:off x="3465000" y="1441109"/>
            <a:ext cx="2214000" cy="2246092"/>
            <a:chOff x="3465000" y="1441109"/>
            <a:chExt cx="2214000" cy="2246092"/>
          </a:xfrm>
        </p:grpSpPr>
        <p:sp>
          <p:nvSpPr>
            <p:cNvPr id="161" name="Google Shape;161;p10"/>
            <p:cNvSpPr/>
            <p:nvPr/>
          </p:nvSpPr>
          <p:spPr>
            <a:xfrm>
              <a:off x="3465000" y="1473201"/>
              <a:ext cx="2214000" cy="2214000"/>
            </a:xfrm>
            <a:prstGeom prst="ellipse">
              <a:avLst/>
            </a:prstGeom>
            <a:solidFill>
              <a:srgbClr val="BC01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62" name="Google Shape;162;p10"/>
            <p:cNvSpPr/>
            <p:nvPr/>
          </p:nvSpPr>
          <p:spPr>
            <a:xfrm>
              <a:off x="3529769" y="1441109"/>
              <a:ext cx="2085585" cy="218439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b="0" i="0" lang="en-GB" sz="1600" u="none" cap="none" strike="noStrike">
                  <a:solidFill>
                    <a:schemeClr val="lt1"/>
                  </a:solidFill>
                  <a:latin typeface="Arial"/>
                  <a:ea typeface="Arial"/>
                  <a:cs typeface="Arial"/>
                  <a:sym typeface="Arial"/>
                </a:rPr>
                <a:t>Māori chiefs throughout the country were then offered the chance to sign the Waitangi Treaty.</a:t>
              </a:r>
              <a:endParaRPr b="0" i="0" sz="1600" u="none" cap="none" strike="noStrike">
                <a:solidFill>
                  <a:schemeClr val="dk1"/>
                </a:solidFill>
                <a:latin typeface="Arial"/>
                <a:ea typeface="Arial"/>
                <a:cs typeface="Arial"/>
                <a:sym typeface="Arial"/>
              </a:endParaRPr>
            </a:p>
          </p:txBody>
        </p:sp>
      </p:grpSp>
      <p:grpSp>
        <p:nvGrpSpPr>
          <p:cNvPr id="163" name="Google Shape;163;p10"/>
          <p:cNvGrpSpPr/>
          <p:nvPr/>
        </p:nvGrpSpPr>
        <p:grpSpPr>
          <a:xfrm>
            <a:off x="6174350" y="1473201"/>
            <a:ext cx="2223053" cy="2223053"/>
            <a:chOff x="6174350" y="1473201"/>
            <a:chExt cx="2223053" cy="2223053"/>
          </a:xfrm>
        </p:grpSpPr>
        <p:sp>
          <p:nvSpPr>
            <p:cNvPr id="164" name="Google Shape;164;p10"/>
            <p:cNvSpPr/>
            <p:nvPr/>
          </p:nvSpPr>
          <p:spPr>
            <a:xfrm>
              <a:off x="6174350" y="1473201"/>
              <a:ext cx="2214000" cy="2214000"/>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407D"/>
                </a:solidFill>
                <a:latin typeface="Arial"/>
                <a:ea typeface="Arial"/>
                <a:cs typeface="Arial"/>
                <a:sym typeface="Arial"/>
              </a:endParaRPr>
            </a:p>
          </p:txBody>
        </p:sp>
        <p:sp>
          <p:nvSpPr>
            <p:cNvPr id="165" name="Google Shape;165;p10"/>
            <p:cNvSpPr/>
            <p:nvPr/>
          </p:nvSpPr>
          <p:spPr>
            <a:xfrm>
              <a:off x="6183403" y="1473201"/>
              <a:ext cx="2214000" cy="222305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Arial"/>
                  <a:ea typeface="Arial"/>
                  <a:cs typeface="Arial"/>
                  <a:sym typeface="Arial"/>
                </a:rPr>
                <a:t>In May and </a:t>
              </a:r>
              <a:br>
                <a:rPr b="0" i="0" lang="en-GB" sz="1600" u="none" cap="none" strike="noStrike">
                  <a:solidFill>
                    <a:schemeClr val="dk1"/>
                  </a:solidFill>
                  <a:latin typeface="Arial"/>
                  <a:ea typeface="Arial"/>
                  <a:cs typeface="Arial"/>
                  <a:sym typeface="Arial"/>
                </a:rPr>
              </a:br>
              <a:r>
                <a:rPr b="0" i="0" lang="en-GB" sz="1600" u="none" cap="none" strike="noStrike">
                  <a:solidFill>
                    <a:schemeClr val="dk1"/>
                  </a:solidFill>
                  <a:latin typeface="Arial"/>
                  <a:ea typeface="Arial"/>
                  <a:cs typeface="Arial"/>
                  <a:sym typeface="Arial"/>
                </a:rPr>
                <a:t>June of 1840, </a:t>
              </a:r>
              <a:br>
                <a:rPr b="0" i="0" lang="en-GB" sz="1600" u="none" cap="none" strike="noStrike">
                  <a:solidFill>
                    <a:schemeClr val="dk1"/>
                  </a:solidFill>
                  <a:latin typeface="Arial"/>
                  <a:ea typeface="Arial"/>
                  <a:cs typeface="Arial"/>
                  <a:sym typeface="Arial"/>
                </a:rPr>
              </a:br>
              <a:r>
                <a:rPr b="0" i="0" lang="en-GB" sz="1600" u="none" cap="none" strike="noStrike">
                  <a:solidFill>
                    <a:schemeClr val="dk1"/>
                  </a:solidFill>
                  <a:latin typeface="Arial"/>
                  <a:ea typeface="Arial"/>
                  <a:cs typeface="Arial"/>
                  <a:sym typeface="Arial"/>
                </a:rPr>
                <a:t>the Treaty travelled to Te </a:t>
              </a:r>
              <a:r>
                <a:rPr b="0" i="0" lang="en-GB" sz="1600" u="none" cap="none" strike="noStrike">
                  <a:solidFill>
                    <a:srgbClr val="3C4043"/>
                  </a:solidFill>
                  <a:latin typeface="Roboto"/>
                  <a:ea typeface="Roboto"/>
                  <a:cs typeface="Roboto"/>
                  <a:sym typeface="Roboto"/>
                </a:rPr>
                <a:t>Waipounamu</a:t>
              </a:r>
              <a:r>
                <a:rPr b="0" i="0" lang="en-GB" sz="1600" u="none" cap="none" strike="noStrike">
                  <a:solidFill>
                    <a:schemeClr val="dk1"/>
                  </a:solidFill>
                  <a:latin typeface="Arial"/>
                  <a:ea typeface="Arial"/>
                  <a:cs typeface="Arial"/>
                  <a:sym typeface="Arial"/>
                </a:rPr>
                <a:t>, the South Island of New Zealand, for further signage.</a:t>
              </a:r>
              <a:endParaRPr b="0" i="0" sz="1600" u="none" cap="none" strike="noStrike">
                <a:solidFill>
                  <a:schemeClr val="dk1"/>
                </a:solidFill>
                <a:latin typeface="Arial"/>
                <a:ea typeface="Arial"/>
                <a:cs typeface="Arial"/>
                <a:sym typeface="Arial"/>
              </a:endParaRPr>
            </a:p>
          </p:txBody>
        </p:sp>
      </p:grpSp>
      <p:grpSp>
        <p:nvGrpSpPr>
          <p:cNvPr id="166" name="Google Shape;166;p10"/>
          <p:cNvGrpSpPr/>
          <p:nvPr/>
        </p:nvGrpSpPr>
        <p:grpSpPr>
          <a:xfrm>
            <a:off x="755650" y="3878825"/>
            <a:ext cx="2214000" cy="2225495"/>
            <a:chOff x="755650" y="3878825"/>
            <a:chExt cx="2214000" cy="2225495"/>
          </a:xfrm>
        </p:grpSpPr>
        <p:sp>
          <p:nvSpPr>
            <p:cNvPr id="167" name="Google Shape;167;p10"/>
            <p:cNvSpPr/>
            <p:nvPr/>
          </p:nvSpPr>
          <p:spPr>
            <a:xfrm>
              <a:off x="755650" y="3878825"/>
              <a:ext cx="2214000" cy="2214000"/>
            </a:xfrm>
            <a:prstGeom prst="ellipse">
              <a:avLst/>
            </a:prstGeom>
            <a:solidFill>
              <a:srgbClr val="BC01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68" name="Google Shape;168;p10"/>
            <p:cNvSpPr/>
            <p:nvPr/>
          </p:nvSpPr>
          <p:spPr>
            <a:xfrm>
              <a:off x="755650" y="3878826"/>
              <a:ext cx="2214000" cy="222549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b="0" i="0" lang="en-GB" sz="1600" u="none" cap="none" strike="noStrike">
                  <a:solidFill>
                    <a:schemeClr val="lt1"/>
                  </a:solidFill>
                  <a:latin typeface="Arial"/>
                  <a:ea typeface="Arial"/>
                  <a:cs typeface="Arial"/>
                  <a:sym typeface="Arial"/>
                </a:rPr>
                <a:t>By the end </a:t>
              </a:r>
              <a:br>
                <a:rPr b="0" i="0" lang="en-GB" sz="1600" u="none" cap="none" strike="noStrike">
                  <a:solidFill>
                    <a:schemeClr val="lt1"/>
                  </a:solidFill>
                  <a:latin typeface="Arial"/>
                  <a:ea typeface="Arial"/>
                  <a:cs typeface="Arial"/>
                  <a:sym typeface="Arial"/>
                </a:rPr>
              </a:br>
              <a:r>
                <a:rPr b="0" i="0" lang="en-GB" sz="1600" u="none" cap="none" strike="noStrike">
                  <a:solidFill>
                    <a:schemeClr val="lt1"/>
                  </a:solidFill>
                  <a:latin typeface="Arial"/>
                  <a:ea typeface="Arial"/>
                  <a:cs typeface="Arial"/>
                  <a:sym typeface="Arial"/>
                </a:rPr>
                <a:t>of 1840, over </a:t>
              </a:r>
              <a:br>
                <a:rPr b="0" i="0" lang="en-GB" sz="1600" u="none" cap="none" strike="noStrike">
                  <a:solidFill>
                    <a:schemeClr val="lt1"/>
                  </a:solidFill>
                  <a:latin typeface="Arial"/>
                  <a:ea typeface="Arial"/>
                  <a:cs typeface="Arial"/>
                  <a:sym typeface="Arial"/>
                </a:rPr>
              </a:br>
              <a:r>
                <a:rPr b="0" i="0" lang="en-GB" sz="1600" u="none" cap="none" strike="noStrike">
                  <a:solidFill>
                    <a:schemeClr val="lt1"/>
                  </a:solidFill>
                  <a:latin typeface="Arial"/>
                  <a:ea typeface="Arial"/>
                  <a:cs typeface="Arial"/>
                  <a:sym typeface="Arial"/>
                </a:rPr>
                <a:t>500 Māori chiefs </a:t>
              </a:r>
              <a:br>
                <a:rPr b="0" i="0" lang="en-GB" sz="1600" u="none" cap="none" strike="noStrike">
                  <a:solidFill>
                    <a:schemeClr val="lt1"/>
                  </a:solidFill>
                  <a:latin typeface="Arial"/>
                  <a:ea typeface="Arial"/>
                  <a:cs typeface="Arial"/>
                  <a:sym typeface="Arial"/>
                </a:rPr>
              </a:br>
              <a:r>
                <a:rPr b="0" i="0" lang="en-GB" sz="1600" u="none" cap="none" strike="noStrike">
                  <a:solidFill>
                    <a:schemeClr val="lt1"/>
                  </a:solidFill>
                  <a:latin typeface="Arial"/>
                  <a:ea typeface="Arial"/>
                  <a:cs typeface="Arial"/>
                  <a:sym typeface="Arial"/>
                </a:rPr>
                <a:t>had signed the Treaty.</a:t>
              </a:r>
              <a:endParaRPr b="0" i="0" sz="1600" u="none" cap="none" strike="noStrike">
                <a:solidFill>
                  <a:schemeClr val="dk1"/>
                </a:solidFill>
                <a:latin typeface="Arial"/>
                <a:ea typeface="Arial"/>
                <a:cs typeface="Arial"/>
                <a:sym typeface="Arial"/>
              </a:endParaRPr>
            </a:p>
          </p:txBody>
        </p:sp>
      </p:grpSp>
      <p:grpSp>
        <p:nvGrpSpPr>
          <p:cNvPr id="169" name="Google Shape;169;p10"/>
          <p:cNvGrpSpPr/>
          <p:nvPr/>
        </p:nvGrpSpPr>
        <p:grpSpPr>
          <a:xfrm>
            <a:off x="3460235" y="3860562"/>
            <a:ext cx="2218765" cy="2232263"/>
            <a:chOff x="3460235" y="3860562"/>
            <a:chExt cx="2218765" cy="2232263"/>
          </a:xfrm>
        </p:grpSpPr>
        <p:sp>
          <p:nvSpPr>
            <p:cNvPr id="170" name="Google Shape;170;p10"/>
            <p:cNvSpPr/>
            <p:nvPr/>
          </p:nvSpPr>
          <p:spPr>
            <a:xfrm>
              <a:off x="3465000" y="3878825"/>
              <a:ext cx="2214000" cy="2214000"/>
            </a:xfrm>
            <a:prstGeom prst="ellipse">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71" name="Google Shape;171;p10"/>
            <p:cNvSpPr/>
            <p:nvPr/>
          </p:nvSpPr>
          <p:spPr>
            <a:xfrm>
              <a:off x="3460235" y="3860562"/>
              <a:ext cx="2214000" cy="222549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0" i="0" lang="en-GB" sz="1600" u="none" cap="none" strike="noStrike">
                  <a:solidFill>
                    <a:schemeClr val="dk1"/>
                  </a:solidFill>
                  <a:latin typeface="Arial"/>
                  <a:ea typeface="Arial"/>
                  <a:cs typeface="Arial"/>
                  <a:sym typeface="Arial"/>
                </a:rPr>
                <a:t>There remained </a:t>
              </a:r>
              <a:br>
                <a:rPr b="0" i="0" lang="en-GB" sz="1600" u="none" cap="none" strike="noStrike">
                  <a:solidFill>
                    <a:schemeClr val="dk1"/>
                  </a:solidFill>
                  <a:latin typeface="Arial"/>
                  <a:ea typeface="Arial"/>
                  <a:cs typeface="Arial"/>
                  <a:sym typeface="Arial"/>
                </a:rPr>
              </a:br>
              <a:r>
                <a:rPr b="0" i="0" lang="en-GB" sz="1600" u="none" cap="none" strike="noStrike">
                  <a:solidFill>
                    <a:schemeClr val="dk1"/>
                  </a:solidFill>
                  <a:latin typeface="Arial"/>
                  <a:ea typeface="Arial"/>
                  <a:cs typeface="Arial"/>
                  <a:sym typeface="Arial"/>
                </a:rPr>
                <a:t>some Māori chiefs who refused to sign the Treaty.</a:t>
              </a:r>
              <a:endParaRPr b="0" i="0" sz="1600" u="none" cap="none" strike="noStrike">
                <a:solidFill>
                  <a:schemeClr val="dk1"/>
                </a:solidFill>
                <a:latin typeface="Arial"/>
                <a:ea typeface="Arial"/>
                <a:cs typeface="Arial"/>
                <a:sym typeface="Arial"/>
              </a:endParaRPr>
            </a:p>
          </p:txBody>
        </p:sp>
      </p:grpSp>
      <p:grpSp>
        <p:nvGrpSpPr>
          <p:cNvPr id="172" name="Google Shape;172;p10"/>
          <p:cNvGrpSpPr/>
          <p:nvPr/>
        </p:nvGrpSpPr>
        <p:grpSpPr>
          <a:xfrm>
            <a:off x="6164820" y="3860562"/>
            <a:ext cx="2223530" cy="2232263"/>
            <a:chOff x="6164820" y="3860562"/>
            <a:chExt cx="2223530" cy="2232263"/>
          </a:xfrm>
        </p:grpSpPr>
        <p:sp>
          <p:nvSpPr>
            <p:cNvPr id="173" name="Google Shape;173;p10"/>
            <p:cNvSpPr/>
            <p:nvPr/>
          </p:nvSpPr>
          <p:spPr>
            <a:xfrm>
              <a:off x="6174350" y="3878825"/>
              <a:ext cx="2214000" cy="2214000"/>
            </a:xfrm>
            <a:prstGeom prst="ellipse">
              <a:avLst/>
            </a:prstGeom>
            <a:solidFill>
              <a:srgbClr val="BC01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74" name="Google Shape;174;p10"/>
            <p:cNvSpPr/>
            <p:nvPr/>
          </p:nvSpPr>
          <p:spPr>
            <a:xfrm>
              <a:off x="6164820" y="3860562"/>
              <a:ext cx="2214000" cy="222549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b="0" i="0" lang="en-GB" sz="1600" u="none" cap="none" strike="noStrike">
                  <a:solidFill>
                    <a:schemeClr val="lt1"/>
                  </a:solidFill>
                  <a:latin typeface="Arial"/>
                  <a:ea typeface="Arial"/>
                  <a:cs typeface="Arial"/>
                  <a:sym typeface="Arial"/>
                </a:rPr>
                <a:t>Why do you think they would do this?</a:t>
              </a:r>
              <a:endParaRPr b="0" i="0" sz="1600" u="none" cap="none" strike="noStrike">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grpSp>
        <p:nvGrpSpPr>
          <p:cNvPr id="179" name="Google Shape;179;p11"/>
          <p:cNvGrpSpPr/>
          <p:nvPr/>
        </p:nvGrpSpPr>
        <p:grpSpPr>
          <a:xfrm>
            <a:off x="2923729" y="2803505"/>
            <a:ext cx="3072438" cy="3888778"/>
            <a:chOff x="1833775" y="1847678"/>
            <a:chExt cx="3072438" cy="3888778"/>
          </a:xfrm>
        </p:grpSpPr>
        <p:sp>
          <p:nvSpPr>
            <p:cNvPr id="180" name="Google Shape;180;p11"/>
            <p:cNvSpPr/>
            <p:nvPr/>
          </p:nvSpPr>
          <p:spPr>
            <a:xfrm>
              <a:off x="1833775" y="2423490"/>
              <a:ext cx="3072438" cy="3004259"/>
            </a:xfrm>
            <a:prstGeom prst="ellipse">
              <a:avLst/>
            </a:prstGeom>
            <a:solidFill>
              <a:srgbClr val="BC01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81" name="Google Shape;181;p11"/>
            <p:cNvSpPr/>
            <p:nvPr/>
          </p:nvSpPr>
          <p:spPr>
            <a:xfrm>
              <a:off x="1996767" y="1847678"/>
              <a:ext cx="2746455" cy="388877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Arial"/>
                <a:buNone/>
              </a:pPr>
              <a:r>
                <a:rPr b="1" i="0" lang="en-GB" sz="1600" u="none" cap="none" strike="noStrike">
                  <a:solidFill>
                    <a:schemeClr val="lt1"/>
                  </a:solidFill>
                  <a:latin typeface="Arial"/>
                  <a:ea typeface="Arial"/>
                  <a:cs typeface="Arial"/>
                  <a:sym typeface="Arial"/>
                </a:rPr>
                <a:t>Discussion:</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600"/>
                <a:buFont typeface="Arial"/>
                <a:buNone/>
              </a:pPr>
              <a:r>
                <a:rPr b="0" i="0" lang="en-GB" sz="1600" u="none" cap="none" strike="noStrike">
                  <a:solidFill>
                    <a:schemeClr val="lt1"/>
                  </a:solidFill>
                  <a:latin typeface="Arial"/>
                  <a:ea typeface="Arial"/>
                  <a:cs typeface="Arial"/>
                  <a:sym typeface="Arial"/>
                </a:rPr>
                <a:t>Do you think New Zealand would be different today if the Treaty had been destroyed in 1840? How?</a:t>
              </a:r>
              <a:endParaRPr b="0" i="0" sz="1600" u="none" cap="none" strike="noStrike">
                <a:solidFill>
                  <a:schemeClr val="lt1"/>
                </a:solidFill>
                <a:latin typeface="Arial"/>
                <a:ea typeface="Arial"/>
                <a:cs typeface="Arial"/>
                <a:sym typeface="Arial"/>
              </a:endParaRPr>
            </a:p>
          </p:txBody>
        </p:sp>
      </p:grpSp>
      <p:sp>
        <p:nvSpPr>
          <p:cNvPr id="182" name="Google Shape;182;p11"/>
          <p:cNvSpPr txBox="1"/>
          <p:nvPr>
            <p:ph type="title"/>
          </p:nvPr>
        </p:nvSpPr>
        <p:spPr>
          <a:xfrm>
            <a:off x="457198" y="464029"/>
            <a:ext cx="8220075" cy="994306"/>
          </a:xfrm>
          <a:prstGeom prst="rect">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BC0105"/>
              </a:buClr>
              <a:buSzPts val="3600"/>
              <a:buFont typeface="Arial"/>
              <a:buNone/>
            </a:pPr>
            <a:r>
              <a:rPr lang="en-GB" sz="3600">
                <a:solidFill>
                  <a:srgbClr val="BC0105"/>
                </a:solidFill>
                <a:latin typeface="Arial"/>
                <a:ea typeface="Arial"/>
                <a:cs typeface="Arial"/>
                <a:sym typeface="Arial"/>
              </a:rPr>
              <a:t>Signing The Treaty</a:t>
            </a:r>
            <a:endParaRPr sz="3600">
              <a:solidFill>
                <a:schemeClr val="dk1"/>
              </a:solidFill>
              <a:latin typeface="Arial"/>
              <a:ea typeface="Arial"/>
              <a:cs typeface="Arial"/>
              <a:sym typeface="Arial"/>
            </a:endParaRPr>
          </a:p>
        </p:txBody>
      </p:sp>
      <p:pic>
        <p:nvPicPr>
          <p:cNvPr id="183" name="Google Shape;183;p11"/>
          <p:cNvPicPr preferRelativeResize="0"/>
          <p:nvPr/>
        </p:nvPicPr>
        <p:blipFill rotWithShape="1">
          <a:blip r:embed="rId3">
            <a:alphaModFix/>
          </a:blip>
          <a:srcRect b="0" l="0" r="0" t="0"/>
          <a:stretch/>
        </p:blipFill>
        <p:spPr>
          <a:xfrm>
            <a:off x="6310183" y="1458334"/>
            <a:ext cx="2162699" cy="4510433"/>
          </a:xfrm>
          <a:prstGeom prst="rect">
            <a:avLst/>
          </a:prstGeom>
          <a:noFill/>
          <a:ln>
            <a:noFill/>
          </a:ln>
        </p:spPr>
      </p:pic>
      <p:grpSp>
        <p:nvGrpSpPr>
          <p:cNvPr id="184" name="Google Shape;184;p11"/>
          <p:cNvGrpSpPr/>
          <p:nvPr/>
        </p:nvGrpSpPr>
        <p:grpSpPr>
          <a:xfrm>
            <a:off x="479016" y="1126221"/>
            <a:ext cx="3427853" cy="3888778"/>
            <a:chOff x="1221215" y="2014440"/>
            <a:chExt cx="3427853" cy="3888778"/>
          </a:xfrm>
        </p:grpSpPr>
        <p:sp>
          <p:nvSpPr>
            <p:cNvPr id="185" name="Google Shape;185;p11"/>
            <p:cNvSpPr/>
            <p:nvPr/>
          </p:nvSpPr>
          <p:spPr>
            <a:xfrm>
              <a:off x="1221215" y="2207828"/>
              <a:ext cx="3427853" cy="3380924"/>
            </a:xfrm>
            <a:prstGeom prst="ellipse">
              <a:avLst/>
            </a:prstGeom>
            <a:solidFill>
              <a:srgbClr val="BC01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6" name="Google Shape;186;p11"/>
            <p:cNvSpPr/>
            <p:nvPr/>
          </p:nvSpPr>
          <p:spPr>
            <a:xfrm>
              <a:off x="1492539" y="2014440"/>
              <a:ext cx="2746455" cy="3888778"/>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700"/>
                <a:buFont typeface="Arial"/>
                <a:buNone/>
              </a:pPr>
              <a:r>
                <a:rPr b="1" i="0" lang="en-GB" sz="1700" u="none" cap="none" strike="noStrike">
                  <a:solidFill>
                    <a:schemeClr val="lt1"/>
                  </a:solidFill>
                  <a:latin typeface="Arial"/>
                  <a:ea typeface="Arial"/>
                  <a:cs typeface="Arial"/>
                  <a:sym typeface="Arial"/>
                </a:rPr>
                <a:t>Fascinating Fact:</a:t>
              </a:r>
              <a:endParaRPr b="0" i="0" sz="17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700"/>
                <a:buFont typeface="Arial"/>
                <a:buNone/>
              </a:pPr>
              <a:r>
                <a:t/>
              </a:r>
              <a:endParaRPr b="0" i="0" sz="17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700"/>
                <a:buFont typeface="Arial"/>
                <a:buNone/>
              </a:pPr>
              <a:r>
                <a:rPr b="0" i="0" lang="en-GB" sz="1700" u="none" cap="none" strike="noStrike">
                  <a:solidFill>
                    <a:schemeClr val="lt1"/>
                  </a:solidFill>
                  <a:latin typeface="Arial"/>
                  <a:ea typeface="Arial"/>
                  <a:cs typeface="Arial"/>
                  <a:sym typeface="Arial"/>
                </a:rPr>
                <a:t>In 1840, the Waitangi Treaty </a:t>
              </a:r>
              <a:br>
                <a:rPr b="0" i="0" lang="en-GB" sz="1700" u="none" cap="none" strike="noStrike">
                  <a:solidFill>
                    <a:schemeClr val="lt1"/>
                  </a:solidFill>
                  <a:latin typeface="Arial"/>
                  <a:ea typeface="Arial"/>
                  <a:cs typeface="Arial"/>
                  <a:sym typeface="Arial"/>
                </a:rPr>
              </a:br>
              <a:r>
                <a:rPr b="0" i="0" lang="en-GB" sz="1700" u="none" cap="none" strike="noStrike">
                  <a:solidFill>
                    <a:schemeClr val="lt1"/>
                  </a:solidFill>
                  <a:latin typeface="Arial"/>
                  <a:ea typeface="Arial"/>
                  <a:cs typeface="Arial"/>
                  <a:sym typeface="Arial"/>
                </a:rPr>
                <a:t>papers were nearly destroyed by fire. Today they are kept on permanent display in the Constitution Room </a:t>
              </a:r>
              <a:br>
                <a:rPr b="0" i="0" lang="en-GB" sz="1700" u="none" cap="none" strike="noStrike">
                  <a:solidFill>
                    <a:schemeClr val="lt1"/>
                  </a:solidFill>
                  <a:latin typeface="Arial"/>
                  <a:ea typeface="Arial"/>
                  <a:cs typeface="Arial"/>
                  <a:sym typeface="Arial"/>
                </a:rPr>
              </a:br>
              <a:r>
                <a:rPr b="0" i="0" lang="en-GB" sz="1700" u="none" cap="none" strike="noStrike">
                  <a:solidFill>
                    <a:schemeClr val="lt1"/>
                  </a:solidFill>
                  <a:latin typeface="Arial"/>
                  <a:ea typeface="Arial"/>
                  <a:cs typeface="Arial"/>
                  <a:sym typeface="Arial"/>
                </a:rPr>
                <a:t>at Archives NZ, Wellington</a:t>
              </a:r>
              <a:r>
                <a:rPr b="0" i="0" lang="en-GB" sz="1800" u="none" cap="none" strike="noStrike">
                  <a:solidFill>
                    <a:schemeClr val="lt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500"/>
                                        <p:tgtEl>
                                          <p:spTgt spid="184"/>
                                        </p:tgtEl>
                                        <p:attrNameLst>
                                          <p:attrName>ppt_w</p:attrName>
                                        </p:attrNameLst>
                                      </p:cBhvr>
                                      <p:tavLst>
                                        <p:tav fmla="" tm="0">
                                          <p:val>
                                            <p:strVal val="0"/>
                                          </p:val>
                                        </p:tav>
                                        <p:tav fmla="" tm="100000">
                                          <p:val>
                                            <p:strVal val="#ppt_w"/>
                                          </p:val>
                                        </p:tav>
                                      </p:tavLst>
                                    </p:anim>
                                    <p:anim calcmode="lin" valueType="num">
                                      <p:cBhvr additive="base">
                                        <p:cTn dur="500"/>
                                        <p:tgtEl>
                                          <p:spTgt spid="18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30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ppt_w</p:attrName>
                                        </p:attrNameLst>
                                      </p:cBhvr>
                                      <p:tavLst>
                                        <p:tav fmla="" tm="0">
                                          <p:val>
                                            <p:strVal val="0"/>
                                          </p:val>
                                        </p:tav>
                                        <p:tav fmla="" tm="100000">
                                          <p:val>
                                            <p:strVal val="#ppt_w"/>
                                          </p:val>
                                        </p:tav>
                                      </p:tavLst>
                                    </p:anim>
                                    <p:anim calcmode="lin" valueType="num">
                                      <p:cBhvr additive="base">
                                        <p:cTn dur="500"/>
                                        <p:tgtEl>
                                          <p:spTgt spid="1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2"/>
          <p:cNvSpPr txBox="1"/>
          <p:nvPr>
            <p:ph type="title"/>
          </p:nvPr>
        </p:nvSpPr>
        <p:spPr>
          <a:xfrm>
            <a:off x="457198" y="464029"/>
            <a:ext cx="8220075" cy="994306"/>
          </a:xfrm>
          <a:prstGeom prst="rect">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BC0105"/>
              </a:buClr>
              <a:buSzPts val="3600"/>
              <a:buFont typeface="Arial"/>
              <a:buNone/>
            </a:pPr>
            <a:r>
              <a:rPr lang="en-GB" sz="3600">
                <a:solidFill>
                  <a:srgbClr val="BC0105"/>
                </a:solidFill>
                <a:latin typeface="Arial"/>
                <a:ea typeface="Arial"/>
                <a:cs typeface="Arial"/>
                <a:sym typeface="Arial"/>
              </a:rPr>
              <a:t>The Treaty House</a:t>
            </a:r>
            <a:endParaRPr sz="3600">
              <a:solidFill>
                <a:srgbClr val="BC0105"/>
              </a:solidFill>
              <a:latin typeface="Arial"/>
              <a:ea typeface="Arial"/>
              <a:cs typeface="Arial"/>
              <a:sym typeface="Arial"/>
            </a:endParaRPr>
          </a:p>
        </p:txBody>
      </p:sp>
      <p:sp>
        <p:nvSpPr>
          <p:cNvPr id="192" name="Google Shape;192;p12"/>
          <p:cNvSpPr/>
          <p:nvPr/>
        </p:nvSpPr>
        <p:spPr>
          <a:xfrm>
            <a:off x="769445" y="1343992"/>
            <a:ext cx="4110374" cy="716363"/>
          </a:xfrm>
          <a:prstGeom prst="rect">
            <a:avLst/>
          </a:prstGeom>
          <a:noFill/>
          <a:ln>
            <a:noFill/>
          </a:ln>
        </p:spPr>
        <p:txBody>
          <a:bodyPr anchorCtr="0" anchor="ctr" bIns="45700" lIns="0" spcFirstLastPara="1" rIns="0" wrap="square" tIns="45700">
            <a:noAutofit/>
          </a:bodyPr>
          <a:lstStyle/>
          <a:p>
            <a:pPr indent="-285750" lvl="0" marL="285750" marR="0" rtl="0" algn="l">
              <a:lnSpc>
                <a:spcPct val="100000"/>
              </a:lnSpc>
              <a:spcBef>
                <a:spcPts val="0"/>
              </a:spcBef>
              <a:spcAft>
                <a:spcPts val="0"/>
              </a:spcAft>
              <a:buClr>
                <a:srgbClr val="00407D"/>
              </a:buClr>
              <a:buSzPts val="1800"/>
              <a:buFont typeface="Arial"/>
              <a:buChar char="•"/>
            </a:pPr>
            <a:r>
              <a:rPr b="0" i="0" lang="en-GB" sz="1800" u="none" cap="none" strike="noStrike">
                <a:solidFill>
                  <a:schemeClr val="dk1"/>
                </a:solidFill>
                <a:latin typeface="Arial"/>
                <a:ea typeface="Arial"/>
                <a:cs typeface="Arial"/>
                <a:sym typeface="Arial"/>
              </a:rPr>
              <a:t>The Treaty House is one of New Zealand’s oldest buildings.</a:t>
            </a:r>
            <a:endParaRPr b="0" i="0" sz="1400" u="none" cap="none" strike="noStrike">
              <a:solidFill>
                <a:schemeClr val="dk1"/>
              </a:solidFill>
              <a:latin typeface="Arial"/>
              <a:ea typeface="Arial"/>
              <a:cs typeface="Arial"/>
              <a:sym typeface="Arial"/>
            </a:endParaRPr>
          </a:p>
        </p:txBody>
      </p:sp>
      <p:pic>
        <p:nvPicPr>
          <p:cNvPr id="193" name="Google Shape;193;p12"/>
          <p:cNvPicPr preferRelativeResize="0"/>
          <p:nvPr/>
        </p:nvPicPr>
        <p:blipFill rotWithShape="1">
          <a:blip r:embed="rId3">
            <a:alphaModFix/>
          </a:blip>
          <a:srcRect b="0" l="11569" r="30201" t="0"/>
          <a:stretch/>
        </p:blipFill>
        <p:spPr>
          <a:xfrm>
            <a:off x="4879819" y="1473202"/>
            <a:ext cx="3508532" cy="4619624"/>
          </a:xfrm>
          <a:prstGeom prst="rect">
            <a:avLst/>
          </a:prstGeom>
          <a:noFill/>
          <a:ln>
            <a:noFill/>
          </a:ln>
        </p:spPr>
      </p:pic>
      <p:sp>
        <p:nvSpPr>
          <p:cNvPr id="194" name="Google Shape;194;p12"/>
          <p:cNvSpPr/>
          <p:nvPr/>
        </p:nvSpPr>
        <p:spPr>
          <a:xfrm>
            <a:off x="691375" y="2012422"/>
            <a:ext cx="4188444" cy="92333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407D"/>
              </a:buClr>
              <a:buSzPts val="1800"/>
              <a:buFont typeface="Arial"/>
              <a:buChar char="•"/>
            </a:pPr>
            <a:r>
              <a:rPr b="0" i="0" lang="en-GB" sz="1800" u="none" cap="none" strike="noStrike">
                <a:solidFill>
                  <a:schemeClr val="dk1"/>
                </a:solidFill>
                <a:latin typeface="Arial"/>
                <a:ea typeface="Arial"/>
                <a:cs typeface="Arial"/>
                <a:sym typeface="Arial"/>
              </a:rPr>
              <a:t>It was lived in by James Busby,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who was Britain’s Representative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to New Zealand, from 1833-1840.</a:t>
            </a:r>
            <a:endParaRPr b="0" i="0" sz="1800" u="none" cap="none" strike="noStrike">
              <a:solidFill>
                <a:schemeClr val="dk1"/>
              </a:solidFill>
              <a:latin typeface="Arial"/>
              <a:ea typeface="Arial"/>
              <a:cs typeface="Arial"/>
              <a:sym typeface="Arial"/>
            </a:endParaRPr>
          </a:p>
        </p:txBody>
      </p:sp>
      <p:sp>
        <p:nvSpPr>
          <p:cNvPr id="195" name="Google Shape;195;p12"/>
          <p:cNvSpPr/>
          <p:nvPr/>
        </p:nvSpPr>
        <p:spPr>
          <a:xfrm>
            <a:off x="675821" y="2734459"/>
            <a:ext cx="4188444" cy="1415772"/>
          </a:xfrm>
          <a:prstGeom prst="rect">
            <a:avLst/>
          </a:prstGeom>
          <a:noFill/>
          <a:ln>
            <a:noFill/>
          </a:ln>
        </p:spPr>
        <p:txBody>
          <a:bodyPr anchorCtr="0" anchor="t" bIns="45700" lIns="91425" spcFirstLastPara="1" rIns="91425" wrap="square" tIns="45700">
            <a:spAutoFit/>
          </a:bodyPr>
          <a:lstStyle/>
          <a:p>
            <a:pPr indent="-196850" lvl="0" marL="2857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407D"/>
              </a:buClr>
              <a:buSzPts val="1800"/>
              <a:buFont typeface="Arial"/>
              <a:buChar char="•"/>
            </a:pPr>
            <a:r>
              <a:rPr b="0" i="0" lang="en-GB" sz="1800" u="none" cap="none" strike="noStrike">
                <a:solidFill>
                  <a:schemeClr val="dk1"/>
                </a:solidFill>
                <a:latin typeface="Arial"/>
                <a:ea typeface="Arial"/>
                <a:cs typeface="Arial"/>
                <a:sym typeface="Arial"/>
              </a:rPr>
              <a:t>The house was built in 1834, and was where James lived with his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wife and six children, while conducting his official business.</a:t>
            </a:r>
            <a:endParaRPr b="0" i="0" sz="1800" u="none" cap="none" strike="noStrike">
              <a:solidFill>
                <a:schemeClr val="dk1"/>
              </a:solidFill>
              <a:latin typeface="Arial"/>
              <a:ea typeface="Arial"/>
              <a:cs typeface="Arial"/>
              <a:sym typeface="Arial"/>
            </a:endParaRPr>
          </a:p>
        </p:txBody>
      </p:sp>
      <p:sp>
        <p:nvSpPr>
          <p:cNvPr id="196" name="Google Shape;196;p12"/>
          <p:cNvSpPr/>
          <p:nvPr/>
        </p:nvSpPr>
        <p:spPr>
          <a:xfrm>
            <a:off x="691375" y="4253219"/>
            <a:ext cx="4188444" cy="92333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407D"/>
              </a:buClr>
              <a:buSzPts val="1800"/>
              <a:buFont typeface="Arial"/>
              <a:buChar char="•"/>
            </a:pPr>
            <a:r>
              <a:rPr b="0" i="0" lang="en-GB" sz="1800" u="none" cap="none" strike="noStrike">
                <a:solidFill>
                  <a:schemeClr val="dk1"/>
                </a:solidFill>
                <a:latin typeface="Arial"/>
                <a:ea typeface="Arial"/>
                <a:cs typeface="Arial"/>
                <a:sym typeface="Arial"/>
              </a:rPr>
              <a:t>The house and its farm remained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in the family’s possession until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1882, when it was sold. </a:t>
            </a:r>
            <a:endParaRPr b="0" i="0" sz="1800" u="none" cap="none" strike="noStrike">
              <a:solidFill>
                <a:schemeClr val="dk1"/>
              </a:solidFill>
              <a:latin typeface="Arial"/>
              <a:ea typeface="Arial"/>
              <a:cs typeface="Arial"/>
              <a:sym typeface="Arial"/>
            </a:endParaRPr>
          </a:p>
        </p:txBody>
      </p:sp>
      <p:sp>
        <p:nvSpPr>
          <p:cNvPr id="197" name="Google Shape;197;p12"/>
          <p:cNvSpPr/>
          <p:nvPr/>
        </p:nvSpPr>
        <p:spPr>
          <a:xfrm>
            <a:off x="675821" y="5282021"/>
            <a:ext cx="4188444" cy="92328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407D"/>
              </a:buClr>
              <a:buSzPts val="1800"/>
              <a:buFont typeface="Arial"/>
              <a:buChar char="•"/>
            </a:pPr>
            <a:r>
              <a:rPr b="0" i="0" lang="en-GB" sz="1800" u="none" cap="none" strike="noStrike">
                <a:solidFill>
                  <a:schemeClr val="dk1"/>
                </a:solidFill>
                <a:latin typeface="Arial"/>
                <a:ea typeface="Arial"/>
                <a:cs typeface="Arial"/>
                <a:sym typeface="Arial"/>
              </a:rPr>
              <a:t>It was renovated and gifted back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to the New Zealand government in 1932 by Lord Bledisloe.</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2"/>
                                        </p:tgtEl>
                                        <p:attrNameLst>
                                          <p:attrName>style.visibility</p:attrName>
                                        </p:attrNameLst>
                                      </p:cBhvr>
                                      <p:to>
                                        <p:strVal val="visible"/>
                                      </p:to>
                                    </p:set>
                                    <p:anim calcmode="lin" valueType="num">
                                      <p:cBhvr additive="base">
                                        <p:cTn dur="500"/>
                                        <p:tgtEl>
                                          <p:spTgt spid="19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500"/>
                                        <p:tgtEl>
                                          <p:spTgt spid="19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500"/>
                                        <p:tgtEl>
                                          <p:spTgt spid="19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500"/>
                                        <p:tgtEl>
                                          <p:spTgt spid="19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500"/>
                                        <p:tgtEl>
                                          <p:spTgt spid="19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3"/>
          <p:cNvSpPr txBox="1"/>
          <p:nvPr>
            <p:ph type="title"/>
          </p:nvPr>
        </p:nvSpPr>
        <p:spPr>
          <a:xfrm>
            <a:off x="457197" y="548773"/>
            <a:ext cx="8220075" cy="994306"/>
          </a:xfrm>
          <a:prstGeom prst="rect">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BC0105"/>
              </a:buClr>
              <a:buSzPts val="3600"/>
              <a:buFont typeface="Arial"/>
              <a:buNone/>
            </a:pPr>
            <a:r>
              <a:rPr lang="en-GB">
                <a:solidFill>
                  <a:srgbClr val="BC0105"/>
                </a:solidFill>
                <a:latin typeface="Arial"/>
                <a:ea typeface="Arial"/>
                <a:cs typeface="Arial"/>
                <a:sym typeface="Arial"/>
              </a:rPr>
              <a:t>Te Whare </a:t>
            </a:r>
            <a:r>
              <a:rPr i="0" lang="en-GB">
                <a:solidFill>
                  <a:srgbClr val="BC0105"/>
                </a:solidFill>
                <a:latin typeface="Arial"/>
                <a:ea typeface="Arial"/>
                <a:cs typeface="Arial"/>
                <a:sym typeface="Arial"/>
              </a:rPr>
              <a:t>Rūnanga</a:t>
            </a:r>
            <a:r>
              <a:rPr lang="en-GB">
                <a:solidFill>
                  <a:srgbClr val="BC0105"/>
                </a:solidFill>
                <a:latin typeface="Arial"/>
                <a:ea typeface="Arial"/>
                <a:cs typeface="Arial"/>
                <a:sym typeface="Arial"/>
              </a:rPr>
              <a:t> </a:t>
            </a:r>
            <a:endParaRPr sz="3600">
              <a:solidFill>
                <a:srgbClr val="BC0105"/>
              </a:solidFill>
              <a:latin typeface="Arial"/>
              <a:ea typeface="Arial"/>
              <a:cs typeface="Arial"/>
              <a:sym typeface="Arial"/>
            </a:endParaRPr>
          </a:p>
        </p:txBody>
      </p:sp>
      <p:sp>
        <p:nvSpPr>
          <p:cNvPr id="203" name="Google Shape;203;p13"/>
          <p:cNvSpPr/>
          <p:nvPr/>
        </p:nvSpPr>
        <p:spPr>
          <a:xfrm>
            <a:off x="3436790" y="1982708"/>
            <a:ext cx="5235881" cy="894307"/>
          </a:xfrm>
          <a:prstGeom prst="rect">
            <a:avLst/>
          </a:prstGeom>
          <a:noFill/>
          <a:ln>
            <a:noFill/>
          </a:ln>
        </p:spPr>
        <p:txBody>
          <a:bodyPr anchorCtr="0" anchor="ctr" bIns="45700" lIns="0" spcFirstLastPara="1" rIns="0" wrap="square" tIns="45700">
            <a:noAutofit/>
          </a:bodyPr>
          <a:lstStyle/>
          <a:p>
            <a:pPr indent="-285750" lvl="0" marL="285750" marR="0" rtl="0" algn="l">
              <a:lnSpc>
                <a:spcPct val="100000"/>
              </a:lnSpc>
              <a:spcBef>
                <a:spcPts val="0"/>
              </a:spcBef>
              <a:spcAft>
                <a:spcPts val="0"/>
              </a:spcAft>
              <a:buClr>
                <a:srgbClr val="00407D"/>
              </a:buClr>
              <a:buSzPts val="1800"/>
              <a:buFont typeface="Arial"/>
              <a:buChar char="•"/>
            </a:pPr>
            <a:r>
              <a:rPr b="0" i="0" lang="en-GB" sz="1800" u="none" cap="none" strike="noStrike">
                <a:solidFill>
                  <a:schemeClr val="dk1"/>
                </a:solidFill>
                <a:latin typeface="Arial"/>
                <a:ea typeface="Arial"/>
                <a:cs typeface="Arial"/>
                <a:sym typeface="Arial"/>
              </a:rPr>
              <a:t>Te Whare Rūnanga (The House of Assembly)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was created as part of the Waitangi centenary celebrations in 1940.</a:t>
            </a:r>
            <a:endParaRPr b="0" i="0" sz="1800" u="none" cap="none" strike="noStrike">
              <a:solidFill>
                <a:schemeClr val="dk1"/>
              </a:solidFill>
              <a:latin typeface="Arial"/>
              <a:ea typeface="Arial"/>
              <a:cs typeface="Arial"/>
              <a:sym typeface="Arial"/>
            </a:endParaRPr>
          </a:p>
        </p:txBody>
      </p:sp>
      <p:pic>
        <p:nvPicPr>
          <p:cNvPr id="204" name="Google Shape;204;p13"/>
          <p:cNvPicPr preferRelativeResize="0"/>
          <p:nvPr/>
        </p:nvPicPr>
        <p:blipFill rotWithShape="1">
          <a:blip r:embed="rId3">
            <a:alphaModFix/>
          </a:blip>
          <a:srcRect b="0" l="33187" r="33613" t="0"/>
          <a:stretch/>
        </p:blipFill>
        <p:spPr>
          <a:xfrm>
            <a:off x="755650" y="1982707"/>
            <a:ext cx="2396249" cy="4059846"/>
          </a:xfrm>
          <a:prstGeom prst="rect">
            <a:avLst/>
          </a:prstGeom>
          <a:noFill/>
          <a:ln>
            <a:noFill/>
          </a:ln>
        </p:spPr>
      </p:pic>
      <p:sp>
        <p:nvSpPr>
          <p:cNvPr id="205" name="Google Shape;205;p13"/>
          <p:cNvSpPr/>
          <p:nvPr/>
        </p:nvSpPr>
        <p:spPr>
          <a:xfrm>
            <a:off x="3347311" y="4975327"/>
            <a:ext cx="4951560"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407D"/>
              </a:buClr>
              <a:buSzPts val="1800"/>
              <a:buFont typeface="Arial"/>
              <a:buChar char="•"/>
            </a:pPr>
            <a:r>
              <a:rPr b="0" i="0" lang="en-GB" sz="1800" u="none" cap="none" strike="noStrike">
                <a:solidFill>
                  <a:schemeClr val="dk1"/>
                </a:solidFill>
                <a:latin typeface="Arial"/>
                <a:ea typeface="Arial"/>
                <a:cs typeface="Arial"/>
                <a:sym typeface="Arial"/>
              </a:rPr>
              <a:t>It stands facing the Treaty House, where the two buildings together symbolise the partnership between Māori and the British Crown.</a:t>
            </a:r>
            <a:endParaRPr b="0" i="0" sz="1800" u="none" cap="none" strike="noStrike">
              <a:solidFill>
                <a:schemeClr val="dk1"/>
              </a:solidFill>
              <a:latin typeface="Arial"/>
              <a:ea typeface="Arial"/>
              <a:cs typeface="Arial"/>
              <a:sym typeface="Arial"/>
            </a:endParaRPr>
          </a:p>
        </p:txBody>
      </p:sp>
      <p:sp>
        <p:nvSpPr>
          <p:cNvPr id="206" name="Google Shape;206;p13"/>
          <p:cNvSpPr/>
          <p:nvPr/>
        </p:nvSpPr>
        <p:spPr>
          <a:xfrm>
            <a:off x="3347312" y="2895742"/>
            <a:ext cx="5041035"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407D"/>
              </a:buClr>
              <a:buSzPts val="1800"/>
              <a:buFont typeface="Arial"/>
              <a:buChar char="•"/>
            </a:pPr>
            <a:r>
              <a:rPr b="0" i="0" lang="en-GB" sz="1800" u="none" cap="none" strike="noStrike">
                <a:solidFill>
                  <a:schemeClr val="dk1"/>
                </a:solidFill>
                <a:latin typeface="Arial"/>
                <a:ea typeface="Arial"/>
                <a:cs typeface="Arial"/>
                <a:sym typeface="Arial"/>
              </a:rPr>
              <a:t>The Māori MP for the North, Tau Hēnare and Sir Apirana Ngata (then minister of Māori affairs), came up with the idea and carving started in 1934.</a:t>
            </a:r>
            <a:endParaRPr b="0" i="0" sz="1800" u="none" cap="none" strike="noStrike">
              <a:solidFill>
                <a:schemeClr val="dk1"/>
              </a:solidFill>
              <a:latin typeface="Arial"/>
              <a:ea typeface="Arial"/>
              <a:cs typeface="Arial"/>
              <a:sym typeface="Arial"/>
            </a:endParaRPr>
          </a:p>
        </p:txBody>
      </p:sp>
      <p:sp>
        <p:nvSpPr>
          <p:cNvPr id="207" name="Google Shape;207;p13"/>
          <p:cNvSpPr/>
          <p:nvPr/>
        </p:nvSpPr>
        <p:spPr>
          <a:xfrm>
            <a:off x="3347312" y="4212533"/>
            <a:ext cx="4951559"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407D"/>
              </a:buClr>
              <a:buSzPts val="1800"/>
              <a:buFont typeface="Arial"/>
              <a:buChar char="•"/>
            </a:pPr>
            <a:r>
              <a:rPr b="0" i="0" lang="en-GB" sz="1800" u="none" cap="none" strike="noStrike">
                <a:solidFill>
                  <a:schemeClr val="dk1"/>
                </a:solidFill>
                <a:latin typeface="Arial"/>
                <a:ea typeface="Arial"/>
                <a:cs typeface="Arial"/>
                <a:sym typeface="Arial"/>
              </a:rPr>
              <a:t>It was officially opened on the 6th February 1940.</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500"/>
                                        <p:tgtEl>
                                          <p:spTgt spid="20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500"/>
                                        <p:tgtEl>
                                          <p:spTgt spid="20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bee63cfab7_0_7"/>
          <p:cNvSpPr txBox="1"/>
          <p:nvPr>
            <p:ph type="title"/>
          </p:nvPr>
        </p:nvSpPr>
        <p:spPr>
          <a:xfrm>
            <a:off x="457198" y="438151"/>
            <a:ext cx="8220000" cy="994200"/>
          </a:xfrm>
          <a:prstGeom prst="rect">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SzPts val="3600"/>
              <a:buNone/>
            </a:pPr>
            <a:r>
              <a:rPr lang="en-GB"/>
              <a:t>Task 1</a:t>
            </a:r>
            <a:endParaRPr/>
          </a:p>
        </p:txBody>
      </p:sp>
      <p:sp>
        <p:nvSpPr>
          <p:cNvPr id="214" name="Google Shape;214;g2bee63cfab7_0_7"/>
          <p:cNvSpPr txBox="1"/>
          <p:nvPr/>
        </p:nvSpPr>
        <p:spPr>
          <a:xfrm>
            <a:off x="591200" y="1274375"/>
            <a:ext cx="7948500" cy="49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1C1C1C"/>
                </a:solidFill>
              </a:rPr>
              <a:t>Use slides 3 to 14 to help you create a visual timeline of all the major significant events which have happened for the Treaty of Waitangi. There is one on the next slide you can see as an example.</a:t>
            </a:r>
            <a:endParaRPr sz="1800">
              <a:solidFill>
                <a:srgbClr val="1C1C1C"/>
              </a:solidFill>
            </a:endParaRPr>
          </a:p>
        </p:txBody>
      </p:sp>
      <p:pic>
        <p:nvPicPr>
          <p:cNvPr id="215" name="Google Shape;215;g2bee63cfab7_0_7"/>
          <p:cNvPicPr preferRelativeResize="0"/>
          <p:nvPr/>
        </p:nvPicPr>
        <p:blipFill>
          <a:blip r:embed="rId3">
            <a:alphaModFix/>
          </a:blip>
          <a:stretch>
            <a:fillRect/>
          </a:stretch>
        </p:blipFill>
        <p:spPr>
          <a:xfrm>
            <a:off x="670025" y="2377975"/>
            <a:ext cx="7790800" cy="3796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g2bee6fc7d2f_0_2"/>
          <p:cNvPicPr preferRelativeResize="0"/>
          <p:nvPr/>
        </p:nvPicPr>
        <p:blipFill>
          <a:blip r:embed="rId3">
            <a:alphaModFix/>
          </a:blip>
          <a:stretch>
            <a:fillRect/>
          </a:stretch>
        </p:blipFill>
        <p:spPr>
          <a:xfrm>
            <a:off x="105100" y="152400"/>
            <a:ext cx="8920650" cy="65531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4"/>
          <p:cNvSpPr/>
          <p:nvPr/>
        </p:nvSpPr>
        <p:spPr>
          <a:xfrm>
            <a:off x="755651" y="1473201"/>
            <a:ext cx="4965211" cy="4619623"/>
          </a:xfrm>
          <a:prstGeom prst="rect">
            <a:avLst/>
          </a:prstGeom>
          <a:solidFill>
            <a:srgbClr val="BC0105"/>
          </a:solidFill>
          <a:ln>
            <a:noFill/>
          </a:ln>
        </p:spPr>
        <p:txBody>
          <a:bodyPr anchorCtr="0" anchor="ctr" bIns="108000" lIns="108000" spcFirstLastPara="1" rIns="108000" wrap="square" tIns="1080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7" name="Google Shape;227;p14"/>
          <p:cNvSpPr txBox="1"/>
          <p:nvPr>
            <p:ph type="title"/>
          </p:nvPr>
        </p:nvSpPr>
        <p:spPr>
          <a:xfrm>
            <a:off x="457197" y="548773"/>
            <a:ext cx="8220075" cy="994306"/>
          </a:xfrm>
          <a:prstGeom prst="rect">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BC0105"/>
              </a:buClr>
              <a:buSzPts val="3600"/>
              <a:buFont typeface="Arial"/>
              <a:buNone/>
            </a:pPr>
            <a:r>
              <a:rPr lang="en-GB">
                <a:solidFill>
                  <a:srgbClr val="BC0105"/>
                </a:solidFill>
                <a:latin typeface="Arial"/>
                <a:ea typeface="Arial"/>
                <a:cs typeface="Arial"/>
                <a:sym typeface="Arial"/>
              </a:rPr>
              <a:t>Waitangi Controversy</a:t>
            </a:r>
            <a:endParaRPr sz="3600">
              <a:solidFill>
                <a:srgbClr val="BC0105"/>
              </a:solidFill>
              <a:latin typeface="Arial"/>
              <a:ea typeface="Arial"/>
              <a:cs typeface="Arial"/>
              <a:sym typeface="Arial"/>
            </a:endParaRPr>
          </a:p>
        </p:txBody>
      </p:sp>
      <p:pic>
        <p:nvPicPr>
          <p:cNvPr id="228" name="Google Shape;228;p14"/>
          <p:cNvPicPr preferRelativeResize="0"/>
          <p:nvPr/>
        </p:nvPicPr>
        <p:blipFill rotWithShape="1">
          <a:blip r:embed="rId3">
            <a:alphaModFix/>
          </a:blip>
          <a:srcRect b="0" l="5556" r="5555" t="0"/>
          <a:stretch/>
        </p:blipFill>
        <p:spPr>
          <a:xfrm>
            <a:off x="5871600" y="2282576"/>
            <a:ext cx="1259912" cy="982687"/>
          </a:xfrm>
          <a:prstGeom prst="rect">
            <a:avLst/>
          </a:prstGeom>
          <a:noFill/>
          <a:ln>
            <a:noFill/>
          </a:ln>
        </p:spPr>
      </p:pic>
      <p:pic>
        <p:nvPicPr>
          <p:cNvPr id="229" name="Google Shape;229;p14"/>
          <p:cNvPicPr preferRelativeResize="0"/>
          <p:nvPr/>
        </p:nvPicPr>
        <p:blipFill rotWithShape="1">
          <a:blip r:embed="rId4">
            <a:alphaModFix/>
          </a:blip>
          <a:srcRect b="0" l="0" r="0" t="0"/>
          <a:stretch/>
        </p:blipFill>
        <p:spPr>
          <a:xfrm>
            <a:off x="7277748" y="3432264"/>
            <a:ext cx="1259912" cy="991447"/>
          </a:xfrm>
          <a:prstGeom prst="rect">
            <a:avLst/>
          </a:prstGeom>
          <a:noFill/>
          <a:ln>
            <a:noFill/>
          </a:ln>
        </p:spPr>
      </p:pic>
      <p:pic>
        <p:nvPicPr>
          <p:cNvPr id="230" name="Google Shape;230;p14"/>
          <p:cNvPicPr preferRelativeResize="0"/>
          <p:nvPr/>
        </p:nvPicPr>
        <p:blipFill rotWithShape="1">
          <a:blip r:embed="rId5">
            <a:alphaModFix/>
          </a:blip>
          <a:srcRect b="0" l="14929" r="14928" t="0"/>
          <a:stretch/>
        </p:blipFill>
        <p:spPr>
          <a:xfrm>
            <a:off x="5884156" y="3437061"/>
            <a:ext cx="1234801" cy="991447"/>
          </a:xfrm>
          <a:prstGeom prst="rect">
            <a:avLst/>
          </a:prstGeom>
          <a:noFill/>
          <a:ln>
            <a:noFill/>
          </a:ln>
        </p:spPr>
      </p:pic>
      <p:sp>
        <p:nvSpPr>
          <p:cNvPr id="231" name="Google Shape;231;p14"/>
          <p:cNvSpPr/>
          <p:nvPr/>
        </p:nvSpPr>
        <p:spPr>
          <a:xfrm>
            <a:off x="884584" y="1558822"/>
            <a:ext cx="4836278" cy="4524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Arial"/>
                <a:ea typeface="Arial"/>
                <a:cs typeface="Arial"/>
                <a:sym typeface="Arial"/>
              </a:rPr>
              <a:t>Whilst Waitangi Day is intended to celebrate New Zealand’s modern identity, there is heated debate and protest about the way in which the Treaty was interpreted and enacted by the British Crown.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Arial"/>
                <a:ea typeface="Arial"/>
                <a:cs typeface="Arial"/>
                <a:sym typeface="Arial"/>
              </a:rPr>
              <a:t>The Treaty is still legally considered to be the founding document of New Zealand. However, in recent times, leaders - both Māori and Pākehā - have aimed to honour New Zealand’s bicultural history by recognising Māori as the tangata whenua of New Zealand - something the Treaty didn’t do well.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Arial"/>
                <a:ea typeface="Arial"/>
                <a:cs typeface="Arial"/>
                <a:sym typeface="Arial"/>
              </a:rPr>
              <a:t>For many people, Waitangi Day is a bittersweet celebration - a time to not only celebrate their identity as New Zealanders, but to think critically about how New Zealand society works, and the historical foundations it’s based on. It is also a time to think about how New Zealand can move forward together.</a:t>
            </a:r>
            <a:endParaRPr b="0" i="0" sz="1600" u="none" cap="none" strike="noStrike">
              <a:solidFill>
                <a:schemeClr val="lt1"/>
              </a:solidFill>
              <a:latin typeface="Arial"/>
              <a:ea typeface="Arial"/>
              <a:cs typeface="Arial"/>
              <a:sym typeface="Arial"/>
            </a:endParaRPr>
          </a:p>
        </p:txBody>
      </p:sp>
      <p:sp>
        <p:nvSpPr>
          <p:cNvPr id="232" name="Google Shape;232;p14"/>
          <p:cNvSpPr/>
          <p:nvPr/>
        </p:nvSpPr>
        <p:spPr>
          <a:xfrm>
            <a:off x="5884156" y="4595330"/>
            <a:ext cx="2533789" cy="1487767"/>
          </a:xfrm>
          <a:prstGeom prst="rect">
            <a:avLst/>
          </a:prstGeom>
          <a:solidFill>
            <a:srgbClr val="BC010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Arial"/>
                <a:ea typeface="Arial"/>
                <a:cs typeface="Arial"/>
                <a:sym typeface="Arial"/>
              </a:rPr>
              <a:t>tangata whenua </a:t>
            </a:r>
            <a:r>
              <a:rPr b="0" i="0" lang="en-GB" sz="1600" u="none" cap="none" strike="noStrike">
                <a:solidFill>
                  <a:schemeClr val="lt1"/>
                </a:solidFill>
                <a:latin typeface="Arial"/>
                <a:ea typeface="Arial"/>
                <a:cs typeface="Arial"/>
                <a:sym typeface="Arial"/>
              </a:rPr>
              <a:t>are the indigenous people of New Zealand - Māori. This phrase also means that they hold the rightful authority over the land.</a:t>
            </a:r>
            <a:endParaRPr b="0" i="0" sz="16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500"/>
                                        <p:tgtEl>
                                          <p:spTgt spid="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bee6fc7d2f_0_12"/>
          <p:cNvSpPr txBox="1"/>
          <p:nvPr>
            <p:ph type="title"/>
          </p:nvPr>
        </p:nvSpPr>
        <p:spPr>
          <a:xfrm>
            <a:off x="457198" y="438151"/>
            <a:ext cx="8220000" cy="994200"/>
          </a:xfrm>
          <a:prstGeom prst="rect">
            <a:avLst/>
          </a:prstGeom>
        </p:spPr>
        <p:txBody>
          <a:bodyPr anchorCtr="1" anchor="ctr" bIns="252000" lIns="252000" spcFirstLastPara="1" rIns="252000" wrap="square" tIns="252000">
            <a:noAutofit/>
          </a:bodyPr>
          <a:lstStyle/>
          <a:p>
            <a:pPr indent="0" lvl="0" marL="0" rtl="0" algn="l">
              <a:spcBef>
                <a:spcPts val="0"/>
              </a:spcBef>
              <a:spcAft>
                <a:spcPts val="0"/>
              </a:spcAft>
              <a:buNone/>
            </a:pPr>
            <a:r>
              <a:rPr lang="en-GB"/>
              <a:t>Task 2</a:t>
            </a:r>
            <a:endParaRPr/>
          </a:p>
        </p:txBody>
      </p:sp>
      <p:sp>
        <p:nvSpPr>
          <p:cNvPr id="239" name="Google Shape;239;g2bee6fc7d2f_0_12"/>
          <p:cNvSpPr txBox="1"/>
          <p:nvPr/>
        </p:nvSpPr>
        <p:spPr>
          <a:xfrm>
            <a:off x="578075" y="1248100"/>
            <a:ext cx="7961700" cy="499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1C1C1C"/>
                </a:solidFill>
              </a:rPr>
              <a:t>Create an emblem in your global studies books which shows the important historical reasons for why Waitangi Day should be celebrated more for the Maori or the Pakeha.</a:t>
            </a:r>
            <a:endParaRPr sz="1800">
              <a:solidFill>
                <a:srgbClr val="1C1C1C"/>
              </a:solidFill>
            </a:endParaRPr>
          </a:p>
        </p:txBody>
      </p:sp>
      <p:pic>
        <p:nvPicPr>
          <p:cNvPr id="240" name="Google Shape;240;g2bee6fc7d2f_0_12"/>
          <p:cNvPicPr preferRelativeResize="0"/>
          <p:nvPr/>
        </p:nvPicPr>
        <p:blipFill>
          <a:blip r:embed="rId3">
            <a:alphaModFix/>
          </a:blip>
          <a:stretch>
            <a:fillRect/>
          </a:stretch>
        </p:blipFill>
        <p:spPr>
          <a:xfrm>
            <a:off x="683175" y="2324100"/>
            <a:ext cx="7764525" cy="3850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bee6fc7d2f_0_19"/>
          <p:cNvSpPr txBox="1"/>
          <p:nvPr>
            <p:ph type="title"/>
          </p:nvPr>
        </p:nvSpPr>
        <p:spPr>
          <a:xfrm>
            <a:off x="457198" y="438151"/>
            <a:ext cx="8220000" cy="994200"/>
          </a:xfrm>
          <a:prstGeom prst="rect">
            <a:avLst/>
          </a:prstGeom>
        </p:spPr>
        <p:txBody>
          <a:bodyPr anchorCtr="1" anchor="ctr" bIns="252000" lIns="252000" spcFirstLastPara="1" rIns="252000" wrap="square" tIns="252000">
            <a:noAutofit/>
          </a:bodyPr>
          <a:lstStyle/>
          <a:p>
            <a:pPr indent="0" lvl="0" marL="0" rtl="0" algn="l">
              <a:spcBef>
                <a:spcPts val="0"/>
              </a:spcBef>
              <a:spcAft>
                <a:spcPts val="0"/>
              </a:spcAft>
              <a:buNone/>
            </a:pPr>
            <a:r>
              <a:rPr lang="en-GB"/>
              <a:t>Task 3</a:t>
            </a:r>
            <a:endParaRPr/>
          </a:p>
        </p:txBody>
      </p:sp>
      <p:sp>
        <p:nvSpPr>
          <p:cNvPr id="247" name="Google Shape;247;g2bee6fc7d2f_0_19"/>
          <p:cNvSpPr txBox="1"/>
          <p:nvPr/>
        </p:nvSpPr>
        <p:spPr>
          <a:xfrm>
            <a:off x="604350" y="1287525"/>
            <a:ext cx="7908900" cy="49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1C1C1C"/>
                </a:solidFill>
              </a:rPr>
              <a:t>Create a treaty of </a:t>
            </a:r>
            <a:r>
              <a:rPr lang="en-GB" sz="1800">
                <a:solidFill>
                  <a:srgbClr val="1C1C1C"/>
                </a:solidFill>
              </a:rPr>
              <a:t>your own choice that is translated into English and another language. You can use </a:t>
            </a:r>
            <a:r>
              <a:rPr lang="en-GB" sz="1800" u="sng">
                <a:solidFill>
                  <a:schemeClr val="hlink"/>
                </a:solidFill>
                <a:hlinkClick r:id="rId3"/>
              </a:rPr>
              <a:t>Google Translate</a:t>
            </a:r>
            <a:r>
              <a:rPr lang="en-GB" sz="1800">
                <a:solidFill>
                  <a:srgbClr val="1C1C1C"/>
                </a:solidFill>
              </a:rPr>
              <a:t> to help you complete this task. Then draw the table on slide 20 in your global studies books and outline the similarities and differences between the two translations.</a:t>
            </a:r>
            <a:endParaRPr sz="1800">
              <a:solidFill>
                <a:srgbClr val="1C1C1C"/>
              </a:solidFill>
            </a:endParaRPr>
          </a:p>
        </p:txBody>
      </p:sp>
      <p:pic>
        <p:nvPicPr>
          <p:cNvPr id="248" name="Google Shape;248;g2bee6fc7d2f_0_19"/>
          <p:cNvPicPr preferRelativeResize="0"/>
          <p:nvPr/>
        </p:nvPicPr>
        <p:blipFill>
          <a:blip r:embed="rId4">
            <a:alphaModFix/>
          </a:blip>
          <a:stretch>
            <a:fillRect/>
          </a:stretch>
        </p:blipFill>
        <p:spPr>
          <a:xfrm>
            <a:off x="604350" y="2535625"/>
            <a:ext cx="7908900" cy="37731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g2bee63cfab7_0_0"/>
          <p:cNvSpPr txBox="1"/>
          <p:nvPr>
            <p:ph type="title"/>
          </p:nvPr>
        </p:nvSpPr>
        <p:spPr>
          <a:xfrm>
            <a:off x="457198" y="438151"/>
            <a:ext cx="8220000" cy="994200"/>
          </a:xfrm>
          <a:prstGeom prst="rect">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SzPts val="3600"/>
              <a:buNone/>
            </a:pPr>
            <a:r>
              <a:rPr lang="en-GB"/>
              <a:t>Waitangi Day Unfolding Across NZ</a:t>
            </a:r>
            <a:endParaRPr/>
          </a:p>
        </p:txBody>
      </p:sp>
      <p:sp>
        <p:nvSpPr>
          <p:cNvPr id="36" name="Google Shape;36;g2bee63cfab7_0_0"/>
          <p:cNvSpPr txBox="1"/>
          <p:nvPr/>
        </p:nvSpPr>
        <p:spPr>
          <a:xfrm>
            <a:off x="525525" y="1537150"/>
            <a:ext cx="8078700" cy="477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1C1C1C"/>
                </a:solidFill>
                <a:latin typeface="Arial"/>
                <a:ea typeface="Arial"/>
                <a:cs typeface="Arial"/>
                <a:sym typeface="Arial"/>
              </a:rPr>
              <a:t>Watch the following </a:t>
            </a:r>
            <a:r>
              <a:rPr b="0" i="0" lang="en-GB" sz="1800" u="sng" cap="none" strike="noStrike">
                <a:solidFill>
                  <a:schemeClr val="hlink"/>
                </a:solidFill>
                <a:latin typeface="Arial"/>
                <a:ea typeface="Arial"/>
                <a:cs typeface="Arial"/>
                <a:sym typeface="Arial"/>
                <a:hlinkClick r:id="rId3"/>
              </a:rPr>
              <a:t>video</a:t>
            </a:r>
            <a:r>
              <a:rPr b="0" i="0" lang="en-GB" sz="1800" u="none" cap="none" strike="noStrike">
                <a:solidFill>
                  <a:srgbClr val="1C1C1C"/>
                </a:solidFill>
                <a:latin typeface="Arial"/>
                <a:ea typeface="Arial"/>
                <a:cs typeface="Arial"/>
                <a:sym typeface="Arial"/>
              </a:rPr>
              <a:t> about how Waitangi Day unfolded across New Zealand.</a:t>
            </a:r>
            <a:endParaRPr b="0" i="0" sz="1800" u="none" cap="none" strike="noStrike">
              <a:solidFill>
                <a:srgbClr val="1C1C1C"/>
              </a:solidFill>
              <a:latin typeface="Arial"/>
              <a:ea typeface="Arial"/>
              <a:cs typeface="Arial"/>
              <a:sym typeface="Arial"/>
            </a:endParaRPr>
          </a:p>
        </p:txBody>
      </p:sp>
      <p:pic>
        <p:nvPicPr>
          <p:cNvPr id="37" name="Google Shape;37;g2bee63cfab7_0_0"/>
          <p:cNvPicPr preferRelativeResize="0"/>
          <p:nvPr/>
        </p:nvPicPr>
        <p:blipFill rotWithShape="1">
          <a:blip r:embed="rId4">
            <a:alphaModFix/>
          </a:blip>
          <a:srcRect b="0" l="0" r="0" t="0"/>
          <a:stretch/>
        </p:blipFill>
        <p:spPr>
          <a:xfrm>
            <a:off x="656900" y="2351700"/>
            <a:ext cx="7817075" cy="3836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bee6fc7d2f_0_30"/>
          <p:cNvSpPr txBox="1"/>
          <p:nvPr>
            <p:ph type="title"/>
          </p:nvPr>
        </p:nvSpPr>
        <p:spPr>
          <a:xfrm>
            <a:off x="457198" y="438151"/>
            <a:ext cx="8220000" cy="994200"/>
          </a:xfrm>
          <a:prstGeom prst="rect">
            <a:avLst/>
          </a:prstGeom>
        </p:spPr>
        <p:txBody>
          <a:bodyPr anchorCtr="1" anchor="ctr" bIns="252000" lIns="252000" spcFirstLastPara="1" rIns="252000" wrap="square" tIns="252000">
            <a:noAutofit/>
          </a:bodyPr>
          <a:lstStyle/>
          <a:p>
            <a:pPr indent="0" lvl="0" marL="0" rtl="0" algn="l">
              <a:spcBef>
                <a:spcPts val="0"/>
              </a:spcBef>
              <a:spcAft>
                <a:spcPts val="0"/>
              </a:spcAft>
              <a:buNone/>
            </a:pPr>
            <a:r>
              <a:rPr lang="en-GB"/>
              <a:t>Table For Two Treaty Translations</a:t>
            </a:r>
            <a:endParaRPr/>
          </a:p>
        </p:txBody>
      </p:sp>
      <p:graphicFrame>
        <p:nvGraphicFramePr>
          <p:cNvPr id="255" name="Google Shape;255;g2bee6fc7d2f_0_30"/>
          <p:cNvGraphicFramePr/>
          <p:nvPr/>
        </p:nvGraphicFramePr>
        <p:xfrm>
          <a:off x="947700" y="1432350"/>
          <a:ext cx="3000000" cy="3000000"/>
        </p:xfrm>
        <a:graphic>
          <a:graphicData uri="http://schemas.openxmlformats.org/drawingml/2006/table">
            <a:tbl>
              <a:tblPr>
                <a:noFill/>
                <a:tableStyleId>{DCED56D0-6EA8-4623-94B6-9C5706263398}</a:tableStyleId>
              </a:tblPr>
              <a:tblGrid>
                <a:gridCol w="3619500"/>
                <a:gridCol w="3619500"/>
              </a:tblGrid>
              <a:tr h="381000">
                <a:tc>
                  <a:txBody>
                    <a:bodyPr/>
                    <a:lstStyle/>
                    <a:p>
                      <a:pPr indent="0" lvl="0" marL="0" rtl="0" algn="ctr">
                        <a:spcBef>
                          <a:spcPts val="0"/>
                        </a:spcBef>
                        <a:spcAft>
                          <a:spcPts val="0"/>
                        </a:spcAft>
                        <a:buNone/>
                      </a:pPr>
                      <a:r>
                        <a:rPr lang="en-GB"/>
                        <a:t>Similarities</a:t>
                      </a:r>
                      <a:endParaRPr/>
                    </a:p>
                  </a:txBody>
                  <a:tcPr marT="91425" marB="91425" marR="91425" marL="91425"/>
                </a:tc>
                <a:tc>
                  <a:txBody>
                    <a:bodyPr/>
                    <a:lstStyle/>
                    <a:p>
                      <a:pPr indent="0" lvl="0" marL="0" rtl="0" algn="ctr">
                        <a:spcBef>
                          <a:spcPts val="0"/>
                        </a:spcBef>
                        <a:spcAft>
                          <a:spcPts val="0"/>
                        </a:spcAft>
                        <a:buNone/>
                      </a:pPr>
                      <a:r>
                        <a:rPr lang="en-GB"/>
                        <a:t>Differences</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2"/>
          <p:cNvSpPr txBox="1"/>
          <p:nvPr>
            <p:ph type="title"/>
          </p:nvPr>
        </p:nvSpPr>
        <p:spPr>
          <a:xfrm>
            <a:off x="457198" y="464029"/>
            <a:ext cx="8220075" cy="994306"/>
          </a:xfrm>
          <a:prstGeom prst="rect">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BC0105"/>
              </a:buClr>
              <a:buSzPts val="3600"/>
              <a:buFont typeface="Arial"/>
              <a:buNone/>
            </a:pPr>
            <a:r>
              <a:rPr lang="en-GB">
                <a:solidFill>
                  <a:srgbClr val="BC0105"/>
                </a:solidFill>
                <a:latin typeface="Arial"/>
                <a:ea typeface="Arial"/>
                <a:cs typeface="Arial"/>
                <a:sym typeface="Arial"/>
              </a:rPr>
              <a:t>When Is Waitangi Day?</a:t>
            </a:r>
            <a:endParaRPr sz="3600">
              <a:solidFill>
                <a:srgbClr val="BC0105"/>
              </a:solidFill>
              <a:latin typeface="Arial"/>
              <a:ea typeface="Arial"/>
              <a:cs typeface="Arial"/>
              <a:sym typeface="Arial"/>
            </a:endParaRPr>
          </a:p>
        </p:txBody>
      </p:sp>
      <p:sp>
        <p:nvSpPr>
          <p:cNvPr id="43" name="Google Shape;43;p2"/>
          <p:cNvSpPr/>
          <p:nvPr/>
        </p:nvSpPr>
        <p:spPr>
          <a:xfrm>
            <a:off x="755650" y="1820985"/>
            <a:ext cx="7632700" cy="750277"/>
          </a:xfrm>
          <a:prstGeom prst="rect">
            <a:avLst/>
          </a:prstGeom>
          <a:solidFill>
            <a:srgbClr val="BC01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GB" sz="1800" u="none" cap="none" strike="noStrike">
                <a:solidFill>
                  <a:schemeClr val="lt1"/>
                </a:solidFill>
                <a:latin typeface="Arial"/>
                <a:ea typeface="Arial"/>
                <a:cs typeface="Arial"/>
                <a:sym typeface="Arial"/>
              </a:rPr>
              <a:t>Waitangi Day is celebrated on the 6</a:t>
            </a:r>
            <a:r>
              <a:rPr b="0" baseline="30000" i="0" lang="en-GB" sz="1800" u="none" cap="none" strike="noStrike">
                <a:solidFill>
                  <a:schemeClr val="lt1"/>
                </a:solidFill>
                <a:latin typeface="Arial"/>
                <a:ea typeface="Arial"/>
                <a:cs typeface="Arial"/>
                <a:sym typeface="Arial"/>
              </a:rPr>
              <a:t>th</a:t>
            </a:r>
            <a:r>
              <a:rPr b="0" i="0" lang="en-GB" sz="1800" u="none" cap="none" strike="noStrike">
                <a:solidFill>
                  <a:schemeClr val="lt1"/>
                </a:solidFill>
                <a:latin typeface="Arial"/>
                <a:ea typeface="Arial"/>
                <a:cs typeface="Arial"/>
                <a:sym typeface="Arial"/>
              </a:rPr>
              <a:t> February.</a:t>
            </a:r>
            <a:endParaRPr b="0" i="0" sz="1800" u="none" cap="none" strike="noStrike">
              <a:solidFill>
                <a:schemeClr val="dk1"/>
              </a:solidFill>
              <a:latin typeface="Arial"/>
              <a:ea typeface="Arial"/>
              <a:cs typeface="Arial"/>
              <a:sym typeface="Arial"/>
            </a:endParaRPr>
          </a:p>
        </p:txBody>
      </p:sp>
      <p:sp>
        <p:nvSpPr>
          <p:cNvPr id="44" name="Google Shape;44;p2"/>
          <p:cNvSpPr/>
          <p:nvPr/>
        </p:nvSpPr>
        <p:spPr>
          <a:xfrm>
            <a:off x="755650" y="2834380"/>
            <a:ext cx="7632700" cy="750277"/>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GB" sz="1800" u="none" cap="none" strike="noStrike">
                <a:solidFill>
                  <a:schemeClr val="dk1"/>
                </a:solidFill>
                <a:latin typeface="Arial"/>
                <a:ea typeface="Arial"/>
                <a:cs typeface="Arial"/>
                <a:sym typeface="Arial"/>
              </a:rPr>
              <a:t>It is to commemorate the Waitangi Treaty, signed in 1840.</a:t>
            </a:r>
            <a:endParaRPr b="0" i="0" sz="1800" u="none" cap="none" strike="noStrike">
              <a:solidFill>
                <a:schemeClr val="dk1"/>
              </a:solidFill>
              <a:latin typeface="Arial"/>
              <a:ea typeface="Arial"/>
              <a:cs typeface="Arial"/>
              <a:sym typeface="Arial"/>
            </a:endParaRPr>
          </a:p>
        </p:txBody>
      </p:sp>
      <p:sp>
        <p:nvSpPr>
          <p:cNvPr id="45" name="Google Shape;45;p2"/>
          <p:cNvSpPr/>
          <p:nvPr/>
        </p:nvSpPr>
        <p:spPr>
          <a:xfrm>
            <a:off x="755650" y="3847775"/>
            <a:ext cx="7632700" cy="750277"/>
          </a:xfrm>
          <a:prstGeom prst="rect">
            <a:avLst/>
          </a:prstGeom>
          <a:solidFill>
            <a:srgbClr val="BC01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GB" sz="1800" u="none" cap="none" strike="noStrike">
                <a:solidFill>
                  <a:schemeClr val="lt1"/>
                </a:solidFill>
                <a:latin typeface="Arial"/>
                <a:ea typeface="Arial"/>
                <a:cs typeface="Arial"/>
                <a:sym typeface="Arial"/>
              </a:rPr>
              <a:t>Waitangi day was first commemorated in 1934.</a:t>
            </a:r>
            <a:endParaRPr b="0" i="0" sz="1800" u="none" cap="none" strike="noStrike">
              <a:solidFill>
                <a:schemeClr val="dk1"/>
              </a:solidFill>
              <a:latin typeface="Arial"/>
              <a:ea typeface="Arial"/>
              <a:cs typeface="Arial"/>
              <a:sym typeface="Arial"/>
            </a:endParaRPr>
          </a:p>
        </p:txBody>
      </p:sp>
      <p:sp>
        <p:nvSpPr>
          <p:cNvPr id="46" name="Google Shape;46;p2"/>
          <p:cNvSpPr/>
          <p:nvPr/>
        </p:nvSpPr>
        <p:spPr>
          <a:xfrm>
            <a:off x="755650" y="4861170"/>
            <a:ext cx="7632700" cy="750277"/>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GB" sz="1800" u="none" cap="none" strike="noStrike">
                <a:solidFill>
                  <a:schemeClr val="dk1"/>
                </a:solidFill>
                <a:latin typeface="Arial"/>
                <a:ea typeface="Arial"/>
                <a:cs typeface="Arial"/>
                <a:sym typeface="Arial"/>
              </a:rPr>
              <a:t>New Zealand adopted Waitangi Day as a national holiday in 1974.</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p:tgtEl>
                                          <p:spTgt spid="4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p:tgtEl>
                                          <p:spTgt spid="4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p:tgtEl>
                                          <p:spTgt spid="4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p:tgtEl>
                                          <p:spTgt spid="4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3"/>
          <p:cNvSpPr txBox="1"/>
          <p:nvPr>
            <p:ph type="title"/>
          </p:nvPr>
        </p:nvSpPr>
        <p:spPr>
          <a:xfrm>
            <a:off x="457198" y="464029"/>
            <a:ext cx="8220075" cy="994306"/>
          </a:xfrm>
          <a:prstGeom prst="rect">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BC0105"/>
              </a:buClr>
              <a:buSzPts val="3600"/>
              <a:buFont typeface="Arial"/>
              <a:buNone/>
            </a:pPr>
            <a:r>
              <a:rPr lang="en-GB">
                <a:solidFill>
                  <a:srgbClr val="BC0105"/>
                </a:solidFill>
                <a:latin typeface="Arial"/>
                <a:ea typeface="Arial"/>
                <a:cs typeface="Arial"/>
                <a:sym typeface="Arial"/>
              </a:rPr>
              <a:t>What Is Waitangi Treaty?</a:t>
            </a:r>
            <a:endParaRPr sz="3600">
              <a:solidFill>
                <a:srgbClr val="BC0105"/>
              </a:solidFill>
              <a:latin typeface="Arial"/>
              <a:ea typeface="Arial"/>
              <a:cs typeface="Arial"/>
              <a:sym typeface="Arial"/>
            </a:endParaRPr>
          </a:p>
        </p:txBody>
      </p:sp>
      <p:sp>
        <p:nvSpPr>
          <p:cNvPr id="52" name="Google Shape;52;p3"/>
          <p:cNvSpPr/>
          <p:nvPr/>
        </p:nvSpPr>
        <p:spPr>
          <a:xfrm>
            <a:off x="755650" y="1820985"/>
            <a:ext cx="7632700" cy="750277"/>
          </a:xfrm>
          <a:prstGeom prst="rect">
            <a:avLst/>
          </a:prstGeom>
          <a:solidFill>
            <a:srgbClr val="BC01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0" i="0" lang="en-GB" sz="1800" u="none" cap="none" strike="noStrike">
                <a:solidFill>
                  <a:schemeClr val="lt1"/>
                </a:solidFill>
                <a:latin typeface="Arial"/>
                <a:ea typeface="Arial"/>
                <a:cs typeface="Arial"/>
                <a:sym typeface="Arial"/>
              </a:rPr>
              <a:t>Waitangi Day is celebrated on the 6</a:t>
            </a:r>
            <a:r>
              <a:rPr b="0" baseline="30000" i="0" lang="en-GB" sz="1800" u="none" cap="none" strike="noStrike">
                <a:solidFill>
                  <a:schemeClr val="lt1"/>
                </a:solidFill>
                <a:latin typeface="Arial"/>
                <a:ea typeface="Arial"/>
                <a:cs typeface="Arial"/>
                <a:sym typeface="Arial"/>
              </a:rPr>
              <a:t>th</a:t>
            </a:r>
            <a:r>
              <a:rPr b="0" i="0" lang="en-GB" sz="1800" u="none" cap="none" strike="noStrike">
                <a:solidFill>
                  <a:schemeClr val="lt1"/>
                </a:solidFill>
                <a:latin typeface="Arial"/>
                <a:ea typeface="Arial"/>
                <a:cs typeface="Arial"/>
                <a:sym typeface="Arial"/>
              </a:rPr>
              <a:t> February.</a:t>
            </a:r>
            <a:endParaRPr b="0" i="0" sz="1800" u="none" cap="none" strike="noStrike">
              <a:solidFill>
                <a:schemeClr val="dk1"/>
              </a:solidFill>
              <a:latin typeface="Arial"/>
              <a:ea typeface="Arial"/>
              <a:cs typeface="Arial"/>
              <a:sym typeface="Arial"/>
            </a:endParaRPr>
          </a:p>
        </p:txBody>
      </p:sp>
      <p:sp>
        <p:nvSpPr>
          <p:cNvPr id="53" name="Google Shape;53;p3"/>
          <p:cNvSpPr/>
          <p:nvPr/>
        </p:nvSpPr>
        <p:spPr>
          <a:xfrm>
            <a:off x="755650" y="2834380"/>
            <a:ext cx="7632700" cy="1013395"/>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It is an agreement (and exchange of promises) made in 1840 between representatives of the British Crown (England and The Queen) and representatives of Māori.</a:t>
            </a:r>
            <a:endParaRPr b="0" i="0" sz="1800" u="none" cap="none" strike="noStrike">
              <a:solidFill>
                <a:schemeClr val="dk1"/>
              </a:solidFill>
              <a:latin typeface="Arial"/>
              <a:ea typeface="Arial"/>
              <a:cs typeface="Arial"/>
              <a:sym typeface="Arial"/>
            </a:endParaRPr>
          </a:p>
        </p:txBody>
      </p:sp>
      <p:sp>
        <p:nvSpPr>
          <p:cNvPr id="54" name="Google Shape;54;p3"/>
          <p:cNvSpPr/>
          <p:nvPr/>
        </p:nvSpPr>
        <p:spPr>
          <a:xfrm>
            <a:off x="750885" y="4110893"/>
            <a:ext cx="7632700" cy="750277"/>
          </a:xfrm>
          <a:prstGeom prst="rect">
            <a:avLst/>
          </a:prstGeom>
          <a:solidFill>
            <a:srgbClr val="BC01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Arial"/>
                <a:ea typeface="Arial"/>
                <a:cs typeface="Arial"/>
                <a:sym typeface="Arial"/>
              </a:rPr>
              <a:t>The Treaty is named after the place in the Bay of Islands, </a:t>
            </a:r>
            <a:br>
              <a:rPr b="0" i="0" lang="en-GB" sz="1800" u="none" cap="none" strike="noStrike">
                <a:solidFill>
                  <a:schemeClr val="lt1"/>
                </a:solidFill>
                <a:latin typeface="Arial"/>
                <a:ea typeface="Arial"/>
                <a:cs typeface="Arial"/>
                <a:sym typeface="Arial"/>
              </a:rPr>
            </a:br>
            <a:r>
              <a:rPr b="0" i="0" lang="en-GB" sz="1800" u="none" cap="none" strike="noStrike">
                <a:solidFill>
                  <a:schemeClr val="lt1"/>
                </a:solidFill>
                <a:latin typeface="Arial"/>
                <a:ea typeface="Arial"/>
                <a:cs typeface="Arial"/>
                <a:sym typeface="Arial"/>
              </a:rPr>
              <a:t>where the treaty was first signed.</a:t>
            </a:r>
            <a:endParaRPr b="0" i="0" sz="1800" u="none" cap="none" strike="noStrike">
              <a:solidFill>
                <a:schemeClr val="dk1"/>
              </a:solidFill>
              <a:latin typeface="Arial"/>
              <a:ea typeface="Arial"/>
              <a:cs typeface="Arial"/>
              <a:sym typeface="Arial"/>
            </a:endParaRPr>
          </a:p>
        </p:txBody>
      </p:sp>
      <p:sp>
        <p:nvSpPr>
          <p:cNvPr id="55" name="Google Shape;55;p3"/>
          <p:cNvSpPr/>
          <p:nvPr/>
        </p:nvSpPr>
        <p:spPr>
          <a:xfrm>
            <a:off x="755650" y="5124288"/>
            <a:ext cx="7632700" cy="1013395"/>
          </a:xfrm>
          <a:prstGeom prst="rect">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The Treaty is written in two languages, Māori and English. But the terms of the treaty differ slightly between the two languages, and this has led to disagreements about land ownership in New Zealand.</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p:tgtEl>
                                          <p:spTgt spid="5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p:tgtEl>
                                          <p:spTgt spid="5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p:tgtEl>
                                          <p:spTgt spid="5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p:tgtEl>
                                          <p:spTgt spid="5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4"/>
          <p:cNvSpPr/>
          <p:nvPr/>
        </p:nvSpPr>
        <p:spPr>
          <a:xfrm>
            <a:off x="1587490" y="4708959"/>
            <a:ext cx="5969019" cy="142239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GB" sz="1800" u="none" cap="none" strike="noStrike">
                <a:solidFill>
                  <a:schemeClr val="dk1"/>
                </a:solidFill>
                <a:latin typeface="Arial"/>
                <a:ea typeface="Arial"/>
                <a:cs typeface="Arial"/>
                <a:sym typeface="Arial"/>
              </a:rPr>
              <a:t>The Waitangi Treaty was signed by representatives from the British Crown (England and The Queen) and The Māori iwi and hapū.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br>
              <a:rPr b="0" i="0" lang="en-GB" sz="10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The Treaty was signed at Waitangi.</a:t>
            </a:r>
            <a:endParaRPr b="0" i="0" sz="1800" u="none" cap="none" strike="noStrike">
              <a:solidFill>
                <a:schemeClr val="dk1"/>
              </a:solidFill>
              <a:latin typeface="Arial"/>
              <a:ea typeface="Arial"/>
              <a:cs typeface="Arial"/>
              <a:sym typeface="Arial"/>
            </a:endParaRPr>
          </a:p>
        </p:txBody>
      </p:sp>
      <p:pic>
        <p:nvPicPr>
          <p:cNvPr id="61" name="Google Shape;61;p4"/>
          <p:cNvPicPr preferRelativeResize="0"/>
          <p:nvPr/>
        </p:nvPicPr>
        <p:blipFill rotWithShape="1">
          <a:blip r:embed="rId3">
            <a:alphaModFix/>
          </a:blip>
          <a:srcRect b="0" l="0" r="0" t="0"/>
          <a:stretch/>
        </p:blipFill>
        <p:spPr>
          <a:xfrm>
            <a:off x="1587491" y="728663"/>
            <a:ext cx="5969018" cy="3858968"/>
          </a:xfrm>
          <a:prstGeom prst="rect">
            <a:avLst/>
          </a:prstGeom>
          <a:noFill/>
          <a:ln>
            <a:noFill/>
          </a:ln>
        </p:spPr>
      </p:pic>
      <p:grpSp>
        <p:nvGrpSpPr>
          <p:cNvPr id="62" name="Google Shape;62;p4"/>
          <p:cNvGrpSpPr/>
          <p:nvPr/>
        </p:nvGrpSpPr>
        <p:grpSpPr>
          <a:xfrm>
            <a:off x="1790878" y="1655703"/>
            <a:ext cx="2609183" cy="768221"/>
            <a:chOff x="1790878" y="1655703"/>
            <a:chExt cx="2609183" cy="768221"/>
          </a:xfrm>
        </p:grpSpPr>
        <p:sp>
          <p:nvSpPr>
            <p:cNvPr id="63" name="Google Shape;63;p4"/>
            <p:cNvSpPr/>
            <p:nvPr/>
          </p:nvSpPr>
          <p:spPr>
            <a:xfrm>
              <a:off x="4321907" y="2000737"/>
              <a:ext cx="78154" cy="78154"/>
            </a:xfrm>
            <a:prstGeom prst="ellipse">
              <a:avLst/>
            </a:prstGeom>
            <a:solidFill>
              <a:srgbClr val="00407D"/>
            </a:solidFill>
            <a:ln cap="flat" cmpd="sng" w="28575">
              <a:solidFill>
                <a:srgbClr val="F9B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407D"/>
                </a:solidFill>
                <a:latin typeface="Arial"/>
                <a:ea typeface="Arial"/>
                <a:cs typeface="Arial"/>
                <a:sym typeface="Arial"/>
              </a:endParaRPr>
            </a:p>
          </p:txBody>
        </p:sp>
        <p:cxnSp>
          <p:nvCxnSpPr>
            <p:cNvPr id="64" name="Google Shape;64;p4"/>
            <p:cNvCxnSpPr>
              <a:stCxn id="63" idx="2"/>
            </p:cNvCxnSpPr>
            <p:nvPr/>
          </p:nvCxnSpPr>
          <p:spPr>
            <a:xfrm rot="10800000">
              <a:off x="3932207" y="2039814"/>
              <a:ext cx="389700" cy="0"/>
            </a:xfrm>
            <a:prstGeom prst="straightConnector1">
              <a:avLst/>
            </a:prstGeom>
            <a:noFill/>
            <a:ln cap="flat" cmpd="sng" w="28575">
              <a:solidFill>
                <a:srgbClr val="BC0105"/>
              </a:solidFill>
              <a:prstDash val="solid"/>
              <a:miter lim="800000"/>
              <a:headEnd len="sm" w="sm" type="none"/>
              <a:tailEnd len="sm" w="sm" type="none"/>
            </a:ln>
          </p:spPr>
        </p:cxnSp>
        <p:sp>
          <p:nvSpPr>
            <p:cNvPr id="65" name="Google Shape;65;p4"/>
            <p:cNvSpPr/>
            <p:nvPr/>
          </p:nvSpPr>
          <p:spPr>
            <a:xfrm>
              <a:off x="1790878" y="1655703"/>
              <a:ext cx="2141459" cy="768221"/>
            </a:xfrm>
            <a:prstGeom prst="rect">
              <a:avLst/>
            </a:prstGeom>
            <a:solidFill>
              <a:schemeClr val="lt1"/>
            </a:solidFill>
            <a:ln cap="flat" cmpd="sng" w="28575">
              <a:solidFill>
                <a:srgbClr val="BC01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407D"/>
                </a:buClr>
                <a:buSzPts val="1800"/>
                <a:buFont typeface="Arial"/>
                <a:buNone/>
              </a:pPr>
              <a:r>
                <a:rPr b="0" i="0" lang="en-GB" sz="1800" u="none" cap="none" strike="noStrike">
                  <a:solidFill>
                    <a:srgbClr val="00407D"/>
                  </a:solidFill>
                  <a:latin typeface="Arial"/>
                  <a:ea typeface="Arial"/>
                  <a:cs typeface="Arial"/>
                  <a:sym typeface="Arial"/>
                </a:rPr>
                <a:t>‘The British Crown’ (England)</a:t>
              </a:r>
              <a:endParaRPr b="0" i="0" sz="1800" u="none" cap="none" strike="noStrike">
                <a:solidFill>
                  <a:schemeClr val="dk1"/>
                </a:solidFill>
                <a:latin typeface="Arial"/>
                <a:ea typeface="Arial"/>
                <a:cs typeface="Arial"/>
                <a:sym typeface="Arial"/>
              </a:endParaRPr>
            </a:p>
          </p:txBody>
        </p:sp>
      </p:grpSp>
      <p:grpSp>
        <p:nvGrpSpPr>
          <p:cNvPr id="66" name="Google Shape;66;p4"/>
          <p:cNvGrpSpPr/>
          <p:nvPr/>
        </p:nvGrpSpPr>
        <p:grpSpPr>
          <a:xfrm>
            <a:off x="5235260" y="3400789"/>
            <a:ext cx="1971679" cy="768221"/>
            <a:chOff x="2428382" y="1655703"/>
            <a:chExt cx="1971679" cy="768221"/>
          </a:xfrm>
        </p:grpSpPr>
        <p:sp>
          <p:nvSpPr>
            <p:cNvPr id="67" name="Google Shape;67;p4"/>
            <p:cNvSpPr/>
            <p:nvPr/>
          </p:nvSpPr>
          <p:spPr>
            <a:xfrm>
              <a:off x="4321907" y="2000737"/>
              <a:ext cx="78154" cy="78154"/>
            </a:xfrm>
            <a:prstGeom prst="ellipse">
              <a:avLst/>
            </a:prstGeom>
            <a:solidFill>
              <a:srgbClr val="00407D"/>
            </a:solidFill>
            <a:ln cap="flat" cmpd="sng" w="28575">
              <a:solidFill>
                <a:srgbClr val="F9B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407D"/>
                </a:solidFill>
                <a:latin typeface="Arial"/>
                <a:ea typeface="Arial"/>
                <a:cs typeface="Arial"/>
                <a:sym typeface="Arial"/>
              </a:endParaRPr>
            </a:p>
          </p:txBody>
        </p:sp>
        <p:cxnSp>
          <p:nvCxnSpPr>
            <p:cNvPr id="68" name="Google Shape;68;p4"/>
            <p:cNvCxnSpPr>
              <a:stCxn id="67" idx="2"/>
            </p:cNvCxnSpPr>
            <p:nvPr/>
          </p:nvCxnSpPr>
          <p:spPr>
            <a:xfrm rot="10800000">
              <a:off x="3932207" y="2039814"/>
              <a:ext cx="389700" cy="0"/>
            </a:xfrm>
            <a:prstGeom prst="straightConnector1">
              <a:avLst/>
            </a:prstGeom>
            <a:noFill/>
            <a:ln cap="flat" cmpd="sng" w="28575">
              <a:solidFill>
                <a:srgbClr val="BC0105"/>
              </a:solidFill>
              <a:prstDash val="solid"/>
              <a:miter lim="800000"/>
              <a:headEnd len="sm" w="sm" type="none"/>
              <a:tailEnd len="sm" w="sm" type="none"/>
            </a:ln>
          </p:spPr>
        </p:cxnSp>
        <p:sp>
          <p:nvSpPr>
            <p:cNvPr id="69" name="Google Shape;69;p4"/>
            <p:cNvSpPr/>
            <p:nvPr/>
          </p:nvSpPr>
          <p:spPr>
            <a:xfrm>
              <a:off x="2428382" y="1655703"/>
              <a:ext cx="1503955" cy="768221"/>
            </a:xfrm>
            <a:prstGeom prst="rect">
              <a:avLst/>
            </a:prstGeom>
            <a:solidFill>
              <a:schemeClr val="lt1"/>
            </a:solidFill>
            <a:ln cap="flat" cmpd="sng" w="28575">
              <a:solidFill>
                <a:srgbClr val="BC01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407D"/>
                </a:buClr>
                <a:buSzPts val="1800"/>
                <a:buFont typeface="Arial"/>
                <a:buNone/>
              </a:pPr>
              <a:r>
                <a:rPr b="0" i="0" lang="en-GB" sz="1800" u="none" cap="none" strike="noStrike">
                  <a:solidFill>
                    <a:srgbClr val="00407D"/>
                  </a:solidFill>
                  <a:latin typeface="Arial"/>
                  <a:ea typeface="Arial"/>
                  <a:cs typeface="Arial"/>
                  <a:sym typeface="Arial"/>
                </a:rPr>
                <a:t>New Zealand (Aotearoa)</a:t>
              </a:r>
              <a:endParaRPr b="0" i="0" sz="1800" u="none" cap="none" strike="noStrike">
                <a:solidFill>
                  <a:schemeClr val="dk1"/>
                </a:solidFill>
                <a:latin typeface="Arial"/>
                <a:ea typeface="Arial"/>
                <a:cs typeface="Arial"/>
                <a:sym typeface="Arial"/>
              </a:endParaRPr>
            </a:p>
          </p:txBody>
        </p:sp>
      </p:grpSp>
      <p:grpSp>
        <p:nvGrpSpPr>
          <p:cNvPr id="70" name="Google Shape;70;p4"/>
          <p:cNvGrpSpPr/>
          <p:nvPr/>
        </p:nvGrpSpPr>
        <p:grpSpPr>
          <a:xfrm rot="5400000">
            <a:off x="6738941" y="2558710"/>
            <a:ext cx="1035321" cy="1192173"/>
            <a:chOff x="3364741" y="1443729"/>
            <a:chExt cx="1035321" cy="1192173"/>
          </a:xfrm>
        </p:grpSpPr>
        <p:sp>
          <p:nvSpPr>
            <p:cNvPr id="71" name="Google Shape;71;p4"/>
            <p:cNvSpPr/>
            <p:nvPr/>
          </p:nvSpPr>
          <p:spPr>
            <a:xfrm>
              <a:off x="4321907" y="2000737"/>
              <a:ext cx="78154" cy="78154"/>
            </a:xfrm>
            <a:prstGeom prst="ellipse">
              <a:avLst/>
            </a:prstGeom>
            <a:solidFill>
              <a:srgbClr val="00407D"/>
            </a:solidFill>
            <a:ln cap="flat" cmpd="sng" w="28575">
              <a:solidFill>
                <a:srgbClr val="BC01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407D"/>
                </a:solidFill>
                <a:latin typeface="Arial"/>
                <a:ea typeface="Arial"/>
                <a:cs typeface="Arial"/>
                <a:sym typeface="Arial"/>
              </a:endParaRPr>
            </a:p>
          </p:txBody>
        </p:sp>
        <p:cxnSp>
          <p:nvCxnSpPr>
            <p:cNvPr id="72" name="Google Shape;72;p4"/>
            <p:cNvCxnSpPr>
              <a:stCxn id="71" idx="2"/>
              <a:endCxn id="73" idx="2"/>
            </p:cNvCxnSpPr>
            <p:nvPr/>
          </p:nvCxnSpPr>
          <p:spPr>
            <a:xfrm>
              <a:off x="4127807" y="1845714"/>
              <a:ext cx="0" cy="388200"/>
            </a:xfrm>
            <a:prstGeom prst="straightConnector1">
              <a:avLst/>
            </a:prstGeom>
            <a:noFill/>
            <a:ln cap="flat" cmpd="sng" w="28575">
              <a:solidFill>
                <a:srgbClr val="BC0105"/>
              </a:solidFill>
              <a:prstDash val="solid"/>
              <a:miter lim="800000"/>
              <a:headEnd len="sm" w="sm" type="none"/>
              <a:tailEnd len="sm" w="sm" type="none"/>
            </a:ln>
          </p:spPr>
        </p:cxnSp>
        <p:sp>
          <p:nvSpPr>
            <p:cNvPr id="73" name="Google Shape;73;p4"/>
            <p:cNvSpPr/>
            <p:nvPr/>
          </p:nvSpPr>
          <p:spPr>
            <a:xfrm rot="-5400000">
              <a:off x="3053089" y="1755380"/>
              <a:ext cx="1192173" cy="568870"/>
            </a:xfrm>
            <a:prstGeom prst="rect">
              <a:avLst/>
            </a:prstGeom>
            <a:solidFill>
              <a:schemeClr val="lt1"/>
            </a:solidFill>
            <a:ln cap="flat" cmpd="sng" w="28575">
              <a:solidFill>
                <a:srgbClr val="BC01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407D"/>
                </a:buClr>
                <a:buSzPts val="1800"/>
                <a:buFont typeface="Arial"/>
                <a:buNone/>
              </a:pPr>
              <a:r>
                <a:rPr b="0" i="0" lang="en-GB" sz="1800" u="none" cap="none" strike="noStrike">
                  <a:solidFill>
                    <a:srgbClr val="00407D"/>
                  </a:solidFill>
                  <a:latin typeface="Arial"/>
                  <a:ea typeface="Arial"/>
                  <a:cs typeface="Arial"/>
                  <a:sym typeface="Arial"/>
                </a:rPr>
                <a:t>Waitangi</a:t>
              </a:r>
              <a:endParaRPr b="0" i="0" sz="1800" u="none" cap="none" strike="noStrike">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xEl>
                                              <p:pRg end="0" st="0"/>
                                            </p:txEl>
                                          </p:spTgt>
                                        </p:tgtEl>
                                        <p:attrNameLst>
                                          <p:attrName>style.visibility</p:attrName>
                                        </p:attrNameLst>
                                      </p:cBhvr>
                                      <p:to>
                                        <p:strVal val="visible"/>
                                      </p:to>
                                    </p:set>
                                    <p:animEffect filter="fade" transition="in">
                                      <p:cBhvr>
                                        <p:cTn dur="500"/>
                                        <p:tgtEl>
                                          <p:spTgt spid="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xEl>
                                              <p:pRg end="1" st="1"/>
                                            </p:txEl>
                                          </p:spTgt>
                                        </p:tgtEl>
                                        <p:attrNameLst>
                                          <p:attrName>style.visibility</p:attrName>
                                        </p:attrNameLst>
                                      </p:cBhvr>
                                      <p:to>
                                        <p:strVal val="visible"/>
                                      </p:to>
                                    </p:set>
                                    <p:animEffect filter="fade" transition="in">
                                      <p:cBhvr>
                                        <p:cTn dur="500"/>
                                        <p:tgtEl>
                                          <p:spTgt spid="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50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par>
                                <p:cTn fill="hold" nodeType="withEffect" presetClass="entr" presetID="10" presetSubtype="0">
                                  <p:stCondLst>
                                    <p:cond delay="50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50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5"/>
          <p:cNvSpPr txBox="1"/>
          <p:nvPr>
            <p:ph type="title"/>
          </p:nvPr>
        </p:nvSpPr>
        <p:spPr>
          <a:xfrm>
            <a:off x="457198" y="464029"/>
            <a:ext cx="8220075" cy="994306"/>
          </a:xfrm>
          <a:prstGeom prst="rect">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BC0105"/>
              </a:buClr>
              <a:buSzPts val="3600"/>
              <a:buFont typeface="Arial"/>
              <a:buNone/>
            </a:pPr>
            <a:r>
              <a:rPr lang="en-GB">
                <a:solidFill>
                  <a:srgbClr val="BC0105"/>
                </a:solidFill>
                <a:latin typeface="Arial"/>
                <a:ea typeface="Arial"/>
                <a:cs typeface="Arial"/>
                <a:sym typeface="Arial"/>
              </a:rPr>
              <a:t>Waitangi Timeline – </a:t>
            </a:r>
            <a:r>
              <a:rPr lang="en-GB">
                <a:solidFill>
                  <a:schemeClr val="dk1"/>
                </a:solidFill>
                <a:latin typeface="Arial"/>
                <a:ea typeface="Arial"/>
                <a:cs typeface="Arial"/>
                <a:sym typeface="Arial"/>
              </a:rPr>
              <a:t>Up until 1840</a:t>
            </a:r>
            <a:endParaRPr sz="3600">
              <a:solidFill>
                <a:schemeClr val="dk1"/>
              </a:solidFill>
              <a:latin typeface="Arial"/>
              <a:ea typeface="Arial"/>
              <a:cs typeface="Arial"/>
              <a:sym typeface="Arial"/>
            </a:endParaRPr>
          </a:p>
        </p:txBody>
      </p:sp>
      <p:sp>
        <p:nvSpPr>
          <p:cNvPr id="79" name="Google Shape;79;p5"/>
          <p:cNvSpPr/>
          <p:nvPr/>
        </p:nvSpPr>
        <p:spPr>
          <a:xfrm>
            <a:off x="769444" y="2150196"/>
            <a:ext cx="7632700" cy="4145096"/>
          </a:xfrm>
          <a:prstGeom prst="rect">
            <a:avLst/>
          </a:prstGeom>
          <a:solidFill>
            <a:srgbClr val="BC01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NTR"/>
              <a:ea typeface="NTR"/>
              <a:cs typeface="NTR"/>
              <a:sym typeface="NTR"/>
            </a:endParaRPr>
          </a:p>
        </p:txBody>
      </p:sp>
      <p:grpSp>
        <p:nvGrpSpPr>
          <p:cNvPr id="80" name="Google Shape;80;p5"/>
          <p:cNvGrpSpPr/>
          <p:nvPr/>
        </p:nvGrpSpPr>
        <p:grpSpPr>
          <a:xfrm>
            <a:off x="0" y="1860485"/>
            <a:ext cx="8402144" cy="289711"/>
            <a:chOff x="-3816350" y="1860486"/>
            <a:chExt cx="8402144" cy="289711"/>
          </a:xfrm>
        </p:grpSpPr>
        <p:sp>
          <p:nvSpPr>
            <p:cNvPr id="81" name="Google Shape;81;p5"/>
            <p:cNvSpPr/>
            <p:nvPr/>
          </p:nvSpPr>
          <p:spPr>
            <a:xfrm>
              <a:off x="-3816350" y="1946494"/>
              <a:ext cx="8388350" cy="118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NTR"/>
                <a:ea typeface="NTR"/>
                <a:cs typeface="NTR"/>
                <a:sym typeface="NTR"/>
              </a:endParaRPr>
            </a:p>
          </p:txBody>
        </p:sp>
        <p:sp>
          <p:nvSpPr>
            <p:cNvPr id="82" name="Google Shape;82;p5"/>
            <p:cNvSpPr/>
            <p:nvPr/>
          </p:nvSpPr>
          <p:spPr>
            <a:xfrm>
              <a:off x="4540075" y="1860486"/>
              <a:ext cx="45719" cy="28971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NTR"/>
                <a:ea typeface="NTR"/>
                <a:cs typeface="NTR"/>
                <a:sym typeface="NTR"/>
              </a:endParaRPr>
            </a:p>
          </p:txBody>
        </p:sp>
      </p:grpSp>
      <p:sp>
        <p:nvSpPr>
          <p:cNvPr id="83" name="Google Shape;83;p5"/>
          <p:cNvSpPr/>
          <p:nvPr/>
        </p:nvSpPr>
        <p:spPr>
          <a:xfrm>
            <a:off x="755650" y="2238091"/>
            <a:ext cx="7632700" cy="506344"/>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There were about 115,000 Māori and 2000 Europeans living in New Zealand.</a:t>
            </a:r>
            <a:endParaRPr b="0" i="0" sz="1800" u="none" cap="none" strike="noStrike">
              <a:solidFill>
                <a:schemeClr val="dk1"/>
              </a:solidFill>
              <a:latin typeface="Arial"/>
              <a:ea typeface="Arial"/>
              <a:cs typeface="Arial"/>
              <a:sym typeface="Arial"/>
            </a:endParaRPr>
          </a:p>
        </p:txBody>
      </p:sp>
      <p:sp>
        <p:nvSpPr>
          <p:cNvPr id="84" name="Google Shape;84;p5"/>
          <p:cNvSpPr/>
          <p:nvPr/>
        </p:nvSpPr>
        <p:spPr>
          <a:xfrm>
            <a:off x="769444" y="5026522"/>
            <a:ext cx="7605112" cy="120028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James Busby arrived in 1833. He was sent by the British Crown to act as the first British Resident. This was his  job, and meant he was to try to keep the peace and stop people who were doing the wrong thing - a challenging task with no police!</a:t>
            </a:r>
            <a:endParaRPr b="0" i="0" sz="1800" u="none" cap="none" strike="noStrike">
              <a:solidFill>
                <a:schemeClr val="lt1"/>
              </a:solidFill>
              <a:latin typeface="Arial"/>
              <a:ea typeface="Arial"/>
              <a:cs typeface="Arial"/>
              <a:sym typeface="Arial"/>
            </a:endParaRPr>
          </a:p>
        </p:txBody>
      </p:sp>
      <p:sp>
        <p:nvSpPr>
          <p:cNvPr id="85" name="Google Shape;85;p5"/>
          <p:cNvSpPr/>
          <p:nvPr/>
        </p:nvSpPr>
        <p:spPr>
          <a:xfrm>
            <a:off x="769444" y="2895626"/>
            <a:ext cx="7632700"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New Zealand was populated by independent </a:t>
            </a:r>
            <a:br>
              <a:rPr b="0" i="0" lang="en-GB" sz="1800" u="none" cap="none" strike="noStrike">
                <a:solidFill>
                  <a:schemeClr val="lt1"/>
                </a:solidFill>
                <a:latin typeface="Arial"/>
                <a:ea typeface="Arial"/>
                <a:cs typeface="Arial"/>
                <a:sym typeface="Arial"/>
              </a:rPr>
            </a:br>
            <a:r>
              <a:rPr b="0" i="0" lang="en-GB" sz="1800" u="none" cap="none" strike="noStrike">
                <a:solidFill>
                  <a:schemeClr val="lt1"/>
                </a:solidFill>
                <a:latin typeface="Arial"/>
                <a:ea typeface="Arial"/>
                <a:cs typeface="Arial"/>
                <a:sym typeface="Arial"/>
              </a:rPr>
              <a:t>Māori tribes (iwi) and small European settlements.</a:t>
            </a:r>
            <a:endParaRPr b="0" i="0" sz="1800" u="none" cap="none" strike="noStrike">
              <a:solidFill>
                <a:schemeClr val="dk1"/>
              </a:solidFill>
              <a:latin typeface="Arial"/>
              <a:ea typeface="Arial"/>
              <a:cs typeface="Arial"/>
              <a:sym typeface="Arial"/>
            </a:endParaRPr>
          </a:p>
        </p:txBody>
      </p:sp>
      <p:sp>
        <p:nvSpPr>
          <p:cNvPr id="86" name="Google Shape;86;p5"/>
          <p:cNvSpPr/>
          <p:nvPr/>
        </p:nvSpPr>
        <p:spPr>
          <a:xfrm>
            <a:off x="769444" y="3644655"/>
            <a:ext cx="7618906"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There were no formal laws during this time, but as settlement increased, rules were needed. The Māori asked Britain for protection from the increasing population of criminals and misbehaving migrants, arriving in New Zealand.</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5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5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6"/>
          <p:cNvSpPr txBox="1"/>
          <p:nvPr>
            <p:ph type="title"/>
          </p:nvPr>
        </p:nvSpPr>
        <p:spPr>
          <a:xfrm>
            <a:off x="457198" y="464029"/>
            <a:ext cx="8220075" cy="994306"/>
          </a:xfrm>
          <a:prstGeom prst="rect">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BC0105"/>
              </a:buClr>
              <a:buSzPts val="3600"/>
              <a:buFont typeface="Arial"/>
              <a:buNone/>
            </a:pPr>
            <a:r>
              <a:rPr lang="en-GB">
                <a:solidFill>
                  <a:srgbClr val="BC0105"/>
                </a:solidFill>
                <a:latin typeface="Arial"/>
                <a:ea typeface="Arial"/>
                <a:cs typeface="Arial"/>
                <a:sym typeface="Arial"/>
              </a:rPr>
              <a:t>Waitangi Timeline – </a:t>
            </a:r>
            <a:r>
              <a:rPr lang="en-GB">
                <a:solidFill>
                  <a:schemeClr val="dk1"/>
                </a:solidFill>
                <a:latin typeface="Arial"/>
                <a:ea typeface="Arial"/>
                <a:cs typeface="Arial"/>
                <a:sym typeface="Arial"/>
              </a:rPr>
              <a:t>1835-1840</a:t>
            </a:r>
            <a:endParaRPr sz="3600">
              <a:solidFill>
                <a:schemeClr val="dk1"/>
              </a:solidFill>
              <a:latin typeface="Arial"/>
              <a:ea typeface="Arial"/>
              <a:cs typeface="Arial"/>
              <a:sym typeface="Arial"/>
            </a:endParaRPr>
          </a:p>
        </p:txBody>
      </p:sp>
      <p:sp>
        <p:nvSpPr>
          <p:cNvPr id="92" name="Google Shape;92;p6"/>
          <p:cNvSpPr/>
          <p:nvPr/>
        </p:nvSpPr>
        <p:spPr>
          <a:xfrm>
            <a:off x="755650" y="2238091"/>
            <a:ext cx="7632700" cy="506344"/>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There were about 115,000 Māori and 2000 Europeans living in New Zealand.</a:t>
            </a:r>
            <a:endParaRPr b="0" i="0" sz="1800" u="none" cap="none" strike="noStrike">
              <a:solidFill>
                <a:schemeClr val="dk1"/>
              </a:solidFill>
              <a:latin typeface="Arial"/>
              <a:ea typeface="Arial"/>
              <a:cs typeface="Arial"/>
              <a:sym typeface="Arial"/>
            </a:endParaRPr>
          </a:p>
        </p:txBody>
      </p:sp>
      <p:sp>
        <p:nvSpPr>
          <p:cNvPr id="93" name="Google Shape;93;p6"/>
          <p:cNvSpPr/>
          <p:nvPr/>
        </p:nvSpPr>
        <p:spPr>
          <a:xfrm>
            <a:off x="769444" y="5026522"/>
            <a:ext cx="7605112" cy="120028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James Busby arrived in 1833. He was sent by the British Crown to act as the first British Resident. This was his  job, and meant he was to try to keep the peace and stop people who were doing the wrong thing - a challenging task with no police!</a:t>
            </a:r>
            <a:endParaRPr b="0" i="0" sz="1800" u="none" cap="none" strike="noStrike">
              <a:solidFill>
                <a:schemeClr val="lt1"/>
              </a:solidFill>
              <a:latin typeface="Arial"/>
              <a:ea typeface="Arial"/>
              <a:cs typeface="Arial"/>
              <a:sym typeface="Arial"/>
            </a:endParaRPr>
          </a:p>
        </p:txBody>
      </p:sp>
      <p:sp>
        <p:nvSpPr>
          <p:cNvPr id="94" name="Google Shape;94;p6"/>
          <p:cNvSpPr/>
          <p:nvPr/>
        </p:nvSpPr>
        <p:spPr>
          <a:xfrm>
            <a:off x="769444" y="2895626"/>
            <a:ext cx="7632700"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New Zealand was populated by independent </a:t>
            </a:r>
            <a:br>
              <a:rPr b="0" i="0" lang="en-GB" sz="1800" u="none" cap="none" strike="noStrike">
                <a:solidFill>
                  <a:schemeClr val="lt1"/>
                </a:solidFill>
                <a:latin typeface="Arial"/>
                <a:ea typeface="Arial"/>
                <a:cs typeface="Arial"/>
                <a:sym typeface="Arial"/>
              </a:rPr>
            </a:br>
            <a:r>
              <a:rPr b="0" i="0" lang="en-GB" sz="1800" u="none" cap="none" strike="noStrike">
                <a:solidFill>
                  <a:schemeClr val="lt1"/>
                </a:solidFill>
                <a:latin typeface="Arial"/>
                <a:ea typeface="Arial"/>
                <a:cs typeface="Arial"/>
                <a:sym typeface="Arial"/>
              </a:rPr>
              <a:t>Māori tribes (iwi) and small European settlements.</a:t>
            </a:r>
            <a:endParaRPr b="0" i="0" sz="1800" u="none" cap="none" strike="noStrike">
              <a:solidFill>
                <a:schemeClr val="dk1"/>
              </a:solidFill>
              <a:latin typeface="Arial"/>
              <a:ea typeface="Arial"/>
              <a:cs typeface="Arial"/>
              <a:sym typeface="Arial"/>
            </a:endParaRPr>
          </a:p>
        </p:txBody>
      </p:sp>
      <p:sp>
        <p:nvSpPr>
          <p:cNvPr id="95" name="Google Shape;95;p6"/>
          <p:cNvSpPr/>
          <p:nvPr/>
        </p:nvSpPr>
        <p:spPr>
          <a:xfrm>
            <a:off x="769444" y="3644655"/>
            <a:ext cx="7618906"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There were no formal laws during this time, but as settlement increased, rules were needed. The Māori asked Britain for protection from the increasing population of criminals and misbehaving migrants, arriving in New Zealand.</a:t>
            </a:r>
            <a:endParaRPr b="0" i="0" sz="1800" u="none" cap="none" strike="noStrike">
              <a:solidFill>
                <a:schemeClr val="dk1"/>
              </a:solidFill>
              <a:latin typeface="Arial"/>
              <a:ea typeface="Arial"/>
              <a:cs typeface="Arial"/>
              <a:sym typeface="Arial"/>
            </a:endParaRPr>
          </a:p>
        </p:txBody>
      </p:sp>
      <p:sp>
        <p:nvSpPr>
          <p:cNvPr id="96" name="Google Shape;96;p6"/>
          <p:cNvSpPr/>
          <p:nvPr/>
        </p:nvSpPr>
        <p:spPr>
          <a:xfrm>
            <a:off x="769444" y="1922720"/>
            <a:ext cx="7632700" cy="4170105"/>
          </a:xfrm>
          <a:prstGeom prst="rect">
            <a:avLst/>
          </a:prstGeom>
          <a:solidFill>
            <a:srgbClr val="BC01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NTR"/>
              <a:ea typeface="NTR"/>
              <a:cs typeface="NTR"/>
              <a:sym typeface="NTR"/>
            </a:endParaRPr>
          </a:p>
        </p:txBody>
      </p:sp>
      <p:grpSp>
        <p:nvGrpSpPr>
          <p:cNvPr id="97" name="Google Shape;97;p6"/>
          <p:cNvGrpSpPr/>
          <p:nvPr/>
        </p:nvGrpSpPr>
        <p:grpSpPr>
          <a:xfrm>
            <a:off x="755649" y="1484746"/>
            <a:ext cx="7632701" cy="289711"/>
            <a:chOff x="-8303" y="1860486"/>
            <a:chExt cx="4594097" cy="289711"/>
          </a:xfrm>
        </p:grpSpPr>
        <p:sp>
          <p:nvSpPr>
            <p:cNvPr id="98" name="Google Shape;98;p6"/>
            <p:cNvSpPr/>
            <p:nvPr/>
          </p:nvSpPr>
          <p:spPr>
            <a:xfrm>
              <a:off x="0" y="1946495"/>
              <a:ext cx="4572000" cy="117695"/>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NTR"/>
                <a:ea typeface="NTR"/>
                <a:cs typeface="NTR"/>
                <a:sym typeface="NTR"/>
              </a:endParaRPr>
            </a:p>
          </p:txBody>
        </p:sp>
        <p:sp>
          <p:nvSpPr>
            <p:cNvPr id="99" name="Google Shape;99;p6"/>
            <p:cNvSpPr/>
            <p:nvPr/>
          </p:nvSpPr>
          <p:spPr>
            <a:xfrm>
              <a:off x="4540075" y="1860486"/>
              <a:ext cx="45719" cy="28971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NTR"/>
                <a:ea typeface="NTR"/>
                <a:cs typeface="NTR"/>
                <a:sym typeface="NTR"/>
              </a:endParaRPr>
            </a:p>
          </p:txBody>
        </p:sp>
        <p:sp>
          <p:nvSpPr>
            <p:cNvPr id="100" name="Google Shape;100;p6"/>
            <p:cNvSpPr/>
            <p:nvPr/>
          </p:nvSpPr>
          <p:spPr>
            <a:xfrm>
              <a:off x="-8303" y="1860486"/>
              <a:ext cx="45719" cy="28971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NTR"/>
                <a:ea typeface="NTR"/>
                <a:cs typeface="NTR"/>
                <a:sym typeface="NTR"/>
              </a:endParaRPr>
            </a:p>
          </p:txBody>
        </p:sp>
      </p:grpSp>
      <p:sp>
        <p:nvSpPr>
          <p:cNvPr id="101" name="Google Shape;101;p6"/>
          <p:cNvSpPr/>
          <p:nvPr/>
        </p:nvSpPr>
        <p:spPr>
          <a:xfrm>
            <a:off x="793627" y="5044349"/>
            <a:ext cx="7594723" cy="978208"/>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In January 1840, Hobson invited several hundred Māori to meet with </a:t>
            </a:r>
            <a:br>
              <a:rPr b="0" i="0" lang="en-GB" sz="1800" u="none" cap="none" strike="noStrike">
                <a:solidFill>
                  <a:schemeClr val="lt1"/>
                </a:solidFill>
                <a:latin typeface="Arial"/>
                <a:ea typeface="Arial"/>
                <a:cs typeface="Arial"/>
                <a:sym typeface="Arial"/>
              </a:rPr>
            </a:br>
            <a:r>
              <a:rPr b="0" i="0" lang="en-GB" sz="1800" u="none" cap="none" strike="noStrike">
                <a:solidFill>
                  <a:schemeClr val="lt1"/>
                </a:solidFill>
                <a:latin typeface="Arial"/>
                <a:ea typeface="Arial"/>
                <a:cs typeface="Arial"/>
                <a:sym typeface="Arial"/>
              </a:rPr>
              <a:t>him in Waitangi. He wrote up a treaty in English and this was translated into te reo Māori by Henry Williams and his son, Edward.</a:t>
            </a:r>
            <a:endParaRPr b="0" i="0" sz="1800" u="none" cap="none" strike="noStrike">
              <a:solidFill>
                <a:schemeClr val="dk1"/>
              </a:solidFill>
              <a:latin typeface="Arial"/>
              <a:ea typeface="Arial"/>
              <a:cs typeface="Arial"/>
              <a:sym typeface="Arial"/>
            </a:endParaRPr>
          </a:p>
        </p:txBody>
      </p:sp>
      <p:sp>
        <p:nvSpPr>
          <p:cNvPr id="102" name="Google Shape;102;p6"/>
          <p:cNvSpPr/>
          <p:nvPr/>
        </p:nvSpPr>
        <p:spPr>
          <a:xfrm>
            <a:off x="420015" y="1144931"/>
            <a:ext cx="747225" cy="31029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GB" sz="1800" u="none" cap="none" strike="noStrike">
                <a:solidFill>
                  <a:schemeClr val="dk1"/>
                </a:solidFill>
                <a:latin typeface="Arial"/>
                <a:ea typeface="Arial"/>
                <a:cs typeface="Arial"/>
                <a:sym typeface="Arial"/>
              </a:rPr>
              <a:t>1835</a:t>
            </a:r>
            <a:endParaRPr b="1" i="0" sz="1800" u="none" cap="none" strike="noStrike">
              <a:solidFill>
                <a:schemeClr val="dk1"/>
              </a:solidFill>
              <a:latin typeface="Arial"/>
              <a:ea typeface="Arial"/>
              <a:cs typeface="Arial"/>
              <a:sym typeface="Arial"/>
            </a:endParaRPr>
          </a:p>
        </p:txBody>
      </p:sp>
      <p:sp>
        <p:nvSpPr>
          <p:cNvPr id="103" name="Google Shape;103;p6"/>
          <p:cNvSpPr/>
          <p:nvPr/>
        </p:nvSpPr>
        <p:spPr>
          <a:xfrm>
            <a:off x="7976758" y="1144931"/>
            <a:ext cx="747225" cy="31029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GB" sz="1800" u="none" cap="none" strike="noStrike">
                <a:solidFill>
                  <a:schemeClr val="dk1"/>
                </a:solidFill>
                <a:latin typeface="Arial"/>
                <a:ea typeface="Arial"/>
                <a:cs typeface="Arial"/>
                <a:sym typeface="Arial"/>
              </a:rPr>
              <a:t>1840</a:t>
            </a:r>
            <a:endParaRPr b="1" i="0" sz="1800" u="none" cap="none" strike="noStrike">
              <a:solidFill>
                <a:schemeClr val="dk1"/>
              </a:solidFill>
              <a:latin typeface="Arial"/>
              <a:ea typeface="Arial"/>
              <a:cs typeface="Arial"/>
              <a:sym typeface="Arial"/>
            </a:endParaRPr>
          </a:p>
        </p:txBody>
      </p:sp>
      <p:sp>
        <p:nvSpPr>
          <p:cNvPr id="104" name="Google Shape;104;p6"/>
          <p:cNvSpPr/>
          <p:nvPr/>
        </p:nvSpPr>
        <p:spPr>
          <a:xfrm>
            <a:off x="769444" y="2008727"/>
            <a:ext cx="7632700" cy="659528"/>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More and more British migrants were arriving in New Zealand, </a:t>
            </a:r>
            <a:br>
              <a:rPr b="0" i="0" lang="en-GB" sz="1800" u="none" cap="none" strike="noStrike">
                <a:solidFill>
                  <a:schemeClr val="lt1"/>
                </a:solidFill>
                <a:latin typeface="Arial"/>
                <a:ea typeface="Arial"/>
                <a:cs typeface="Arial"/>
                <a:sym typeface="Arial"/>
              </a:rPr>
            </a:br>
            <a:r>
              <a:rPr b="0" i="0" lang="en-GB" sz="1800" u="none" cap="none" strike="noStrike">
                <a:solidFill>
                  <a:schemeClr val="lt1"/>
                </a:solidFill>
                <a:latin typeface="Arial"/>
                <a:ea typeface="Arial"/>
                <a:cs typeface="Arial"/>
                <a:sym typeface="Arial"/>
              </a:rPr>
              <a:t>and conflict between Māori and non-Māori was increasing.</a:t>
            </a:r>
            <a:endParaRPr b="0" i="0" sz="1800" u="none" cap="none" strike="noStrike">
              <a:solidFill>
                <a:schemeClr val="dk1"/>
              </a:solidFill>
              <a:latin typeface="Arial"/>
              <a:ea typeface="Arial"/>
              <a:cs typeface="Arial"/>
              <a:sym typeface="Arial"/>
            </a:endParaRPr>
          </a:p>
        </p:txBody>
      </p:sp>
      <p:sp>
        <p:nvSpPr>
          <p:cNvPr id="105" name="Google Shape;105;p6"/>
          <p:cNvSpPr/>
          <p:nvPr/>
        </p:nvSpPr>
        <p:spPr>
          <a:xfrm>
            <a:off x="769444" y="2651747"/>
            <a:ext cx="7632700" cy="1243848"/>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He Whakaputanga o te Rangatiratanga o Nu Tireni (The Declaration of Independence of New Zealand) was signed by 34 chiefs. This was an early sign that an agreement between Māori and </a:t>
            </a:r>
            <a:br>
              <a:rPr b="0" i="0" lang="en-GB" sz="1800" u="none" cap="none" strike="noStrike">
                <a:solidFill>
                  <a:schemeClr val="lt1"/>
                </a:solidFill>
                <a:latin typeface="Arial"/>
                <a:ea typeface="Arial"/>
                <a:cs typeface="Arial"/>
                <a:sym typeface="Arial"/>
              </a:rPr>
            </a:br>
            <a:r>
              <a:rPr b="0" i="0" lang="en-GB" sz="1800" u="none" cap="none" strike="noStrike">
                <a:solidFill>
                  <a:schemeClr val="lt1"/>
                </a:solidFill>
                <a:latin typeface="Arial"/>
                <a:ea typeface="Arial"/>
                <a:cs typeface="Arial"/>
                <a:sym typeface="Arial"/>
              </a:rPr>
              <a:t>the British Crown would be possible.</a:t>
            </a:r>
            <a:endParaRPr b="0" i="0" sz="1800" u="none" cap="none" strike="noStrike">
              <a:solidFill>
                <a:schemeClr val="dk1"/>
              </a:solidFill>
              <a:latin typeface="Arial"/>
              <a:ea typeface="Arial"/>
              <a:cs typeface="Arial"/>
              <a:sym typeface="Arial"/>
            </a:endParaRPr>
          </a:p>
        </p:txBody>
      </p:sp>
      <p:sp>
        <p:nvSpPr>
          <p:cNvPr id="106" name="Google Shape;106;p6"/>
          <p:cNvSpPr/>
          <p:nvPr/>
        </p:nvSpPr>
        <p:spPr>
          <a:xfrm>
            <a:off x="769444" y="3821734"/>
            <a:ext cx="7632700" cy="1172475"/>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Captain William Hobson arrived in 1840. His job was to negotiate a treaty with Māori, in the hope that New Zealand would </a:t>
            </a:r>
            <a:br>
              <a:rPr b="0" i="0" lang="en-GB" sz="1800" u="none" cap="none" strike="noStrike">
                <a:solidFill>
                  <a:schemeClr val="lt1"/>
                </a:solidFill>
                <a:latin typeface="Arial"/>
                <a:ea typeface="Arial"/>
                <a:cs typeface="Arial"/>
                <a:sym typeface="Arial"/>
              </a:rPr>
            </a:br>
            <a:r>
              <a:rPr b="0" i="0" lang="en-GB" sz="1800" u="none" cap="none" strike="noStrike">
                <a:solidFill>
                  <a:schemeClr val="lt1"/>
                </a:solidFill>
                <a:latin typeface="Arial"/>
                <a:ea typeface="Arial"/>
                <a:cs typeface="Arial"/>
                <a:sym typeface="Arial"/>
              </a:rPr>
              <a:t>become a British colony.</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50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500"/>
                                        <p:tgtEl>
                                          <p:spTgt spid="102">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103">
                                            <p:txEl>
                                              <p:pRg end="0" st="0"/>
                                            </p:txEl>
                                          </p:spTgt>
                                        </p:tgtEl>
                                        <p:attrNameLst>
                                          <p:attrName>style.visibility</p:attrName>
                                        </p:attrNameLst>
                                      </p:cBhvr>
                                      <p:to>
                                        <p:strVal val="visible"/>
                                      </p:to>
                                    </p:set>
                                    <p:animEffect filter="fade" transition="in">
                                      <p:cBhvr>
                                        <p:cTn dur="500"/>
                                        <p:tgtEl>
                                          <p:spTgt spid="1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7"/>
          <p:cNvSpPr txBox="1"/>
          <p:nvPr>
            <p:ph type="title"/>
          </p:nvPr>
        </p:nvSpPr>
        <p:spPr>
          <a:xfrm>
            <a:off x="457198" y="464029"/>
            <a:ext cx="8220075" cy="994306"/>
          </a:xfrm>
          <a:prstGeom prst="rect">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BC0105"/>
              </a:buClr>
              <a:buSzPts val="3600"/>
              <a:buFont typeface="Arial"/>
              <a:buNone/>
            </a:pPr>
            <a:r>
              <a:rPr lang="en-GB">
                <a:solidFill>
                  <a:srgbClr val="BC0105"/>
                </a:solidFill>
                <a:latin typeface="Arial"/>
                <a:ea typeface="Arial"/>
                <a:cs typeface="Arial"/>
                <a:sym typeface="Arial"/>
              </a:rPr>
              <a:t>Waitangi Timeline – </a:t>
            </a:r>
            <a:r>
              <a:rPr lang="en-GB">
                <a:solidFill>
                  <a:schemeClr val="dk1"/>
                </a:solidFill>
                <a:latin typeface="Arial"/>
                <a:ea typeface="Arial"/>
                <a:cs typeface="Arial"/>
                <a:sym typeface="Arial"/>
              </a:rPr>
              <a:t>1840</a:t>
            </a:r>
            <a:endParaRPr sz="3600">
              <a:solidFill>
                <a:schemeClr val="dk1"/>
              </a:solidFill>
              <a:latin typeface="Arial"/>
              <a:ea typeface="Arial"/>
              <a:cs typeface="Arial"/>
              <a:sym typeface="Arial"/>
            </a:endParaRPr>
          </a:p>
        </p:txBody>
      </p:sp>
      <p:sp>
        <p:nvSpPr>
          <p:cNvPr id="112" name="Google Shape;112;p7"/>
          <p:cNvSpPr/>
          <p:nvPr/>
        </p:nvSpPr>
        <p:spPr>
          <a:xfrm>
            <a:off x="755650" y="2238091"/>
            <a:ext cx="7632700" cy="506344"/>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There were about 115,000 Māori and 2000 Europeans living in New Zealand.</a:t>
            </a:r>
            <a:endParaRPr b="0" i="0" sz="1800" u="none" cap="none" strike="noStrike">
              <a:solidFill>
                <a:schemeClr val="dk1"/>
              </a:solidFill>
              <a:latin typeface="Arial"/>
              <a:ea typeface="Arial"/>
              <a:cs typeface="Arial"/>
              <a:sym typeface="Arial"/>
            </a:endParaRPr>
          </a:p>
        </p:txBody>
      </p:sp>
      <p:sp>
        <p:nvSpPr>
          <p:cNvPr id="113" name="Google Shape;113;p7"/>
          <p:cNvSpPr/>
          <p:nvPr/>
        </p:nvSpPr>
        <p:spPr>
          <a:xfrm>
            <a:off x="769444" y="5026522"/>
            <a:ext cx="7605112" cy="120028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James Busby arrived in 1833. He was sent by the British Crown to act as the first British Resident. This was his  job, and meant he was to try to keep the peace and stop people who were doing the wrong thing - a challenging task with no police!</a:t>
            </a:r>
            <a:endParaRPr b="0" i="0" sz="1800" u="none" cap="none" strike="noStrike">
              <a:solidFill>
                <a:schemeClr val="lt1"/>
              </a:solidFill>
              <a:latin typeface="Arial"/>
              <a:ea typeface="Arial"/>
              <a:cs typeface="Arial"/>
              <a:sym typeface="Arial"/>
            </a:endParaRPr>
          </a:p>
        </p:txBody>
      </p:sp>
      <p:sp>
        <p:nvSpPr>
          <p:cNvPr id="114" name="Google Shape;114;p7"/>
          <p:cNvSpPr/>
          <p:nvPr/>
        </p:nvSpPr>
        <p:spPr>
          <a:xfrm>
            <a:off x="769444" y="2895626"/>
            <a:ext cx="7632700"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New Zealand was populated by independent </a:t>
            </a:r>
            <a:br>
              <a:rPr b="0" i="0" lang="en-GB" sz="1800" u="none" cap="none" strike="noStrike">
                <a:solidFill>
                  <a:schemeClr val="lt1"/>
                </a:solidFill>
                <a:latin typeface="Arial"/>
                <a:ea typeface="Arial"/>
                <a:cs typeface="Arial"/>
                <a:sym typeface="Arial"/>
              </a:rPr>
            </a:br>
            <a:r>
              <a:rPr b="0" i="0" lang="en-GB" sz="1800" u="none" cap="none" strike="noStrike">
                <a:solidFill>
                  <a:schemeClr val="lt1"/>
                </a:solidFill>
                <a:latin typeface="Arial"/>
                <a:ea typeface="Arial"/>
                <a:cs typeface="Arial"/>
                <a:sym typeface="Arial"/>
              </a:rPr>
              <a:t>Māori tribes (iwi) and small European settlements.</a:t>
            </a:r>
            <a:endParaRPr b="0" i="0" sz="1800" u="none" cap="none" strike="noStrike">
              <a:solidFill>
                <a:schemeClr val="dk1"/>
              </a:solidFill>
              <a:latin typeface="Arial"/>
              <a:ea typeface="Arial"/>
              <a:cs typeface="Arial"/>
              <a:sym typeface="Arial"/>
            </a:endParaRPr>
          </a:p>
        </p:txBody>
      </p:sp>
      <p:sp>
        <p:nvSpPr>
          <p:cNvPr id="115" name="Google Shape;115;p7"/>
          <p:cNvSpPr/>
          <p:nvPr/>
        </p:nvSpPr>
        <p:spPr>
          <a:xfrm>
            <a:off x="769444" y="3644655"/>
            <a:ext cx="7618906"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There were no formal laws during this time, but as settlement increased, rules were needed. The Māori asked Britain for protection from the increasing population of criminals and misbehaving migrants, arriving in New Zealand.</a:t>
            </a:r>
            <a:endParaRPr b="0" i="0" sz="1800" u="none" cap="none" strike="noStrike">
              <a:solidFill>
                <a:schemeClr val="dk1"/>
              </a:solidFill>
              <a:latin typeface="Arial"/>
              <a:ea typeface="Arial"/>
              <a:cs typeface="Arial"/>
              <a:sym typeface="Arial"/>
            </a:endParaRPr>
          </a:p>
        </p:txBody>
      </p:sp>
      <p:sp>
        <p:nvSpPr>
          <p:cNvPr id="116" name="Google Shape;116;p7"/>
          <p:cNvSpPr/>
          <p:nvPr/>
        </p:nvSpPr>
        <p:spPr>
          <a:xfrm>
            <a:off x="793627" y="5044349"/>
            <a:ext cx="7594723" cy="978208"/>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In January 1840, Hobson invited several hundred Māori to meet with </a:t>
            </a:r>
            <a:br>
              <a:rPr b="0" i="0" lang="en-GB" sz="1800" u="none" cap="none" strike="noStrike">
                <a:solidFill>
                  <a:schemeClr val="lt1"/>
                </a:solidFill>
                <a:latin typeface="Arial"/>
                <a:ea typeface="Arial"/>
                <a:cs typeface="Arial"/>
                <a:sym typeface="Arial"/>
              </a:rPr>
            </a:br>
            <a:r>
              <a:rPr b="0" i="0" lang="en-GB" sz="1800" u="none" cap="none" strike="noStrike">
                <a:solidFill>
                  <a:schemeClr val="lt1"/>
                </a:solidFill>
                <a:latin typeface="Arial"/>
                <a:ea typeface="Arial"/>
                <a:cs typeface="Arial"/>
                <a:sym typeface="Arial"/>
              </a:rPr>
              <a:t>him in Waitangi. He wrote up a treaty in English and this was translated into te reo Māori by Henry Williams and his son, Edward.</a:t>
            </a:r>
            <a:endParaRPr b="0" i="0" sz="1800" u="none" cap="none" strike="noStrike">
              <a:solidFill>
                <a:schemeClr val="dk1"/>
              </a:solidFill>
              <a:latin typeface="Arial"/>
              <a:ea typeface="Arial"/>
              <a:cs typeface="Arial"/>
              <a:sym typeface="Arial"/>
            </a:endParaRPr>
          </a:p>
        </p:txBody>
      </p:sp>
      <p:sp>
        <p:nvSpPr>
          <p:cNvPr id="117" name="Google Shape;117;p7"/>
          <p:cNvSpPr/>
          <p:nvPr/>
        </p:nvSpPr>
        <p:spPr>
          <a:xfrm>
            <a:off x="769444" y="2008727"/>
            <a:ext cx="7632700" cy="659528"/>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More and more British migrants were arriving in New Zealand, </a:t>
            </a:r>
            <a:br>
              <a:rPr b="0" i="0" lang="en-GB" sz="1800" u="none" cap="none" strike="noStrike">
                <a:solidFill>
                  <a:schemeClr val="lt1"/>
                </a:solidFill>
                <a:latin typeface="Arial"/>
                <a:ea typeface="Arial"/>
                <a:cs typeface="Arial"/>
                <a:sym typeface="Arial"/>
              </a:rPr>
            </a:br>
            <a:r>
              <a:rPr b="0" i="0" lang="en-GB" sz="1800" u="none" cap="none" strike="noStrike">
                <a:solidFill>
                  <a:schemeClr val="lt1"/>
                </a:solidFill>
                <a:latin typeface="Arial"/>
                <a:ea typeface="Arial"/>
                <a:cs typeface="Arial"/>
                <a:sym typeface="Arial"/>
              </a:rPr>
              <a:t>and conflict between Māori and non-Māori was increasing.</a:t>
            </a:r>
            <a:endParaRPr b="0" i="0" sz="1800" u="none" cap="none" strike="noStrike">
              <a:solidFill>
                <a:schemeClr val="dk1"/>
              </a:solidFill>
              <a:latin typeface="Arial"/>
              <a:ea typeface="Arial"/>
              <a:cs typeface="Arial"/>
              <a:sym typeface="Arial"/>
            </a:endParaRPr>
          </a:p>
        </p:txBody>
      </p:sp>
      <p:sp>
        <p:nvSpPr>
          <p:cNvPr id="118" name="Google Shape;118;p7"/>
          <p:cNvSpPr/>
          <p:nvPr/>
        </p:nvSpPr>
        <p:spPr>
          <a:xfrm>
            <a:off x="769444" y="2651747"/>
            <a:ext cx="7632700" cy="1243848"/>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He Whakaputanga o te Rangatiratanga o Nu Tireni (The Declaration of Independence of New Zealand) was signed by 34 chiefs. This was an early sign that an agreement between Māori and </a:t>
            </a:r>
            <a:br>
              <a:rPr b="0" i="0" lang="en-GB" sz="1800" u="none" cap="none" strike="noStrike">
                <a:solidFill>
                  <a:schemeClr val="lt1"/>
                </a:solidFill>
                <a:latin typeface="Arial"/>
                <a:ea typeface="Arial"/>
                <a:cs typeface="Arial"/>
                <a:sym typeface="Arial"/>
              </a:rPr>
            </a:br>
            <a:r>
              <a:rPr b="0" i="0" lang="en-GB" sz="1800" u="none" cap="none" strike="noStrike">
                <a:solidFill>
                  <a:schemeClr val="lt1"/>
                </a:solidFill>
                <a:latin typeface="Arial"/>
                <a:ea typeface="Arial"/>
                <a:cs typeface="Arial"/>
                <a:sym typeface="Arial"/>
              </a:rPr>
              <a:t>the British Crown would be possible.</a:t>
            </a:r>
            <a:endParaRPr b="0" i="0" sz="1800" u="none" cap="none" strike="noStrike">
              <a:solidFill>
                <a:schemeClr val="dk1"/>
              </a:solidFill>
              <a:latin typeface="Arial"/>
              <a:ea typeface="Arial"/>
              <a:cs typeface="Arial"/>
              <a:sym typeface="Arial"/>
            </a:endParaRPr>
          </a:p>
        </p:txBody>
      </p:sp>
      <p:sp>
        <p:nvSpPr>
          <p:cNvPr id="119" name="Google Shape;119;p7"/>
          <p:cNvSpPr/>
          <p:nvPr/>
        </p:nvSpPr>
        <p:spPr>
          <a:xfrm>
            <a:off x="769444" y="3821734"/>
            <a:ext cx="7632700" cy="1172475"/>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Captain William Hobson arrived in 1840. His job was to negotiate a treaty with Māori, in the hope that New Zealand would </a:t>
            </a:r>
            <a:br>
              <a:rPr b="0" i="0" lang="en-GB" sz="1800" u="none" cap="none" strike="noStrike">
                <a:solidFill>
                  <a:schemeClr val="lt1"/>
                </a:solidFill>
                <a:latin typeface="Arial"/>
                <a:ea typeface="Arial"/>
                <a:cs typeface="Arial"/>
                <a:sym typeface="Arial"/>
              </a:rPr>
            </a:br>
            <a:r>
              <a:rPr b="0" i="0" lang="en-GB" sz="1800" u="none" cap="none" strike="noStrike">
                <a:solidFill>
                  <a:schemeClr val="lt1"/>
                </a:solidFill>
                <a:latin typeface="Arial"/>
                <a:ea typeface="Arial"/>
                <a:cs typeface="Arial"/>
                <a:sym typeface="Arial"/>
              </a:rPr>
              <a:t>become a British colony.</a:t>
            </a:r>
            <a:endParaRPr b="0" i="0" sz="1800" u="none" cap="none" strike="noStrike">
              <a:solidFill>
                <a:schemeClr val="dk1"/>
              </a:solidFill>
              <a:latin typeface="Arial"/>
              <a:ea typeface="Arial"/>
              <a:cs typeface="Arial"/>
              <a:sym typeface="Arial"/>
            </a:endParaRPr>
          </a:p>
        </p:txBody>
      </p:sp>
      <p:sp>
        <p:nvSpPr>
          <p:cNvPr id="120" name="Google Shape;120;p7"/>
          <p:cNvSpPr/>
          <p:nvPr/>
        </p:nvSpPr>
        <p:spPr>
          <a:xfrm>
            <a:off x="769444" y="2236205"/>
            <a:ext cx="7632700" cy="3856620"/>
          </a:xfrm>
          <a:prstGeom prst="rect">
            <a:avLst/>
          </a:prstGeom>
          <a:solidFill>
            <a:srgbClr val="BC01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407D"/>
              </a:solidFill>
              <a:latin typeface="Arial"/>
              <a:ea typeface="Arial"/>
              <a:cs typeface="Arial"/>
              <a:sym typeface="Arial"/>
            </a:endParaRPr>
          </a:p>
        </p:txBody>
      </p:sp>
      <p:grpSp>
        <p:nvGrpSpPr>
          <p:cNvPr id="121" name="Google Shape;121;p7"/>
          <p:cNvGrpSpPr/>
          <p:nvPr/>
        </p:nvGrpSpPr>
        <p:grpSpPr>
          <a:xfrm>
            <a:off x="0" y="1860485"/>
            <a:ext cx="4599684" cy="289711"/>
            <a:chOff x="-13890" y="1860486"/>
            <a:chExt cx="4599684" cy="289711"/>
          </a:xfrm>
        </p:grpSpPr>
        <p:sp>
          <p:nvSpPr>
            <p:cNvPr id="122" name="Google Shape;122;p7"/>
            <p:cNvSpPr/>
            <p:nvPr/>
          </p:nvSpPr>
          <p:spPr>
            <a:xfrm>
              <a:off x="-13890" y="1946495"/>
              <a:ext cx="4585890" cy="11769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NTR"/>
                <a:ea typeface="NTR"/>
                <a:cs typeface="NTR"/>
                <a:sym typeface="NTR"/>
              </a:endParaRPr>
            </a:p>
          </p:txBody>
        </p:sp>
        <p:sp>
          <p:nvSpPr>
            <p:cNvPr id="123" name="Google Shape;123;p7"/>
            <p:cNvSpPr/>
            <p:nvPr/>
          </p:nvSpPr>
          <p:spPr>
            <a:xfrm>
              <a:off x="4540075" y="1860486"/>
              <a:ext cx="45719" cy="28971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NTR"/>
                <a:ea typeface="NTR"/>
                <a:cs typeface="NTR"/>
                <a:sym typeface="NTR"/>
              </a:endParaRPr>
            </a:p>
          </p:txBody>
        </p:sp>
      </p:grpSp>
      <p:sp>
        <p:nvSpPr>
          <p:cNvPr id="124" name="Google Shape;124;p7"/>
          <p:cNvSpPr/>
          <p:nvPr/>
        </p:nvSpPr>
        <p:spPr>
          <a:xfrm>
            <a:off x="4193622" y="1548875"/>
            <a:ext cx="747225" cy="31029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GB" sz="1800" u="none" cap="none" strike="noStrike">
                <a:solidFill>
                  <a:schemeClr val="dk1"/>
                </a:solidFill>
                <a:latin typeface="Arial"/>
                <a:ea typeface="Arial"/>
                <a:cs typeface="Arial"/>
                <a:sym typeface="Arial"/>
              </a:rPr>
              <a:t>1840</a:t>
            </a:r>
            <a:endParaRPr b="1" i="0" sz="1800" u="none" cap="none" strike="noStrike">
              <a:solidFill>
                <a:schemeClr val="dk1"/>
              </a:solidFill>
              <a:latin typeface="Arial"/>
              <a:ea typeface="Arial"/>
              <a:cs typeface="Arial"/>
              <a:sym typeface="Arial"/>
            </a:endParaRPr>
          </a:p>
        </p:txBody>
      </p:sp>
      <p:sp>
        <p:nvSpPr>
          <p:cNvPr id="125" name="Google Shape;125;p7"/>
          <p:cNvSpPr/>
          <p:nvPr/>
        </p:nvSpPr>
        <p:spPr>
          <a:xfrm>
            <a:off x="764158" y="5345008"/>
            <a:ext cx="7632700"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The Treaty then travelled throughout the country until over 500 Māori chiefs had signed.</a:t>
            </a:r>
            <a:endParaRPr b="0" i="0" sz="1800" u="none" cap="none" strike="noStrike">
              <a:solidFill>
                <a:schemeClr val="dk1"/>
              </a:solidFill>
              <a:latin typeface="Arial"/>
              <a:ea typeface="Arial"/>
              <a:cs typeface="Arial"/>
              <a:sym typeface="Arial"/>
            </a:endParaRPr>
          </a:p>
        </p:txBody>
      </p:sp>
      <p:sp>
        <p:nvSpPr>
          <p:cNvPr id="126" name="Google Shape;126;p7"/>
          <p:cNvSpPr/>
          <p:nvPr/>
        </p:nvSpPr>
        <p:spPr>
          <a:xfrm>
            <a:off x="769443" y="2504028"/>
            <a:ext cx="7622862"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The hui (conference) between Māori and the British Crown began on 5th February 1840.</a:t>
            </a:r>
            <a:endParaRPr b="0" i="0" sz="1800" u="none" cap="none" strike="noStrike">
              <a:solidFill>
                <a:schemeClr val="dk1"/>
              </a:solidFill>
              <a:latin typeface="Arial"/>
              <a:ea typeface="Arial"/>
              <a:cs typeface="Arial"/>
              <a:sym typeface="Arial"/>
            </a:endParaRPr>
          </a:p>
        </p:txBody>
      </p:sp>
      <p:sp>
        <p:nvSpPr>
          <p:cNvPr id="127" name="Google Shape;127;p7"/>
          <p:cNvSpPr/>
          <p:nvPr/>
        </p:nvSpPr>
        <p:spPr>
          <a:xfrm>
            <a:off x="779282" y="3251525"/>
            <a:ext cx="7622862"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Hobson spoke in English about his intentions and Henry Williams translated them into Māori.</a:t>
            </a:r>
            <a:endParaRPr b="0" i="0" sz="1800" u="none" cap="none" strike="noStrike">
              <a:solidFill>
                <a:schemeClr val="dk1"/>
              </a:solidFill>
              <a:latin typeface="Arial"/>
              <a:ea typeface="Arial"/>
              <a:cs typeface="Arial"/>
              <a:sym typeface="Arial"/>
            </a:endParaRPr>
          </a:p>
        </p:txBody>
      </p:sp>
      <p:sp>
        <p:nvSpPr>
          <p:cNvPr id="128" name="Google Shape;128;p7"/>
          <p:cNvSpPr/>
          <p:nvPr/>
        </p:nvSpPr>
        <p:spPr>
          <a:xfrm>
            <a:off x="769442" y="4002117"/>
            <a:ext cx="7632701" cy="369332"/>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Hours of discussion and debate followed.</a:t>
            </a:r>
            <a:endParaRPr b="0" i="0" sz="1800" u="none" cap="none" strike="noStrike">
              <a:solidFill>
                <a:schemeClr val="dk1"/>
              </a:solidFill>
              <a:latin typeface="Arial"/>
              <a:ea typeface="Arial"/>
              <a:cs typeface="Arial"/>
              <a:sym typeface="Arial"/>
            </a:endParaRPr>
          </a:p>
        </p:txBody>
      </p:sp>
      <p:sp>
        <p:nvSpPr>
          <p:cNvPr id="129" name="Google Shape;129;p7"/>
          <p:cNvSpPr/>
          <p:nvPr/>
        </p:nvSpPr>
        <p:spPr>
          <a:xfrm>
            <a:off x="769442" y="4535063"/>
            <a:ext cx="7632700"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800"/>
              <a:buFont typeface="Arial"/>
              <a:buChar char="•"/>
            </a:pPr>
            <a:r>
              <a:rPr b="0" i="0" lang="en-GB" sz="1800" u="none" cap="none" strike="noStrike">
                <a:solidFill>
                  <a:schemeClr val="lt1"/>
                </a:solidFill>
                <a:latin typeface="Arial"/>
                <a:ea typeface="Arial"/>
                <a:cs typeface="Arial"/>
                <a:sym typeface="Arial"/>
              </a:rPr>
              <a:t>The following day, the 43 Māori chiefs who attended the hui, signed the Treaty and returned home.</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par>
                                <p:cTn fill="hold" nodeType="withEffect" presetClass="entr" presetID="10" presetSubtype="0">
                                  <p:stCondLst>
                                    <p:cond delay="50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5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ph type="title"/>
          </p:nvPr>
        </p:nvSpPr>
        <p:spPr>
          <a:xfrm>
            <a:off x="457198" y="464029"/>
            <a:ext cx="8220075" cy="994306"/>
          </a:xfrm>
          <a:prstGeom prst="rect">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BC0105"/>
              </a:buClr>
              <a:buSzPts val="3600"/>
              <a:buFont typeface="Arial"/>
              <a:buNone/>
            </a:pPr>
            <a:r>
              <a:rPr lang="en-GB">
                <a:solidFill>
                  <a:srgbClr val="BC0105"/>
                </a:solidFill>
                <a:latin typeface="Arial"/>
                <a:ea typeface="Arial"/>
                <a:cs typeface="Arial"/>
                <a:sym typeface="Arial"/>
              </a:rPr>
              <a:t>Waitangi Timeline – </a:t>
            </a:r>
            <a:r>
              <a:rPr lang="en-GB">
                <a:solidFill>
                  <a:schemeClr val="dk1"/>
                </a:solidFill>
                <a:latin typeface="Arial"/>
                <a:ea typeface="Arial"/>
                <a:cs typeface="Arial"/>
                <a:sym typeface="Arial"/>
              </a:rPr>
              <a:t>1841 Onwards</a:t>
            </a:r>
            <a:endParaRPr sz="3600">
              <a:solidFill>
                <a:schemeClr val="dk1"/>
              </a:solidFill>
              <a:latin typeface="Arial"/>
              <a:ea typeface="Arial"/>
              <a:cs typeface="Arial"/>
              <a:sym typeface="Arial"/>
            </a:endParaRPr>
          </a:p>
        </p:txBody>
      </p:sp>
      <p:grpSp>
        <p:nvGrpSpPr>
          <p:cNvPr id="135" name="Google Shape;135;p8"/>
          <p:cNvGrpSpPr/>
          <p:nvPr/>
        </p:nvGrpSpPr>
        <p:grpSpPr>
          <a:xfrm>
            <a:off x="755649" y="1860486"/>
            <a:ext cx="8388350" cy="289711"/>
            <a:chOff x="-8303" y="1860486"/>
            <a:chExt cx="5048920" cy="289711"/>
          </a:xfrm>
        </p:grpSpPr>
        <p:sp>
          <p:nvSpPr>
            <p:cNvPr id="136" name="Google Shape;136;p8"/>
            <p:cNvSpPr/>
            <p:nvPr/>
          </p:nvSpPr>
          <p:spPr>
            <a:xfrm>
              <a:off x="0" y="1946495"/>
              <a:ext cx="5040617" cy="1188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NTR"/>
                <a:ea typeface="NTR"/>
                <a:cs typeface="NTR"/>
                <a:sym typeface="NTR"/>
              </a:endParaRPr>
            </a:p>
          </p:txBody>
        </p:sp>
        <p:sp>
          <p:nvSpPr>
            <p:cNvPr id="137" name="Google Shape;137;p8"/>
            <p:cNvSpPr/>
            <p:nvPr/>
          </p:nvSpPr>
          <p:spPr>
            <a:xfrm>
              <a:off x="-8303" y="1860486"/>
              <a:ext cx="45719" cy="28971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NTR"/>
                <a:ea typeface="NTR"/>
                <a:cs typeface="NTR"/>
                <a:sym typeface="NTR"/>
              </a:endParaRPr>
            </a:p>
          </p:txBody>
        </p:sp>
      </p:grpSp>
      <p:sp>
        <p:nvSpPr>
          <p:cNvPr id="138" name="Google Shape;138;p8"/>
          <p:cNvSpPr/>
          <p:nvPr/>
        </p:nvSpPr>
        <p:spPr>
          <a:xfrm>
            <a:off x="420015" y="1520671"/>
            <a:ext cx="747225" cy="31029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NTR"/>
              <a:buNone/>
            </a:pPr>
            <a:r>
              <a:rPr b="1" i="0" lang="en-GB" sz="1800" u="none" cap="none" strike="noStrike">
                <a:solidFill>
                  <a:schemeClr val="dk1"/>
                </a:solidFill>
                <a:latin typeface="NTR"/>
                <a:ea typeface="NTR"/>
                <a:cs typeface="NTR"/>
                <a:sym typeface="NTR"/>
              </a:rPr>
              <a:t>1841</a:t>
            </a:r>
            <a:endParaRPr b="1" i="0" sz="1800" u="none" cap="none" strike="noStrike">
              <a:solidFill>
                <a:schemeClr val="dk1"/>
              </a:solidFill>
              <a:latin typeface="NTR"/>
              <a:ea typeface="NTR"/>
              <a:cs typeface="NTR"/>
              <a:sym typeface="NTR"/>
            </a:endParaRPr>
          </a:p>
        </p:txBody>
      </p:sp>
      <p:sp>
        <p:nvSpPr>
          <p:cNvPr id="139" name="Google Shape;139;p8"/>
          <p:cNvSpPr/>
          <p:nvPr/>
        </p:nvSpPr>
        <p:spPr>
          <a:xfrm>
            <a:off x="769444" y="2304259"/>
            <a:ext cx="4101734" cy="3991242"/>
          </a:xfrm>
          <a:prstGeom prst="rect">
            <a:avLst/>
          </a:prstGeom>
          <a:solidFill>
            <a:srgbClr val="BC01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407D"/>
              </a:solidFill>
              <a:latin typeface="NTR"/>
              <a:ea typeface="NTR"/>
              <a:cs typeface="NTR"/>
              <a:sym typeface="NTR"/>
            </a:endParaRPr>
          </a:p>
        </p:txBody>
      </p:sp>
      <p:sp>
        <p:nvSpPr>
          <p:cNvPr id="140" name="Google Shape;140;p8"/>
          <p:cNvSpPr/>
          <p:nvPr/>
        </p:nvSpPr>
        <p:spPr>
          <a:xfrm>
            <a:off x="793627" y="2476772"/>
            <a:ext cx="4177694" cy="358375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Arial"/>
                <a:ea typeface="Arial"/>
                <a:cs typeface="Arial"/>
                <a:sym typeface="Arial"/>
              </a:rPr>
              <a:t>Soon, many Europeans wanted to buy land and settle in New Zealand.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en-GB" sz="1800" u="none" cap="none" strike="noStrike">
                <a:solidFill>
                  <a:schemeClr val="lt1"/>
                </a:solidFill>
                <a:latin typeface="Arial"/>
                <a:ea typeface="Arial"/>
                <a:cs typeface="Arial"/>
                <a:sym typeface="Arial"/>
              </a:rPr>
            </a:br>
            <a:r>
              <a:rPr b="0" i="0" lang="en-GB" sz="1800" u="none" cap="none" strike="noStrike">
                <a:solidFill>
                  <a:schemeClr val="lt1"/>
                </a:solidFill>
                <a:latin typeface="Arial"/>
                <a:ea typeface="Arial"/>
                <a:cs typeface="Arial"/>
                <a:sym typeface="Arial"/>
              </a:rPr>
              <a:t>Problems began when the new settlers began to buy land from the Crown, without consulting Māori who actually owned the land. The English terms of the Treaty appeared to allow this to happen - but the Māori terms did not.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br>
              <a:rPr b="0" i="0" lang="en-GB" sz="1800" u="none" cap="none" strike="noStrike">
                <a:solidFill>
                  <a:schemeClr val="lt1"/>
                </a:solidFill>
                <a:latin typeface="Arial"/>
                <a:ea typeface="Arial"/>
                <a:cs typeface="Arial"/>
                <a:sym typeface="Arial"/>
              </a:rPr>
            </a:br>
            <a:r>
              <a:rPr b="0" i="0" lang="en-GB" sz="1800" u="none" cap="none" strike="noStrike">
                <a:solidFill>
                  <a:schemeClr val="lt1"/>
                </a:solidFill>
                <a:latin typeface="Arial"/>
                <a:ea typeface="Arial"/>
                <a:cs typeface="Arial"/>
                <a:sym typeface="Arial"/>
              </a:rPr>
              <a:t>By 1850, Māori began appealing to the British Government about dubious land sales.</a:t>
            </a:r>
            <a:endParaRPr b="0" i="0" sz="1800" u="none" cap="none" strike="noStrike">
              <a:solidFill>
                <a:schemeClr val="lt1"/>
              </a:solidFill>
              <a:latin typeface="Arial"/>
              <a:ea typeface="Arial"/>
              <a:cs typeface="Arial"/>
              <a:sym typeface="Arial"/>
            </a:endParaRPr>
          </a:p>
        </p:txBody>
      </p:sp>
      <p:sp>
        <p:nvSpPr>
          <p:cNvPr id="141" name="Google Shape;141;p8"/>
          <p:cNvSpPr/>
          <p:nvPr/>
        </p:nvSpPr>
        <p:spPr>
          <a:xfrm>
            <a:off x="5271396" y="2304259"/>
            <a:ext cx="3116954" cy="1751693"/>
          </a:xfrm>
          <a:prstGeom prst="rect">
            <a:avLst/>
          </a:prstGeom>
          <a:solidFill>
            <a:srgbClr val="BC01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NTR"/>
              <a:ea typeface="NTR"/>
              <a:cs typeface="NTR"/>
              <a:sym typeface="NTR"/>
            </a:endParaRPr>
          </a:p>
        </p:txBody>
      </p:sp>
      <p:sp>
        <p:nvSpPr>
          <p:cNvPr id="142" name="Google Shape;142;p8"/>
          <p:cNvSpPr/>
          <p:nvPr/>
        </p:nvSpPr>
        <p:spPr>
          <a:xfrm>
            <a:off x="5271396" y="2327367"/>
            <a:ext cx="3116953" cy="1751693"/>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0" i="0" lang="en-GB" sz="1800" u="none" cap="none" strike="noStrike">
                <a:solidFill>
                  <a:schemeClr val="lt1"/>
                </a:solidFill>
                <a:latin typeface="Arial"/>
                <a:ea typeface="Arial"/>
                <a:cs typeface="Arial"/>
                <a:sym typeface="Arial"/>
              </a:rPr>
              <a:t>The New Zealand Wars (1845-1872) were fought between the British and Māori. Māori, who fought The Crown, had large areas of land confiscated.</a:t>
            </a:r>
            <a:endParaRPr b="0" i="0" sz="1800" u="none" cap="none" strike="noStrike">
              <a:solidFill>
                <a:schemeClr val="dk1"/>
              </a:solidFill>
              <a:latin typeface="Arial"/>
              <a:ea typeface="Arial"/>
              <a:cs typeface="Arial"/>
              <a:sym typeface="Arial"/>
            </a:endParaRPr>
          </a:p>
        </p:txBody>
      </p:sp>
      <p:sp>
        <p:nvSpPr>
          <p:cNvPr id="143" name="Google Shape;143;p8"/>
          <p:cNvSpPr/>
          <p:nvPr/>
        </p:nvSpPr>
        <p:spPr>
          <a:xfrm>
            <a:off x="5271397" y="4304844"/>
            <a:ext cx="3116953" cy="1990657"/>
          </a:xfrm>
          <a:prstGeom prst="rect">
            <a:avLst/>
          </a:prstGeom>
          <a:solidFill>
            <a:srgbClr val="BC010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Arial"/>
                <a:ea typeface="Arial"/>
                <a:cs typeface="Arial"/>
                <a:sym typeface="Arial"/>
              </a:rPr>
              <a:t>In 1975, the Treaty of Waitangi Act gave powers to investigate any future breaches of the Treaty. In 1985, this was extended so that past breaches could also be investigated.</a:t>
            </a:r>
            <a:endParaRPr b="0" i="0" sz="1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par>
                                <p:cTn fill="hold" nodeType="withEffect" presetClass="entr" presetID="10" presetSubtype="0">
                                  <p:stCondLst>
                                    <p:cond delay="50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5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500"/>
                                        <p:tgtEl>
                                          <p:spTgt spid="14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500"/>
                                        <p:tgtEl>
                                          <p:spTgt spid="14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500"/>
                                        <p:tgtEl>
                                          <p:spTgt spid="1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animEffect filter="fade" transition="in">
                                      <p:cBhvr>
                                        <p:cTn dur="500"/>
                                        <p:tgtEl>
                                          <p:spTgt spid="1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lide Layouts">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2022-05-12T11:08:08Z</dcterms:created>
  <dc:creator>Twinkl Twinkl</dc:creator>
</cp:coreProperties>
</file>