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a51f12b3b_2_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a51f12b3b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a51f12b3b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a51f12b3b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a51f12b3b_2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a51f12b3b_2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https://www.youtube.com/watch?v=PL0OBybFu2I&amp;ab_channel=HelpTeaching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a51f12b3b_2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a51f12b3b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https://study.com/academy/lesson/plot-analysis-example-lesson-quiz.html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a51f12b3b_2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a51f12b3b_2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Fill out the </a:t>
            </a:r>
            <a:r>
              <a:rPr lang="en"/>
              <a:t>plot</a:t>
            </a:r>
            <a:r>
              <a:rPr lang="en"/>
              <a:t> analysis worksheet, </a:t>
            </a:r>
            <a:r>
              <a:rPr lang="en"/>
              <a:t>analysing</a:t>
            </a:r>
            <a:r>
              <a:rPr lang="en"/>
              <a:t> your novel plot.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Plot &amp; Structure 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47"/>
            <a:ext cx="8222100" cy="122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754"/>
              <a:t>Learning Outcome: We are learning to understand what plot is, and how to identify the key parts of the plot in your novel </a:t>
            </a:r>
            <a:endParaRPr sz="1754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plot? </a:t>
            </a:r>
            <a:r>
              <a:rPr lang="en" sz="214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plot is simply, what happens in your novel, and how it happens. Although there are parts that make up the plot. </a:t>
            </a:r>
            <a:r>
              <a:rPr lang="en"/>
              <a:t>	</a:t>
            </a:r>
            <a:endParaRPr/>
          </a:p>
        </p:txBody>
      </p:sp>
      <p:pic>
        <p:nvPicPr>
          <p:cNvPr id="92" name="Google Shape;9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400" y="1514125"/>
            <a:ext cx="5066800" cy="3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-37246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en" sz="2665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Exposition</a:t>
            </a:r>
            <a:r>
              <a:rPr lang="en" sz="2665">
                <a:latin typeface="Calibri"/>
                <a:ea typeface="Calibri"/>
                <a:cs typeface="Calibri"/>
                <a:sym typeface="Calibri"/>
              </a:rPr>
              <a:t> - introduces the reader to the setting and characters. </a:t>
            </a:r>
            <a:endParaRPr sz="2665">
              <a:latin typeface="Calibri"/>
              <a:ea typeface="Calibri"/>
              <a:cs typeface="Calibri"/>
              <a:sym typeface="Calibri"/>
            </a:endParaRPr>
          </a:p>
          <a:p>
            <a:pPr indent="-37246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en" sz="2665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Rising Action </a:t>
            </a:r>
            <a:r>
              <a:rPr lang="en" sz="2665">
                <a:latin typeface="Calibri"/>
                <a:ea typeface="Calibri"/>
                <a:cs typeface="Calibri"/>
                <a:sym typeface="Calibri"/>
              </a:rPr>
              <a:t>- this event creates the central conflict or struggle. </a:t>
            </a:r>
            <a:endParaRPr sz="2665">
              <a:latin typeface="Calibri"/>
              <a:ea typeface="Calibri"/>
              <a:cs typeface="Calibri"/>
              <a:sym typeface="Calibri"/>
            </a:endParaRPr>
          </a:p>
          <a:p>
            <a:pPr indent="-37246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en" sz="2665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climax</a:t>
            </a:r>
            <a:r>
              <a:rPr lang="en" sz="2665">
                <a:latin typeface="Calibri"/>
                <a:ea typeface="Calibri"/>
                <a:cs typeface="Calibri"/>
                <a:sym typeface="Calibri"/>
              </a:rPr>
              <a:t> - the high point of interest and suspense in the story. </a:t>
            </a:r>
            <a:endParaRPr sz="2665">
              <a:latin typeface="Calibri"/>
              <a:ea typeface="Calibri"/>
              <a:cs typeface="Calibri"/>
              <a:sym typeface="Calibri"/>
            </a:endParaRPr>
          </a:p>
          <a:p>
            <a:pPr indent="-37246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en" sz="2665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Falling Action </a:t>
            </a:r>
            <a:r>
              <a:rPr lang="en" sz="2665">
                <a:latin typeface="Calibri"/>
                <a:ea typeface="Calibri"/>
                <a:cs typeface="Calibri"/>
                <a:sym typeface="Calibri"/>
              </a:rPr>
              <a:t>- point at which the conflict is ended, or resolved.</a:t>
            </a:r>
            <a:endParaRPr sz="2665">
              <a:latin typeface="Calibri"/>
              <a:ea typeface="Calibri"/>
              <a:cs typeface="Calibri"/>
              <a:sym typeface="Calibri"/>
            </a:endParaRPr>
          </a:p>
          <a:p>
            <a:pPr indent="-37246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en" sz="2665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Conclusion </a:t>
            </a:r>
            <a:r>
              <a:rPr lang="en" sz="2665">
                <a:latin typeface="Calibri"/>
                <a:ea typeface="Calibri"/>
                <a:cs typeface="Calibri"/>
                <a:sym typeface="Calibri"/>
              </a:rPr>
              <a:t>- the final outcome of the main dramatic complication in a literary work In the denouement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434200" y="311725"/>
            <a:ext cx="760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Plot Structure: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166975" y="1094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Plot Example: The Three Little Pigs</a:t>
            </a:r>
            <a:endParaRPr/>
          </a:p>
        </p:txBody>
      </p:sp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25" y="879525"/>
            <a:ext cx="9088375" cy="426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244900" y="1539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Plot </a:t>
            </a:r>
            <a:r>
              <a:rPr lang="en"/>
              <a:t>analysis</a:t>
            </a:r>
            <a:r>
              <a:rPr lang="en"/>
              <a:t> activity	</a:t>
            </a:r>
            <a:endParaRPr/>
          </a:p>
        </p:txBody>
      </p:sp>
      <p:pic>
        <p:nvPicPr>
          <p:cNvPr id="110" name="Google Shape;11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7500" y="936400"/>
            <a:ext cx="5062693" cy="3820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