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y="5143500" cx="9144000"/>
  <p:notesSz cx="6858000" cy="9144000"/>
  <p:embeddedFontLst>
    <p:embeddedFont>
      <p:font typeface="Roboto"/>
      <p:regular r:id="rId26"/>
      <p:bold r:id="rId27"/>
      <p:italic r:id="rId28"/>
      <p:boldItalic r:id="rId29"/>
    </p:embeddedFont>
    <p:embeddedFont>
      <p:font typeface="Cabin"/>
      <p:regular r:id="rId30"/>
      <p:bold r:id="rId31"/>
      <p:italic r:id="rId32"/>
      <p:boldItalic r:id="rId33"/>
    </p:embeddedFont>
    <p:embeddedFont>
      <p:font typeface="Old Standard TT"/>
      <p:regular r:id="rId34"/>
      <p:bold r:id="rId35"/>
      <p: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Roboto-regular.fntdata"/><Relationship Id="rId25" Type="http://schemas.openxmlformats.org/officeDocument/2006/relationships/slide" Target="slides/slide19.xml"/><Relationship Id="rId28" Type="http://schemas.openxmlformats.org/officeDocument/2006/relationships/font" Target="fonts/Roboto-italic.fntdata"/><Relationship Id="rId27" Type="http://schemas.openxmlformats.org/officeDocument/2006/relationships/font" Target="fonts/Roboto-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Roboto-bold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Cabin-bold.fntdata"/><Relationship Id="rId30" Type="http://schemas.openxmlformats.org/officeDocument/2006/relationships/font" Target="fonts/Cabin-regular.fntdata"/><Relationship Id="rId11" Type="http://schemas.openxmlformats.org/officeDocument/2006/relationships/slide" Target="slides/slide5.xml"/><Relationship Id="rId33" Type="http://schemas.openxmlformats.org/officeDocument/2006/relationships/font" Target="fonts/Cabin-boldItalic.fntdata"/><Relationship Id="rId10" Type="http://schemas.openxmlformats.org/officeDocument/2006/relationships/slide" Target="slides/slide4.xml"/><Relationship Id="rId32" Type="http://schemas.openxmlformats.org/officeDocument/2006/relationships/font" Target="fonts/Cabin-italic.fntdata"/><Relationship Id="rId13" Type="http://schemas.openxmlformats.org/officeDocument/2006/relationships/slide" Target="slides/slide7.xml"/><Relationship Id="rId35" Type="http://schemas.openxmlformats.org/officeDocument/2006/relationships/font" Target="fonts/OldStandardTT-bold.fntdata"/><Relationship Id="rId12" Type="http://schemas.openxmlformats.org/officeDocument/2006/relationships/slide" Target="slides/slide6.xml"/><Relationship Id="rId34" Type="http://schemas.openxmlformats.org/officeDocument/2006/relationships/font" Target="fonts/OldStandardTT-regular.fntdata"/><Relationship Id="rId15" Type="http://schemas.openxmlformats.org/officeDocument/2006/relationships/slide" Target="slides/slide9.xml"/><Relationship Id="rId14" Type="http://schemas.openxmlformats.org/officeDocument/2006/relationships/slide" Target="slides/slide8.xml"/><Relationship Id="rId36" Type="http://schemas.openxmlformats.org/officeDocument/2006/relationships/font" Target="fonts/OldStandardTT-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f3c0a87ec4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f3c0a87ec4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f3c0a87ec4_0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f3c0a87ec4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f3c0a87ec4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f3c0a87ec4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f3c0a87ec4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2f3c0a87ec4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f3c0a87ec4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2f3c0a87ec4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f3c0a87ec4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2f3c0a87ec4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f3c0a87ec4_0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2f3c0a87ec4_0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f3c0a87ec4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2f3c0a87ec4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f3c0a87ec4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2f3c0a87ec4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f3c0a87ec4_0_2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f3c0a87ec4_0_2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f3c0a87ec4_0_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2f3c0a87ec4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f3c0a87ec4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f3c0a87ec4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f3c0a87ec4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f3c0a87ec4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f3c0a87ec4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f3c0a87ec4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f3c0a87ec4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f3c0a87ec4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f3c0a87ec4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2f3c0a87ec4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f3c0a87ec4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2f3c0a87ec4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f3c0a87ec4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f3c0a87ec4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 name="Shape 54"/>
        <p:cNvGrpSpPr/>
        <p:nvPr/>
      </p:nvGrpSpPr>
      <p:grpSpPr>
        <a:xfrm>
          <a:off x="0" y="0"/>
          <a:ext cx="0" cy="0"/>
          <a:chOff x="0" y="0"/>
          <a:chExt cx="0" cy="0"/>
        </a:xfrm>
      </p:grpSpPr>
      <p:sp>
        <p:nvSpPr>
          <p:cNvPr id="55" name="Google Shape;55;p14"/>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6" name="Google Shape;56;p14"/>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7" name="Google Shape;57;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8" name="Shape 58"/>
        <p:cNvGrpSpPr/>
        <p:nvPr/>
      </p:nvGrpSpPr>
      <p:grpSpPr>
        <a:xfrm>
          <a:off x="0" y="0"/>
          <a:ext cx="0" cy="0"/>
          <a:chOff x="0" y="0"/>
          <a:chExt cx="0" cy="0"/>
        </a:xfrm>
      </p:grpSpPr>
      <p:sp>
        <p:nvSpPr>
          <p:cNvPr id="59" name="Google Shape;59;p15"/>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60" name="Google Shape;60;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1" name="Shape 61"/>
        <p:cNvGrpSpPr/>
        <p:nvPr/>
      </p:nvGrpSpPr>
      <p:grpSpPr>
        <a:xfrm>
          <a:off x="0" y="0"/>
          <a:ext cx="0" cy="0"/>
          <a:chOff x="0" y="0"/>
          <a:chExt cx="0" cy="0"/>
        </a:xfrm>
      </p:grpSpPr>
      <p:sp>
        <p:nvSpPr>
          <p:cNvPr id="62" name="Google Shape;62;p1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 name="Google Shape;6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64" name="Google Shape;64;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5" name="Shape 65"/>
        <p:cNvGrpSpPr/>
        <p:nvPr/>
      </p:nvGrpSpPr>
      <p:grpSpPr>
        <a:xfrm>
          <a:off x="0" y="0"/>
          <a:ext cx="0" cy="0"/>
          <a:chOff x="0" y="0"/>
          <a:chExt cx="0" cy="0"/>
        </a:xfrm>
      </p:grpSpPr>
      <p:sp>
        <p:nvSpPr>
          <p:cNvPr id="66" name="Google Shape;66;p1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7" name="Google Shape;67;p1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68" name="Google Shape;68;p1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69" name="Google Shape;69;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0" name="Shape 70"/>
        <p:cNvGrpSpPr/>
        <p:nvPr/>
      </p:nvGrpSpPr>
      <p:grpSpPr>
        <a:xfrm>
          <a:off x="0" y="0"/>
          <a:ext cx="0" cy="0"/>
          <a:chOff x="0" y="0"/>
          <a:chExt cx="0" cy="0"/>
        </a:xfrm>
      </p:grpSpPr>
      <p:sp>
        <p:nvSpPr>
          <p:cNvPr id="71" name="Google Shape;71;p1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 name="Google Shape;72;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3" name="Shape 73"/>
        <p:cNvGrpSpPr/>
        <p:nvPr/>
      </p:nvGrpSpPr>
      <p:grpSpPr>
        <a:xfrm>
          <a:off x="0" y="0"/>
          <a:ext cx="0" cy="0"/>
          <a:chOff x="0" y="0"/>
          <a:chExt cx="0" cy="0"/>
        </a:xfrm>
      </p:grpSpPr>
      <p:sp>
        <p:nvSpPr>
          <p:cNvPr id="74" name="Google Shape;74;p1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75" name="Google Shape;75;p1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6" name="Google Shape;76;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7" name="Shape 77"/>
        <p:cNvGrpSpPr/>
        <p:nvPr/>
      </p:nvGrpSpPr>
      <p:grpSpPr>
        <a:xfrm>
          <a:off x="0" y="0"/>
          <a:ext cx="0" cy="0"/>
          <a:chOff x="0" y="0"/>
          <a:chExt cx="0" cy="0"/>
        </a:xfrm>
      </p:grpSpPr>
      <p:sp>
        <p:nvSpPr>
          <p:cNvPr id="78" name="Google Shape;78;p20"/>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79" name="Google Shape;79;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0"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1"/>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83" name="Google Shape;83;p21"/>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84" name="Google Shape;84;p21"/>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85" name="Google Shape;85;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6" name="Shape 86"/>
        <p:cNvGrpSpPr/>
        <p:nvPr/>
      </p:nvGrpSpPr>
      <p:grpSpPr>
        <a:xfrm>
          <a:off x="0" y="0"/>
          <a:ext cx="0" cy="0"/>
          <a:chOff x="0" y="0"/>
          <a:chExt cx="0" cy="0"/>
        </a:xfrm>
      </p:grpSpPr>
      <p:sp>
        <p:nvSpPr>
          <p:cNvPr id="87" name="Google Shape;87;p22"/>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88" name="Google Shape;88;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9" name="Shape 89"/>
        <p:cNvGrpSpPr/>
        <p:nvPr/>
      </p:nvGrpSpPr>
      <p:grpSpPr>
        <a:xfrm>
          <a:off x="0" y="0"/>
          <a:ext cx="0" cy="0"/>
          <a:chOff x="0" y="0"/>
          <a:chExt cx="0" cy="0"/>
        </a:xfrm>
      </p:grpSpPr>
      <p:sp>
        <p:nvSpPr>
          <p:cNvPr id="90" name="Google Shape;90;p2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91" name="Google Shape;91;p23"/>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92" name="Google Shape;92;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3" name="Shape 93"/>
        <p:cNvGrpSpPr/>
        <p:nvPr/>
      </p:nvGrpSpPr>
      <p:grpSpPr>
        <a:xfrm>
          <a:off x="0" y="0"/>
          <a:ext cx="0" cy="0"/>
          <a:chOff x="0" y="0"/>
          <a:chExt cx="0" cy="0"/>
        </a:xfrm>
      </p:grpSpPr>
      <p:sp>
        <p:nvSpPr>
          <p:cNvPr id="94" name="Google Shape;94;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0"/>
              </a:spcBef>
              <a:spcAft>
                <a:spcPts val="0"/>
              </a:spcAft>
              <a:buClr>
                <a:schemeClr val="dk2"/>
              </a:buClr>
              <a:buSzPts val="1400"/>
              <a:buChar char="○"/>
              <a:defRPr>
                <a:solidFill>
                  <a:schemeClr val="dk2"/>
                </a:solidFill>
              </a:defRPr>
            </a:lvl2pPr>
            <a:lvl3pPr indent="-317500" lvl="2" marL="1371600" rtl="0">
              <a:lnSpc>
                <a:spcPct val="115000"/>
              </a:lnSpc>
              <a:spcBef>
                <a:spcPts val="0"/>
              </a:spcBef>
              <a:spcAft>
                <a:spcPts val="0"/>
              </a:spcAft>
              <a:buClr>
                <a:schemeClr val="dk2"/>
              </a:buClr>
              <a:buSzPts val="1400"/>
              <a:buChar char="■"/>
              <a:defRPr>
                <a:solidFill>
                  <a:schemeClr val="dk2"/>
                </a:solidFill>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mc:AlternateContent>
    <mc:Choice Requires="p14">
      <p:transition spd="slow" p14:dur="2500">
        <p14:prism dir="l"/>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3.gif"/><Relationship Id="rId4" Type="http://schemas.openxmlformats.org/officeDocument/2006/relationships/image" Target="../media/image5.gif"/><Relationship Id="rId5" Type="http://schemas.openxmlformats.org/officeDocument/2006/relationships/image" Target="../media/image15.gif"/><Relationship Id="rId6" Type="http://schemas.openxmlformats.org/officeDocument/2006/relationships/image" Target="../media/image3.gif"/><Relationship Id="rId7" Type="http://schemas.openxmlformats.org/officeDocument/2006/relationships/image" Target="../media/image2.g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olympics.com/ioc/paris-2024-sustainable-games" TargetMode="External"/><Relationship Id="rId4" Type="http://schemas.openxmlformats.org/officeDocument/2006/relationships/hyperlink" Target="http://www.youtube.com/watch?v=Zgzx2D_0h8g" TargetMode="External"/><Relationship Id="rId5" Type="http://schemas.openxmlformats.org/officeDocument/2006/relationships/image" Target="../media/image4.jpg"/><Relationship Id="rId6" Type="http://schemas.openxmlformats.org/officeDocument/2006/relationships/hyperlink" Target="http://www.youtube.com/watch?v=tXQ92AVKh1E" TargetMode="External"/><Relationship Id="rId7"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8.png"/><Relationship Id="rId4" Type="http://schemas.openxmlformats.org/officeDocument/2006/relationships/image" Target="../media/image8.png"/><Relationship Id="rId5"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hyperlink" Target="https://www.linkedin.com/pulse/impact-major-sporting-events-environmental/" TargetMode="External"/><Relationship Id="rId5"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98" name="Shape 98"/>
        <p:cNvGrpSpPr/>
        <p:nvPr/>
      </p:nvGrpSpPr>
      <p:grpSpPr>
        <a:xfrm>
          <a:off x="0" y="0"/>
          <a:ext cx="0" cy="0"/>
          <a:chOff x="0" y="0"/>
          <a:chExt cx="0" cy="0"/>
        </a:xfrm>
      </p:grpSpPr>
      <p:sp>
        <p:nvSpPr>
          <p:cNvPr id="99" name="Google Shape;99;p25"/>
          <p:cNvSpPr txBox="1"/>
          <p:nvPr/>
        </p:nvSpPr>
        <p:spPr>
          <a:xfrm>
            <a:off x="263200" y="0"/>
            <a:ext cx="8735700" cy="5143500"/>
          </a:xfrm>
          <a:prstGeom prst="rect">
            <a:avLst/>
          </a:prstGeom>
          <a:noFill/>
          <a:ln>
            <a:noFill/>
          </a:ln>
        </p:spPr>
        <p:txBody>
          <a:bodyPr anchorCtr="0" anchor="b" bIns="91425" lIns="91425" spcFirstLastPara="1" rIns="91425" wrap="square" tIns="91425">
            <a:normAutofit fontScale="77500" lnSpcReduction="20000"/>
          </a:bodyPr>
          <a:lstStyle/>
          <a:p>
            <a:pPr indent="0" lvl="0" marL="0" rtl="0" algn="l">
              <a:lnSpc>
                <a:spcPct val="115000"/>
              </a:lnSpc>
              <a:spcBef>
                <a:spcPts val="0"/>
              </a:spcBef>
              <a:spcAft>
                <a:spcPts val="0"/>
              </a:spcAft>
              <a:buNone/>
            </a:pPr>
            <a:r>
              <a:rPr b="1" lang="en" sz="4268">
                <a:solidFill>
                  <a:srgbClr val="F9F9F2"/>
                </a:solidFill>
              </a:rPr>
              <a:t>Karakia Timatanga - Beginning Prayer</a:t>
            </a:r>
            <a:endParaRPr b="1" sz="4268">
              <a:solidFill>
                <a:srgbClr val="F9F9F2"/>
              </a:solidFill>
            </a:endParaRPr>
          </a:p>
          <a:p>
            <a:pPr indent="0" lvl="0" marL="0" rtl="0" algn="l">
              <a:lnSpc>
                <a:spcPct val="115000"/>
              </a:lnSpc>
              <a:spcBef>
                <a:spcPts val="0"/>
              </a:spcBef>
              <a:spcAft>
                <a:spcPts val="0"/>
              </a:spcAft>
              <a:buClr>
                <a:schemeClr val="dk1"/>
              </a:buClr>
              <a:buSzPct val="25769"/>
              <a:buFont typeface="Arial"/>
              <a:buNone/>
            </a:pPr>
            <a:r>
              <a:rPr b="1" lang="en" sz="4268">
                <a:solidFill>
                  <a:srgbClr val="F9F9F2"/>
                </a:solidFill>
              </a:rPr>
              <a:t>Me karakia tātou</a:t>
            </a:r>
            <a:endParaRPr b="1" sz="4268">
              <a:solidFill>
                <a:srgbClr val="F9F9F2"/>
              </a:solidFill>
            </a:endParaRPr>
          </a:p>
          <a:p>
            <a:pPr indent="0" lvl="0" marL="0" rtl="0" algn="l">
              <a:spcBef>
                <a:spcPts val="0"/>
              </a:spcBef>
              <a:spcAft>
                <a:spcPts val="0"/>
              </a:spcAft>
              <a:buNone/>
            </a:pPr>
            <a:r>
              <a:t/>
            </a:r>
            <a:endParaRPr b="1" sz="4900">
              <a:solidFill>
                <a:srgbClr val="FFFBF0"/>
              </a:solidFill>
              <a:latin typeface="Cabin"/>
              <a:ea typeface="Cabin"/>
              <a:cs typeface="Cabin"/>
              <a:sym typeface="Cabin"/>
            </a:endParaRPr>
          </a:p>
          <a:p>
            <a:pPr indent="0" lvl="0" marL="0" rtl="0" algn="l">
              <a:spcBef>
                <a:spcPts val="0"/>
              </a:spcBef>
              <a:spcAft>
                <a:spcPts val="0"/>
              </a:spcAft>
              <a:buNone/>
            </a:pPr>
            <a:r>
              <a:rPr b="1" lang="en" sz="4900">
                <a:solidFill>
                  <a:schemeClr val="dk1"/>
                </a:solidFill>
                <a:latin typeface="Cabin"/>
                <a:ea typeface="Cabin"/>
                <a:cs typeface="Cabin"/>
                <a:sym typeface="Cabin"/>
              </a:rPr>
              <a:t>Whakataka te hau ki te uru</a:t>
            </a:r>
            <a:endParaRPr b="1" sz="4900">
              <a:solidFill>
                <a:schemeClr val="dk1"/>
              </a:solidFill>
              <a:latin typeface="Cabin"/>
              <a:ea typeface="Cabin"/>
              <a:cs typeface="Cabin"/>
              <a:sym typeface="Cabin"/>
            </a:endParaRPr>
          </a:p>
          <a:p>
            <a:pPr indent="0" lvl="0" marL="0" rtl="0" algn="l">
              <a:spcBef>
                <a:spcPts val="0"/>
              </a:spcBef>
              <a:spcAft>
                <a:spcPts val="0"/>
              </a:spcAft>
              <a:buNone/>
            </a:pPr>
            <a:r>
              <a:rPr b="1" lang="en" sz="4900">
                <a:solidFill>
                  <a:schemeClr val="dk1"/>
                </a:solidFill>
                <a:latin typeface="Cabin"/>
                <a:ea typeface="Cabin"/>
                <a:cs typeface="Cabin"/>
                <a:sym typeface="Cabin"/>
              </a:rPr>
              <a:t>Whakataka te hau ki te tonga</a:t>
            </a:r>
            <a:endParaRPr b="1" sz="4900">
              <a:solidFill>
                <a:schemeClr val="dk1"/>
              </a:solidFill>
              <a:latin typeface="Cabin"/>
              <a:ea typeface="Cabin"/>
              <a:cs typeface="Cabin"/>
              <a:sym typeface="Cabin"/>
            </a:endParaRPr>
          </a:p>
          <a:p>
            <a:pPr indent="0" lvl="0" marL="0" rtl="0" algn="l">
              <a:spcBef>
                <a:spcPts val="0"/>
              </a:spcBef>
              <a:spcAft>
                <a:spcPts val="0"/>
              </a:spcAft>
              <a:buNone/>
            </a:pPr>
            <a:r>
              <a:rPr b="1" lang="en" sz="4900">
                <a:solidFill>
                  <a:schemeClr val="dk1"/>
                </a:solidFill>
                <a:latin typeface="Cabin"/>
                <a:ea typeface="Cabin"/>
                <a:cs typeface="Cabin"/>
                <a:sym typeface="Cabin"/>
              </a:rPr>
              <a:t>Kia mākinakina ki uta</a:t>
            </a:r>
            <a:endParaRPr b="1" sz="4900">
              <a:solidFill>
                <a:schemeClr val="dk1"/>
              </a:solidFill>
              <a:latin typeface="Cabin"/>
              <a:ea typeface="Cabin"/>
              <a:cs typeface="Cabin"/>
              <a:sym typeface="Cabin"/>
            </a:endParaRPr>
          </a:p>
          <a:p>
            <a:pPr indent="0" lvl="0" marL="0" rtl="0" algn="l">
              <a:spcBef>
                <a:spcPts val="0"/>
              </a:spcBef>
              <a:spcAft>
                <a:spcPts val="0"/>
              </a:spcAft>
              <a:buNone/>
            </a:pPr>
            <a:r>
              <a:rPr b="1" lang="en" sz="4900">
                <a:solidFill>
                  <a:schemeClr val="dk1"/>
                </a:solidFill>
                <a:latin typeface="Cabin"/>
                <a:ea typeface="Cabin"/>
                <a:cs typeface="Cabin"/>
                <a:sym typeface="Cabin"/>
              </a:rPr>
              <a:t>Kia mātaratara ki tai</a:t>
            </a:r>
            <a:endParaRPr b="1" sz="4900">
              <a:solidFill>
                <a:schemeClr val="dk1"/>
              </a:solidFill>
              <a:latin typeface="Cabin"/>
              <a:ea typeface="Cabin"/>
              <a:cs typeface="Cabin"/>
              <a:sym typeface="Cabin"/>
            </a:endParaRPr>
          </a:p>
          <a:p>
            <a:pPr indent="0" lvl="0" marL="0" rtl="0" algn="l">
              <a:spcBef>
                <a:spcPts val="0"/>
              </a:spcBef>
              <a:spcAft>
                <a:spcPts val="0"/>
              </a:spcAft>
              <a:buNone/>
            </a:pPr>
            <a:r>
              <a:rPr b="1" lang="en" sz="4900">
                <a:solidFill>
                  <a:schemeClr val="dk1"/>
                </a:solidFill>
                <a:latin typeface="Cabin"/>
                <a:ea typeface="Cabin"/>
                <a:cs typeface="Cabin"/>
                <a:sym typeface="Cabin"/>
              </a:rPr>
              <a:t>E hī ake ane te atakura</a:t>
            </a:r>
            <a:endParaRPr b="1" sz="4900">
              <a:solidFill>
                <a:schemeClr val="dk1"/>
              </a:solidFill>
              <a:latin typeface="Cabin"/>
              <a:ea typeface="Cabin"/>
              <a:cs typeface="Cabin"/>
              <a:sym typeface="Cabin"/>
            </a:endParaRPr>
          </a:p>
          <a:p>
            <a:pPr indent="0" lvl="0" marL="0" rtl="0" algn="l">
              <a:spcBef>
                <a:spcPts val="0"/>
              </a:spcBef>
              <a:spcAft>
                <a:spcPts val="0"/>
              </a:spcAft>
              <a:buNone/>
            </a:pPr>
            <a:r>
              <a:rPr b="1" lang="en" sz="4900">
                <a:solidFill>
                  <a:schemeClr val="dk1"/>
                </a:solidFill>
                <a:latin typeface="Cabin"/>
                <a:ea typeface="Cabin"/>
                <a:cs typeface="Cabin"/>
                <a:sym typeface="Cabin"/>
              </a:rPr>
              <a:t>He Tio, he huka, he hau hū</a:t>
            </a:r>
            <a:endParaRPr b="1" sz="4900">
              <a:solidFill>
                <a:schemeClr val="dk1"/>
              </a:solidFill>
              <a:latin typeface="Cabin"/>
              <a:ea typeface="Cabin"/>
              <a:cs typeface="Cabin"/>
              <a:sym typeface="Cabin"/>
            </a:endParaRPr>
          </a:p>
          <a:p>
            <a:pPr indent="0" lvl="0" marL="0" rtl="0" algn="l">
              <a:spcBef>
                <a:spcPts val="0"/>
              </a:spcBef>
              <a:spcAft>
                <a:spcPts val="0"/>
              </a:spcAft>
              <a:buNone/>
            </a:pPr>
            <a:r>
              <a:rPr b="1" lang="en" sz="4900">
                <a:solidFill>
                  <a:schemeClr val="dk1"/>
                </a:solidFill>
                <a:latin typeface="Cabin"/>
                <a:ea typeface="Cabin"/>
                <a:cs typeface="Cabin"/>
                <a:sym typeface="Cabin"/>
              </a:rPr>
              <a:t>Tihei mauri ora!</a:t>
            </a:r>
            <a:endParaRPr sz="4200">
              <a:solidFill>
                <a:schemeClr val="dk1"/>
              </a:solidFill>
              <a:latin typeface="Old Standard TT"/>
              <a:ea typeface="Old Standard TT"/>
              <a:cs typeface="Old Standard TT"/>
              <a:sym typeface="Old Standard T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4"/>
          <p:cNvSpPr txBox="1"/>
          <p:nvPr/>
        </p:nvSpPr>
        <p:spPr>
          <a:xfrm>
            <a:off x="0" y="0"/>
            <a:ext cx="9144000" cy="358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chemeClr val="dk1"/>
                </a:solidFill>
                <a:highlight>
                  <a:srgbClr val="FFFEB1"/>
                </a:highlight>
              </a:rPr>
              <a:t>TASK 4: </a:t>
            </a:r>
            <a:r>
              <a:rPr b="1" lang="en" sz="2100">
                <a:solidFill>
                  <a:schemeClr val="dk1"/>
                </a:solidFill>
                <a:highlight>
                  <a:srgbClr val="FFFEB1"/>
                </a:highlight>
              </a:rPr>
              <a:t>Create an information page “Paris 2024 Olympics and Sustainability” </a:t>
            </a:r>
            <a:r>
              <a:rPr b="1" i="1" lang="en" sz="1900">
                <a:solidFill>
                  <a:schemeClr val="dk1"/>
                </a:solidFill>
                <a:highlight>
                  <a:srgbClr val="FFFEB1"/>
                </a:highlight>
              </a:rPr>
              <a:t>(You can use canva / slides / docs).</a:t>
            </a:r>
            <a:endParaRPr b="1" i="1" sz="1900">
              <a:solidFill>
                <a:schemeClr val="dk1"/>
              </a:solidFill>
              <a:highlight>
                <a:srgbClr val="FFFEB1"/>
              </a:highlight>
            </a:endParaRPr>
          </a:p>
          <a:p>
            <a:pPr indent="0" lvl="0" marL="0" rtl="0" algn="l">
              <a:spcBef>
                <a:spcPts val="0"/>
              </a:spcBef>
              <a:spcAft>
                <a:spcPts val="0"/>
              </a:spcAft>
              <a:buNone/>
            </a:pPr>
            <a:r>
              <a:t/>
            </a:r>
            <a:endParaRPr b="1" i="1" sz="1300">
              <a:solidFill>
                <a:schemeClr val="dk1"/>
              </a:solidFill>
            </a:endParaRPr>
          </a:p>
          <a:p>
            <a:pPr indent="0" lvl="0" marL="0" rtl="0" algn="l">
              <a:spcBef>
                <a:spcPts val="0"/>
              </a:spcBef>
              <a:spcAft>
                <a:spcPts val="0"/>
              </a:spcAft>
              <a:buNone/>
            </a:pPr>
            <a:r>
              <a:rPr b="1" lang="en" sz="2200">
                <a:solidFill>
                  <a:schemeClr val="dk1"/>
                </a:solidFill>
              </a:rPr>
              <a:t>ALL: </a:t>
            </a:r>
            <a:r>
              <a:rPr lang="en" sz="2200">
                <a:solidFill>
                  <a:schemeClr val="dk1"/>
                </a:solidFill>
              </a:rPr>
              <a:t>Name and describe how the Paris Olympics used eco-friendly practices/actions.</a:t>
            </a:r>
            <a:endParaRPr sz="2200">
              <a:solidFill>
                <a:schemeClr val="dk1"/>
              </a:solidFill>
            </a:endParaRPr>
          </a:p>
          <a:p>
            <a:pPr indent="0" lvl="0" marL="0" rtl="0" algn="l">
              <a:spcBef>
                <a:spcPts val="0"/>
              </a:spcBef>
              <a:spcAft>
                <a:spcPts val="0"/>
              </a:spcAft>
              <a:buNone/>
            </a:pPr>
            <a:r>
              <a:t/>
            </a:r>
            <a:endParaRPr sz="1700">
              <a:solidFill>
                <a:schemeClr val="dk1"/>
              </a:solidFill>
            </a:endParaRPr>
          </a:p>
          <a:p>
            <a:pPr indent="0" lvl="0" marL="0" rtl="0" algn="l">
              <a:spcBef>
                <a:spcPts val="0"/>
              </a:spcBef>
              <a:spcAft>
                <a:spcPts val="0"/>
              </a:spcAft>
              <a:buNone/>
            </a:pPr>
            <a:r>
              <a:rPr b="1" lang="en" sz="2200">
                <a:solidFill>
                  <a:schemeClr val="dk1"/>
                </a:solidFill>
              </a:rPr>
              <a:t>MOST:</a:t>
            </a:r>
            <a:r>
              <a:rPr lang="en" sz="2200">
                <a:solidFill>
                  <a:schemeClr val="dk1"/>
                </a:solidFill>
              </a:rPr>
              <a:t> link and describe how these practices/actions can help reduce carbon emissions</a:t>
            </a:r>
            <a:endParaRPr sz="2200">
              <a:solidFill>
                <a:schemeClr val="dk1"/>
              </a:solidFill>
            </a:endParaRPr>
          </a:p>
          <a:p>
            <a:pPr indent="0" lvl="0" marL="0" rtl="0" algn="l">
              <a:spcBef>
                <a:spcPts val="0"/>
              </a:spcBef>
              <a:spcAft>
                <a:spcPts val="0"/>
              </a:spcAft>
              <a:buNone/>
            </a:pPr>
            <a:r>
              <a:t/>
            </a:r>
            <a:endParaRPr sz="1500">
              <a:solidFill>
                <a:schemeClr val="dk1"/>
              </a:solidFill>
            </a:endParaRPr>
          </a:p>
          <a:p>
            <a:pPr indent="0" lvl="0" marL="0" rtl="0" algn="l">
              <a:spcBef>
                <a:spcPts val="0"/>
              </a:spcBef>
              <a:spcAft>
                <a:spcPts val="0"/>
              </a:spcAft>
              <a:buNone/>
            </a:pPr>
            <a:r>
              <a:rPr b="1" lang="en" sz="2200">
                <a:solidFill>
                  <a:schemeClr val="dk1"/>
                </a:solidFill>
              </a:rPr>
              <a:t>SOME: </a:t>
            </a:r>
            <a:r>
              <a:rPr lang="en" sz="2200">
                <a:solidFill>
                  <a:schemeClr val="dk1"/>
                </a:solidFill>
              </a:rPr>
              <a:t>link and explain how these practices/actions help to reduce negative impacts on ecosystems and </a:t>
            </a:r>
            <a:r>
              <a:rPr lang="en" sz="2200">
                <a:solidFill>
                  <a:schemeClr val="dk1"/>
                </a:solidFill>
              </a:rPr>
              <a:t>biodiversity</a:t>
            </a:r>
            <a:r>
              <a:rPr lang="en" sz="2200">
                <a:solidFill>
                  <a:schemeClr val="dk1"/>
                </a:solidFill>
              </a:rPr>
              <a:t> </a:t>
            </a:r>
            <a:endParaRPr sz="2200">
              <a:solidFill>
                <a:schemeClr val="dk1"/>
              </a:solidFill>
            </a:endParaRPr>
          </a:p>
          <a:p>
            <a:pPr indent="0" lvl="0" marL="0" rtl="0" algn="l">
              <a:spcBef>
                <a:spcPts val="0"/>
              </a:spcBef>
              <a:spcAft>
                <a:spcPts val="0"/>
              </a:spcAft>
              <a:buNone/>
            </a:pPr>
            <a:r>
              <a:t/>
            </a:r>
            <a:endParaRPr sz="2200">
              <a:solidFill>
                <a:schemeClr val="dk1"/>
              </a:solidFill>
            </a:endParaRPr>
          </a:p>
        </p:txBody>
      </p:sp>
      <p:pic>
        <p:nvPicPr>
          <p:cNvPr id="174" name="Google Shape;174;p34"/>
          <p:cNvPicPr preferRelativeResize="0"/>
          <p:nvPr/>
        </p:nvPicPr>
        <p:blipFill rotWithShape="1">
          <a:blip r:embed="rId3">
            <a:alphaModFix/>
          </a:blip>
          <a:srcRect b="13066" l="9588" r="8249" t="18091"/>
          <a:stretch/>
        </p:blipFill>
        <p:spPr>
          <a:xfrm>
            <a:off x="0" y="3782700"/>
            <a:ext cx="2165410" cy="1360800"/>
          </a:xfrm>
          <a:prstGeom prst="rect">
            <a:avLst/>
          </a:prstGeom>
          <a:noFill/>
          <a:ln>
            <a:noFill/>
          </a:ln>
        </p:spPr>
      </p:pic>
      <p:pic>
        <p:nvPicPr>
          <p:cNvPr id="175" name="Google Shape;175;p34"/>
          <p:cNvPicPr preferRelativeResize="0"/>
          <p:nvPr/>
        </p:nvPicPr>
        <p:blipFill rotWithShape="1">
          <a:blip r:embed="rId4">
            <a:alphaModFix/>
          </a:blip>
          <a:srcRect b="0" l="0" r="0" t="10706"/>
          <a:stretch/>
        </p:blipFill>
        <p:spPr>
          <a:xfrm>
            <a:off x="3823075" y="3782700"/>
            <a:ext cx="1905000" cy="1360800"/>
          </a:xfrm>
          <a:prstGeom prst="rect">
            <a:avLst/>
          </a:prstGeom>
          <a:noFill/>
          <a:ln>
            <a:noFill/>
          </a:ln>
        </p:spPr>
      </p:pic>
      <p:pic>
        <p:nvPicPr>
          <p:cNvPr id="176" name="Google Shape;176;p34"/>
          <p:cNvPicPr preferRelativeResize="0"/>
          <p:nvPr/>
        </p:nvPicPr>
        <p:blipFill>
          <a:blip r:embed="rId5">
            <a:alphaModFix/>
          </a:blip>
          <a:stretch>
            <a:fillRect/>
          </a:stretch>
        </p:blipFill>
        <p:spPr>
          <a:xfrm>
            <a:off x="7790151" y="3256151"/>
            <a:ext cx="1353850" cy="1887350"/>
          </a:xfrm>
          <a:prstGeom prst="rect">
            <a:avLst/>
          </a:prstGeom>
          <a:noFill/>
          <a:ln>
            <a:noFill/>
          </a:ln>
        </p:spPr>
      </p:pic>
      <p:pic>
        <p:nvPicPr>
          <p:cNvPr id="177" name="Google Shape;177;p34"/>
          <p:cNvPicPr preferRelativeResize="0"/>
          <p:nvPr/>
        </p:nvPicPr>
        <p:blipFill>
          <a:blip r:embed="rId6">
            <a:alphaModFix/>
          </a:blip>
          <a:stretch>
            <a:fillRect/>
          </a:stretch>
        </p:blipFill>
        <p:spPr>
          <a:xfrm>
            <a:off x="6132475" y="3582900"/>
            <a:ext cx="1560600" cy="1560600"/>
          </a:xfrm>
          <a:prstGeom prst="rect">
            <a:avLst/>
          </a:prstGeom>
          <a:noFill/>
          <a:ln>
            <a:noFill/>
          </a:ln>
        </p:spPr>
      </p:pic>
      <p:pic>
        <p:nvPicPr>
          <p:cNvPr id="178" name="Google Shape;178;p34"/>
          <p:cNvPicPr preferRelativeResize="0"/>
          <p:nvPr/>
        </p:nvPicPr>
        <p:blipFill>
          <a:blip r:embed="rId7">
            <a:alphaModFix/>
          </a:blip>
          <a:stretch>
            <a:fillRect/>
          </a:stretch>
        </p:blipFill>
        <p:spPr>
          <a:xfrm>
            <a:off x="2321275" y="3612300"/>
            <a:ext cx="1501800" cy="1501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5"/>
          <p:cNvSpPr/>
          <p:nvPr/>
        </p:nvSpPr>
        <p:spPr>
          <a:xfrm>
            <a:off x="114200" y="1581525"/>
            <a:ext cx="9029806" cy="1751774"/>
          </a:xfrm>
          <a:prstGeom prst="rect">
            <a:avLst/>
          </a:prstGeom>
        </p:spPr>
        <p:txBody>
          <a:bodyPr>
            <a:prstTxWarp prst="textPlain"/>
          </a:bodyPr>
          <a:lstStyle/>
          <a:p>
            <a:pPr lvl="0" algn="ctr"/>
            <a:r>
              <a:rPr b="0" i="0">
                <a:ln cap="flat" cmpd="sng" w="19050">
                  <a:solidFill>
                    <a:srgbClr val="274E13"/>
                  </a:solidFill>
                  <a:prstDash val="solid"/>
                  <a:round/>
                  <a:headEnd len="sm" w="sm" type="none"/>
                  <a:tailEnd len="sm" w="sm" type="none"/>
                </a:ln>
                <a:solidFill>
                  <a:srgbClr val="00FF00"/>
                </a:solidFill>
                <a:latin typeface="Lexend;800"/>
              </a:rPr>
              <a:t>Resources to help</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6"/>
          <p:cNvSpPr txBox="1"/>
          <p:nvPr/>
        </p:nvSpPr>
        <p:spPr>
          <a:xfrm>
            <a:off x="2446900" y="274675"/>
            <a:ext cx="5817600" cy="116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u="sng">
                <a:solidFill>
                  <a:schemeClr val="hlink"/>
                </a:solidFill>
                <a:hlinkClick r:id="rId3"/>
              </a:rPr>
              <a:t>Paris 2024: More sustainable Games</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p:txBody>
      </p:sp>
      <p:pic>
        <p:nvPicPr>
          <p:cNvPr descr="📲 Want to watch live sport and original documentaries for free? Check out our website: https://oly.ch/WatchLiveSport&#10;&#10;💚 A strict carbon budget was set for Paris 2024 from the start. This is how organisers and partners are doing more with less.&#10;_____________________________________________________&#10;🇨🇳 #Beijing2022 replays: https://oly.ch/B22Replays&#10;🇯🇵 #Tokyo2020 replays: https://oly.ch/T20Replays&#10;🗞️ News from the Olympic world: https://oly.ch/News" id="189" name="Google Shape;189;p36" title="A more sustainable Olympic Games! 💚 How Paris 2024 is doing more with less">
            <a:hlinkClick r:id="rId4"/>
          </p:cNvPr>
          <p:cNvPicPr preferRelativeResize="0"/>
          <p:nvPr/>
        </p:nvPicPr>
        <p:blipFill>
          <a:blip r:embed="rId5">
            <a:alphaModFix/>
          </a:blip>
          <a:stretch>
            <a:fillRect/>
          </a:stretch>
        </p:blipFill>
        <p:spPr>
          <a:xfrm>
            <a:off x="2721550" y="1188550"/>
            <a:ext cx="3048000" cy="1714500"/>
          </a:xfrm>
          <a:prstGeom prst="rect">
            <a:avLst/>
          </a:prstGeom>
          <a:noFill/>
          <a:ln>
            <a:noFill/>
          </a:ln>
        </p:spPr>
      </p:pic>
      <p:pic>
        <p:nvPicPr>
          <p:cNvPr descr="The Paris Olympics is promising to be an environmentally stable event by using its world famous landmarks as venues to lessen the carbon footprint, employing green taxis, and a commitment to recycle 100% of non-consumed food. NBC’s Keir Simmons reports for TODAY.&#10;&#10;» Subscribe to TODAY: http://on.today.com/SubscribeToTODAY&#10;» Watch the latest from TODAY: http://bit.ly/LatestTODAY&#10;About: TODAY brings you the latest headlines and expert tips on money, health and parenting. We wake up every morning to give you and your family all you need to start your day. If it matters to you, it matters to us. We are in the people business. Subscribe to our channel for exclusive TODAY archival footage &amp; our original web series.&#10;&#10;Connect with TODAY Online!&#10;Visit TODAY's Website: http://on.today.com/ReadTODAY&#10;Find TODAY on Facebook: http://on.today.com/LikeTODAY&#10;Follow TODAY on Twitter: http://on.today.com/FollowTODAY&#10;Follow TODAY on Instagram: http://on.today.com/InstaTODAY&#10;&#10;» Stream TODAY All Day: https://www.today.com/allday&#10;About: TODAY All Day is a 24/7 streaming channel bringing you the top stories in news and pop culture, celebrity interviews, cooking, and more. All in one place.&#10;&#10;#paris #olympics #france" id="190" name="Google Shape;190;p36" title="How Paris Olympics aim to go green, reduce carbon emissions">
            <a:hlinkClick r:id="rId6"/>
          </p:cNvPr>
          <p:cNvPicPr preferRelativeResize="0"/>
          <p:nvPr/>
        </p:nvPicPr>
        <p:blipFill>
          <a:blip r:embed="rId7">
            <a:alphaModFix/>
          </a:blip>
          <a:stretch>
            <a:fillRect/>
          </a:stretch>
        </p:blipFill>
        <p:spPr>
          <a:xfrm>
            <a:off x="2721550" y="3080400"/>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1000"/>
                                        <p:tgtEl>
                                          <p:spTgt spid="1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1000"/>
                                        <p:tgtEl>
                                          <p:spTgt spid="1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96" name="Google Shape;196;p3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97" name="Google Shape;197;p37"/>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03" name="Google Shape;203;p3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04" name="Google Shape;204;p38"/>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10" name="Google Shape;210;p3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11" name="Google Shape;211;p39"/>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4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17" name="Google Shape;217;p4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18" name="Google Shape;218;p40"/>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4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24" name="Google Shape;224;p4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25" name="Google Shape;225;p41"/>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pic>
        <p:nvPicPr>
          <p:cNvPr id="230" name="Google Shape;230;p42"/>
          <p:cNvPicPr preferRelativeResize="0"/>
          <p:nvPr/>
        </p:nvPicPr>
        <p:blipFill>
          <a:blip r:embed="rId3">
            <a:alphaModFix/>
          </a:blip>
          <a:stretch>
            <a:fillRect/>
          </a:stretch>
        </p:blipFill>
        <p:spPr>
          <a:xfrm>
            <a:off x="143138" y="82725"/>
            <a:ext cx="8857724" cy="49780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234" name="Shape 234"/>
        <p:cNvGrpSpPr/>
        <p:nvPr/>
      </p:nvGrpSpPr>
      <p:grpSpPr>
        <a:xfrm>
          <a:off x="0" y="0"/>
          <a:ext cx="0" cy="0"/>
          <a:chOff x="0" y="0"/>
          <a:chExt cx="0" cy="0"/>
        </a:xfrm>
      </p:grpSpPr>
      <p:sp>
        <p:nvSpPr>
          <p:cNvPr id="235" name="Google Shape;235;p43"/>
          <p:cNvSpPr txBox="1"/>
          <p:nvPr/>
        </p:nvSpPr>
        <p:spPr>
          <a:xfrm>
            <a:off x="62675" y="150"/>
            <a:ext cx="9081300" cy="5143500"/>
          </a:xfrm>
          <a:prstGeom prst="rect">
            <a:avLst/>
          </a:prstGeom>
          <a:noFill/>
          <a:ln>
            <a:noFill/>
          </a:ln>
        </p:spPr>
        <p:txBody>
          <a:bodyPr anchorCtr="0" anchor="b" bIns="91425" lIns="91425" spcFirstLastPara="1" rIns="91425" wrap="square" tIns="91425">
            <a:normAutofit fontScale="77500" lnSpcReduction="20000"/>
          </a:bodyPr>
          <a:lstStyle/>
          <a:p>
            <a:pPr indent="0" lvl="0" marL="0" rtl="0" algn="l">
              <a:lnSpc>
                <a:spcPct val="115000"/>
              </a:lnSpc>
              <a:spcBef>
                <a:spcPts val="0"/>
              </a:spcBef>
              <a:spcAft>
                <a:spcPts val="0"/>
              </a:spcAft>
              <a:buNone/>
            </a:pPr>
            <a:r>
              <a:rPr b="1" lang="en" sz="4268">
                <a:solidFill>
                  <a:schemeClr val="lt1"/>
                </a:solidFill>
              </a:rPr>
              <a:t>Karakia whakamutunga - Ending Prayer</a:t>
            </a:r>
            <a:endParaRPr b="1" sz="4268">
              <a:solidFill>
                <a:schemeClr val="lt1"/>
              </a:solidFill>
            </a:endParaRPr>
          </a:p>
          <a:p>
            <a:pPr indent="0" lvl="0" marL="0" rtl="0" algn="l">
              <a:lnSpc>
                <a:spcPct val="115000"/>
              </a:lnSpc>
              <a:spcBef>
                <a:spcPts val="0"/>
              </a:spcBef>
              <a:spcAft>
                <a:spcPts val="0"/>
              </a:spcAft>
              <a:buNone/>
            </a:pPr>
            <a:r>
              <a:rPr b="1" lang="en" sz="4268">
                <a:solidFill>
                  <a:schemeClr val="lt1"/>
                </a:solidFill>
              </a:rPr>
              <a:t>Me karakia tātou</a:t>
            </a:r>
            <a:endParaRPr b="1" sz="4268">
              <a:solidFill>
                <a:schemeClr val="lt1"/>
              </a:solidFill>
            </a:endParaRPr>
          </a:p>
          <a:p>
            <a:pPr indent="0" lvl="0" marL="0" rtl="0" algn="l">
              <a:lnSpc>
                <a:spcPct val="115000"/>
              </a:lnSpc>
              <a:spcBef>
                <a:spcPts val="0"/>
              </a:spcBef>
              <a:spcAft>
                <a:spcPts val="0"/>
              </a:spcAft>
              <a:buClr>
                <a:schemeClr val="dk1"/>
              </a:buClr>
              <a:buSzPct val="78571"/>
              <a:buFont typeface="Arial"/>
              <a:buNone/>
            </a:pPr>
            <a:r>
              <a:t/>
            </a:r>
            <a:endParaRPr b="1">
              <a:solidFill>
                <a:schemeClr val="dk1"/>
              </a:solidFill>
            </a:endParaRPr>
          </a:p>
          <a:p>
            <a:pPr indent="0" lvl="0" marL="0" rtl="0" algn="l">
              <a:lnSpc>
                <a:spcPct val="115000"/>
              </a:lnSpc>
              <a:spcBef>
                <a:spcPts val="0"/>
              </a:spcBef>
              <a:spcAft>
                <a:spcPts val="0"/>
              </a:spcAft>
              <a:buClr>
                <a:schemeClr val="dk1"/>
              </a:buClr>
              <a:buSzPct val="78571"/>
              <a:buFont typeface="Arial"/>
              <a:buNone/>
            </a:pPr>
            <a:r>
              <a:t/>
            </a:r>
            <a:endParaRPr b="1">
              <a:solidFill>
                <a:schemeClr val="dk1"/>
              </a:solidFill>
            </a:endParaRPr>
          </a:p>
          <a:p>
            <a:pPr indent="0" lvl="0" marL="0" rtl="0" algn="l">
              <a:spcBef>
                <a:spcPts val="0"/>
              </a:spcBef>
              <a:spcAft>
                <a:spcPts val="0"/>
              </a:spcAft>
              <a:buClr>
                <a:schemeClr val="dk1"/>
              </a:buClr>
              <a:buSzPct val="25287"/>
              <a:buFont typeface="Arial"/>
              <a:buNone/>
            </a:pPr>
            <a:r>
              <a:rPr b="1" lang="en" sz="4350">
                <a:solidFill>
                  <a:schemeClr val="dk1"/>
                </a:solidFill>
              </a:rPr>
              <a:t>Kia whakairia te tapu</a:t>
            </a:r>
            <a:endParaRPr b="1" sz="4350">
              <a:solidFill>
                <a:schemeClr val="dk1"/>
              </a:solidFill>
            </a:endParaRPr>
          </a:p>
          <a:p>
            <a:pPr indent="0" lvl="0" marL="0" rtl="0" algn="l">
              <a:spcBef>
                <a:spcPts val="0"/>
              </a:spcBef>
              <a:spcAft>
                <a:spcPts val="0"/>
              </a:spcAft>
              <a:buClr>
                <a:schemeClr val="dk1"/>
              </a:buClr>
              <a:buSzPct val="25287"/>
              <a:buFont typeface="Arial"/>
              <a:buNone/>
            </a:pPr>
            <a:r>
              <a:rPr b="1" lang="en" sz="4350">
                <a:solidFill>
                  <a:schemeClr val="dk1"/>
                </a:solidFill>
              </a:rPr>
              <a:t>Kia wātea ai te ara</a:t>
            </a:r>
            <a:endParaRPr b="1" sz="4350">
              <a:solidFill>
                <a:schemeClr val="dk1"/>
              </a:solidFill>
            </a:endParaRPr>
          </a:p>
          <a:p>
            <a:pPr indent="0" lvl="0" marL="0" rtl="0" algn="l">
              <a:spcBef>
                <a:spcPts val="0"/>
              </a:spcBef>
              <a:spcAft>
                <a:spcPts val="0"/>
              </a:spcAft>
              <a:buClr>
                <a:schemeClr val="dk1"/>
              </a:buClr>
              <a:buSzPct val="25287"/>
              <a:buFont typeface="Arial"/>
              <a:buNone/>
            </a:pPr>
            <a:r>
              <a:t/>
            </a:r>
            <a:endParaRPr b="1" sz="4350">
              <a:solidFill>
                <a:schemeClr val="dk1"/>
              </a:solidFill>
            </a:endParaRPr>
          </a:p>
          <a:p>
            <a:pPr indent="0" lvl="0" marL="0" rtl="0" algn="l">
              <a:spcBef>
                <a:spcPts val="0"/>
              </a:spcBef>
              <a:spcAft>
                <a:spcPts val="0"/>
              </a:spcAft>
              <a:buClr>
                <a:schemeClr val="dk1"/>
              </a:buClr>
              <a:buSzPct val="25287"/>
              <a:buFont typeface="Arial"/>
              <a:buNone/>
            </a:pPr>
            <a:r>
              <a:rPr b="1" lang="en" sz="4350">
                <a:solidFill>
                  <a:schemeClr val="dk1"/>
                </a:solidFill>
              </a:rPr>
              <a:t>Kia tūruki whakataha ai</a:t>
            </a:r>
            <a:endParaRPr b="1" sz="4350">
              <a:solidFill>
                <a:schemeClr val="dk1"/>
              </a:solidFill>
            </a:endParaRPr>
          </a:p>
          <a:p>
            <a:pPr indent="0" lvl="0" marL="0" rtl="0" algn="l">
              <a:spcBef>
                <a:spcPts val="0"/>
              </a:spcBef>
              <a:spcAft>
                <a:spcPts val="0"/>
              </a:spcAft>
              <a:buClr>
                <a:schemeClr val="dk1"/>
              </a:buClr>
              <a:buSzPct val="25287"/>
              <a:buFont typeface="Arial"/>
              <a:buNone/>
            </a:pPr>
            <a:r>
              <a:rPr b="1" lang="en" sz="4350">
                <a:solidFill>
                  <a:schemeClr val="dk1"/>
                </a:solidFill>
              </a:rPr>
              <a:t>Kia tūruki whakataha ai</a:t>
            </a:r>
            <a:endParaRPr b="1" sz="4350">
              <a:solidFill>
                <a:schemeClr val="dk1"/>
              </a:solidFill>
            </a:endParaRPr>
          </a:p>
          <a:p>
            <a:pPr indent="0" lvl="0" marL="0" rtl="0" algn="l">
              <a:spcBef>
                <a:spcPts val="0"/>
              </a:spcBef>
              <a:spcAft>
                <a:spcPts val="0"/>
              </a:spcAft>
              <a:buClr>
                <a:schemeClr val="dk1"/>
              </a:buClr>
              <a:buSzPct val="25287"/>
              <a:buFont typeface="Arial"/>
              <a:buNone/>
            </a:pPr>
            <a:r>
              <a:t/>
            </a:r>
            <a:endParaRPr b="1" sz="4350">
              <a:solidFill>
                <a:schemeClr val="dk1"/>
              </a:solidFill>
            </a:endParaRPr>
          </a:p>
          <a:p>
            <a:pPr indent="0" lvl="0" marL="0" rtl="0" algn="l">
              <a:spcBef>
                <a:spcPts val="0"/>
              </a:spcBef>
              <a:spcAft>
                <a:spcPts val="0"/>
              </a:spcAft>
              <a:buClr>
                <a:schemeClr val="dk1"/>
              </a:buClr>
              <a:buSzPct val="25287"/>
              <a:buFont typeface="Arial"/>
              <a:buNone/>
            </a:pPr>
            <a:r>
              <a:rPr b="1" lang="en" sz="4350">
                <a:solidFill>
                  <a:schemeClr val="dk1"/>
                </a:solidFill>
              </a:rPr>
              <a:t>Hāumi e, Hui e</a:t>
            </a:r>
            <a:endParaRPr b="1" sz="4350">
              <a:solidFill>
                <a:schemeClr val="dk1"/>
              </a:solidFill>
            </a:endParaRPr>
          </a:p>
          <a:p>
            <a:pPr indent="0" lvl="0" marL="0" rtl="0" algn="l">
              <a:spcBef>
                <a:spcPts val="0"/>
              </a:spcBef>
              <a:spcAft>
                <a:spcPts val="0"/>
              </a:spcAft>
              <a:buNone/>
            </a:pPr>
            <a:r>
              <a:rPr b="1" lang="en" sz="4350">
                <a:solidFill>
                  <a:schemeClr val="dk1"/>
                </a:solidFill>
              </a:rPr>
              <a:t>Tāiki e</a:t>
            </a:r>
            <a:endParaRPr b="1" sz="4900">
              <a:solidFill>
                <a:schemeClr val="dk1"/>
              </a:solidFill>
              <a:latin typeface="Cabin"/>
              <a:ea typeface="Cabin"/>
              <a:cs typeface="Cabin"/>
              <a:sym typeface="Cabin"/>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pic>
        <p:nvPicPr>
          <p:cNvPr id="104" name="Google Shape;104;p26"/>
          <p:cNvPicPr preferRelativeResize="0"/>
          <p:nvPr/>
        </p:nvPicPr>
        <p:blipFill>
          <a:blip r:embed="rId3">
            <a:alphaModFix/>
          </a:blip>
          <a:stretch>
            <a:fillRect/>
          </a:stretch>
        </p:blipFill>
        <p:spPr>
          <a:xfrm>
            <a:off x="28587" y="0"/>
            <a:ext cx="9086834" cy="5143500"/>
          </a:xfrm>
          <a:prstGeom prst="rect">
            <a:avLst/>
          </a:prstGeom>
          <a:noFill/>
          <a:ln>
            <a:noFill/>
          </a:ln>
        </p:spPr>
      </p:pic>
      <p:sp>
        <p:nvSpPr>
          <p:cNvPr id="105" name="Google Shape;105;p26"/>
          <p:cNvSpPr/>
          <p:nvPr/>
        </p:nvSpPr>
        <p:spPr>
          <a:xfrm>
            <a:off x="124850" y="4032400"/>
            <a:ext cx="8726485" cy="1101775"/>
          </a:xfrm>
          <a:prstGeom prst="rect">
            <a:avLst/>
          </a:prstGeom>
        </p:spPr>
        <p:txBody>
          <a:bodyPr>
            <a:prstTxWarp prst="textPlain"/>
          </a:bodyPr>
          <a:lstStyle/>
          <a:p>
            <a:pPr lvl="0" algn="ctr"/>
            <a:r>
              <a:rPr b="0" i="0">
                <a:ln cap="flat" cmpd="sng" w="9525">
                  <a:solidFill>
                    <a:srgbClr val="FFFFFF"/>
                  </a:solidFill>
                  <a:prstDash val="solid"/>
                  <a:round/>
                  <a:headEnd len="sm" w="sm" type="none"/>
                  <a:tailEnd len="sm" w="sm" type="none"/>
                </a:ln>
                <a:gradFill>
                  <a:gsLst>
                    <a:gs pos="0">
                      <a:srgbClr val="CC0000"/>
                    </a:gs>
                    <a:gs pos="12000">
                      <a:srgbClr val="CC0000"/>
                    </a:gs>
                    <a:gs pos="28000">
                      <a:srgbClr val="00FF00"/>
                    </a:gs>
                    <a:gs pos="51000">
                      <a:srgbClr val="FFFF00"/>
                    </a:gs>
                    <a:gs pos="76000">
                      <a:srgbClr val="0000FF"/>
                    </a:gs>
                    <a:gs pos="93000">
                      <a:srgbClr val="000000"/>
                    </a:gs>
                    <a:gs pos="100000">
                      <a:schemeClr val="dk1"/>
                    </a:gs>
                  </a:gsLst>
                  <a:lin ang="0" scaled="0"/>
                </a:gradFill>
                <a:latin typeface="Lexend;800"/>
              </a:rPr>
              <a:t>Olympics &amp; Te Taiao</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pic>
        <p:nvPicPr>
          <p:cNvPr id="110" name="Google Shape;110;p27"/>
          <p:cNvPicPr preferRelativeResize="0"/>
          <p:nvPr/>
        </p:nvPicPr>
        <p:blipFill rotWithShape="1">
          <a:blip r:embed="rId3">
            <a:alphaModFix/>
          </a:blip>
          <a:srcRect b="10627" l="0" r="0" t="11112"/>
          <a:stretch/>
        </p:blipFill>
        <p:spPr>
          <a:xfrm>
            <a:off x="1742575" y="100275"/>
            <a:ext cx="5257800" cy="2281000"/>
          </a:xfrm>
          <a:prstGeom prst="rect">
            <a:avLst/>
          </a:prstGeom>
          <a:noFill/>
          <a:ln>
            <a:noFill/>
          </a:ln>
        </p:spPr>
      </p:pic>
      <p:sp>
        <p:nvSpPr>
          <p:cNvPr id="111" name="Google Shape;111;p27"/>
          <p:cNvSpPr txBox="1"/>
          <p:nvPr/>
        </p:nvSpPr>
        <p:spPr>
          <a:xfrm>
            <a:off x="129150" y="2381275"/>
            <a:ext cx="8907000" cy="2569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6DB200"/>
                </a:solidFill>
              </a:rPr>
              <a:t>This week we are EXPLORING </a:t>
            </a:r>
            <a:r>
              <a:rPr b="1" lang="en" sz="1800">
                <a:solidFill>
                  <a:srgbClr val="6DB200"/>
                </a:solidFill>
                <a:latin typeface="Roboto"/>
                <a:ea typeface="Roboto"/>
                <a:cs typeface="Roboto"/>
                <a:sym typeface="Roboto"/>
              </a:rPr>
              <a:t>kaitiakitanga through questioning and researching impacts of humans and events such as the Olympics on te taiao</a:t>
            </a:r>
            <a:endParaRPr b="1" sz="1800">
              <a:solidFill>
                <a:srgbClr val="6DB200"/>
              </a:solidFill>
            </a:endParaRPr>
          </a:p>
          <a:p>
            <a:pPr indent="0" lvl="0" marL="0" rtl="0" algn="l">
              <a:spcBef>
                <a:spcPts val="0"/>
              </a:spcBef>
              <a:spcAft>
                <a:spcPts val="0"/>
              </a:spcAft>
              <a:buNone/>
            </a:pPr>
            <a:r>
              <a:t/>
            </a:r>
            <a:endParaRPr sz="1800">
              <a:solidFill>
                <a:srgbClr val="495057"/>
              </a:solidFill>
              <a:highlight>
                <a:srgbClr val="FFFFFF"/>
              </a:highlight>
              <a:latin typeface="Roboto"/>
              <a:ea typeface="Roboto"/>
              <a:cs typeface="Roboto"/>
              <a:sym typeface="Roboto"/>
            </a:endParaRPr>
          </a:p>
          <a:p>
            <a:pPr indent="0" lvl="0" marL="0" rtl="0" algn="ctr">
              <a:spcBef>
                <a:spcPts val="0"/>
              </a:spcBef>
              <a:spcAft>
                <a:spcPts val="0"/>
              </a:spcAft>
              <a:buNone/>
            </a:pPr>
            <a:r>
              <a:rPr b="1" lang="en" sz="1800">
                <a:solidFill>
                  <a:schemeClr val="dk1"/>
                </a:solidFill>
                <a:highlight>
                  <a:srgbClr val="FFFFFF"/>
                </a:highlight>
                <a:latin typeface="Roboto"/>
                <a:ea typeface="Roboto"/>
                <a:cs typeface="Roboto"/>
                <a:sym typeface="Roboto"/>
              </a:rPr>
              <a:t>By the end of today’s lesson you should be able to:</a:t>
            </a:r>
            <a:endParaRPr b="1" sz="1800">
              <a:solidFill>
                <a:schemeClr val="dk1"/>
              </a:solidFill>
              <a:highlight>
                <a:srgbClr val="FFFFFF"/>
              </a:highlight>
              <a:latin typeface="Roboto"/>
              <a:ea typeface="Roboto"/>
              <a:cs typeface="Roboto"/>
              <a:sym typeface="Roboto"/>
            </a:endParaRPr>
          </a:p>
          <a:p>
            <a:pPr indent="0" lvl="0" marL="0" rtl="0" algn="ctr">
              <a:spcBef>
                <a:spcPts val="0"/>
              </a:spcBef>
              <a:spcAft>
                <a:spcPts val="0"/>
              </a:spcAft>
              <a:buNone/>
            </a:pPr>
            <a:r>
              <a:t/>
            </a:r>
            <a:endParaRPr b="1" sz="1800">
              <a:solidFill>
                <a:schemeClr val="dk1"/>
              </a:solidFill>
              <a:highlight>
                <a:srgbClr val="FFFFFF"/>
              </a:highlight>
              <a:latin typeface="Roboto"/>
              <a:ea typeface="Roboto"/>
              <a:cs typeface="Roboto"/>
              <a:sym typeface="Roboto"/>
            </a:endParaRPr>
          </a:p>
          <a:p>
            <a:pPr indent="-342900" lvl="0" marL="457200" rtl="0" algn="ctr">
              <a:spcBef>
                <a:spcPts val="0"/>
              </a:spcBef>
              <a:spcAft>
                <a:spcPts val="0"/>
              </a:spcAft>
              <a:buClr>
                <a:srgbClr val="495057"/>
              </a:buClr>
              <a:buSzPts val="1800"/>
              <a:buFont typeface="Roboto"/>
              <a:buChar char="●"/>
            </a:pPr>
            <a:r>
              <a:rPr lang="en" sz="1800">
                <a:solidFill>
                  <a:srgbClr val="495057"/>
                </a:solidFill>
                <a:highlight>
                  <a:srgbClr val="FFFFFF"/>
                </a:highlight>
                <a:latin typeface="Roboto"/>
                <a:ea typeface="Roboto"/>
                <a:cs typeface="Roboto"/>
                <a:sym typeface="Roboto"/>
              </a:rPr>
              <a:t>Name (describe/explain) at least 3 positive and negative impacts large events have on te taiao</a:t>
            </a:r>
            <a:endParaRPr sz="1800">
              <a:solidFill>
                <a:srgbClr val="495057"/>
              </a:solidFill>
              <a:highlight>
                <a:srgbClr val="FFFFFF"/>
              </a:highlight>
              <a:latin typeface="Roboto"/>
              <a:ea typeface="Roboto"/>
              <a:cs typeface="Roboto"/>
              <a:sym typeface="Roboto"/>
            </a:endParaRPr>
          </a:p>
          <a:p>
            <a:pPr indent="0" lvl="0" marL="457200" rtl="0" algn="l">
              <a:spcBef>
                <a:spcPts val="0"/>
              </a:spcBef>
              <a:spcAft>
                <a:spcPts val="0"/>
              </a:spcAft>
              <a:buNone/>
            </a:pPr>
            <a:r>
              <a:t/>
            </a:r>
            <a:endParaRPr sz="1800">
              <a:solidFill>
                <a:srgbClr val="495057"/>
              </a:solidFill>
              <a:highlight>
                <a:srgbClr val="FFFFFF"/>
              </a:highlight>
              <a:latin typeface="Roboto"/>
              <a:ea typeface="Roboto"/>
              <a:cs typeface="Roboto"/>
              <a:sym typeface="Roboto"/>
            </a:endParaRPr>
          </a:p>
          <a:p>
            <a:pPr indent="0" lvl="0" marL="457200" rtl="0" algn="ctr">
              <a:spcBef>
                <a:spcPts val="0"/>
              </a:spcBef>
              <a:spcAft>
                <a:spcPts val="0"/>
              </a:spcAft>
              <a:buNone/>
            </a:pPr>
            <a:r>
              <a:t/>
            </a:r>
            <a:endParaRPr sz="1800">
              <a:solidFill>
                <a:srgbClr val="495057"/>
              </a:solidFill>
              <a:highlight>
                <a:srgbClr val="FFFFFF"/>
              </a:highlight>
              <a:latin typeface="Roboto"/>
              <a:ea typeface="Roboto"/>
              <a:cs typeface="Roboto"/>
              <a:sym typeface="Roboto"/>
            </a:endParaRPr>
          </a:p>
        </p:txBody>
      </p:sp>
      <p:pic>
        <p:nvPicPr>
          <p:cNvPr id="112" name="Google Shape;112;p27"/>
          <p:cNvPicPr preferRelativeResize="0"/>
          <p:nvPr/>
        </p:nvPicPr>
        <p:blipFill>
          <a:blip r:embed="rId4">
            <a:alphaModFix/>
          </a:blip>
          <a:stretch>
            <a:fillRect/>
          </a:stretch>
        </p:blipFill>
        <p:spPr>
          <a:xfrm>
            <a:off x="372475" y="175475"/>
            <a:ext cx="1838825" cy="1838825"/>
          </a:xfrm>
          <a:prstGeom prst="rect">
            <a:avLst/>
          </a:prstGeom>
          <a:noFill/>
          <a:ln>
            <a:noFill/>
          </a:ln>
        </p:spPr>
      </p:pic>
      <p:pic>
        <p:nvPicPr>
          <p:cNvPr id="113" name="Google Shape;113;p27"/>
          <p:cNvPicPr preferRelativeResize="0"/>
          <p:nvPr/>
        </p:nvPicPr>
        <p:blipFill>
          <a:blip r:embed="rId5">
            <a:alphaModFix/>
          </a:blip>
          <a:stretch>
            <a:fillRect/>
          </a:stretch>
        </p:blipFill>
        <p:spPr>
          <a:xfrm>
            <a:off x="6889575" y="175475"/>
            <a:ext cx="1838825" cy="18388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8"/>
          <p:cNvSpPr txBox="1"/>
          <p:nvPr/>
        </p:nvSpPr>
        <p:spPr>
          <a:xfrm>
            <a:off x="162325" y="3221025"/>
            <a:ext cx="2833800" cy="17229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1750">
                <a:solidFill>
                  <a:schemeClr val="dk1"/>
                </a:solidFill>
                <a:highlight>
                  <a:schemeClr val="lt1"/>
                </a:highlight>
              </a:rPr>
              <a:t>All the different kinds of life you’ll find in one area. The variety of animals, plants that make up our natural world.</a:t>
            </a:r>
            <a:r>
              <a:rPr lang="en" sz="1250">
                <a:solidFill>
                  <a:schemeClr val="dk1"/>
                </a:solidFill>
                <a:highlight>
                  <a:schemeClr val="lt1"/>
                </a:highlight>
              </a:rPr>
              <a:t> </a:t>
            </a:r>
            <a:endParaRPr sz="1250">
              <a:solidFill>
                <a:schemeClr val="dk1"/>
              </a:solidFill>
              <a:highlight>
                <a:schemeClr val="lt1"/>
              </a:highlight>
            </a:endParaRPr>
          </a:p>
          <a:p>
            <a:pPr indent="0" lvl="0" marL="0" rtl="0" algn="ctr">
              <a:spcBef>
                <a:spcPts val="0"/>
              </a:spcBef>
              <a:spcAft>
                <a:spcPts val="0"/>
              </a:spcAft>
              <a:buNone/>
            </a:pPr>
            <a:r>
              <a:t/>
            </a:r>
            <a:endParaRPr>
              <a:solidFill>
                <a:schemeClr val="dk1"/>
              </a:solidFill>
              <a:highlight>
                <a:schemeClr val="lt1"/>
              </a:highlight>
            </a:endParaRPr>
          </a:p>
        </p:txBody>
      </p:sp>
      <p:sp>
        <p:nvSpPr>
          <p:cNvPr id="119" name="Google Shape;119;p28"/>
          <p:cNvSpPr txBox="1"/>
          <p:nvPr/>
        </p:nvSpPr>
        <p:spPr>
          <a:xfrm>
            <a:off x="6654163" y="2571750"/>
            <a:ext cx="2384400" cy="599100"/>
          </a:xfrm>
          <a:prstGeom prst="rect">
            <a:avLst/>
          </a:prstGeom>
          <a:solidFill>
            <a:srgbClr val="E06666"/>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Biodiversity </a:t>
            </a:r>
            <a:endParaRPr b="1" sz="2400">
              <a:solidFill>
                <a:schemeClr val="dk1"/>
              </a:solidFill>
            </a:endParaRPr>
          </a:p>
        </p:txBody>
      </p:sp>
      <p:sp>
        <p:nvSpPr>
          <p:cNvPr id="120" name="Google Shape;120;p28"/>
          <p:cNvSpPr txBox="1"/>
          <p:nvPr/>
        </p:nvSpPr>
        <p:spPr>
          <a:xfrm>
            <a:off x="561775" y="0"/>
            <a:ext cx="8189700" cy="761700"/>
          </a:xfrm>
          <a:prstGeom prst="rect">
            <a:avLst/>
          </a:prstGeom>
          <a:solidFill>
            <a:srgbClr val="D9D9D9"/>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100">
                <a:solidFill>
                  <a:schemeClr val="dk1"/>
                </a:solidFill>
              </a:rPr>
              <a:t>MIX n MATCH! Move the text boxes to match the correct heading and definition</a:t>
            </a:r>
            <a:endParaRPr b="1" sz="2100">
              <a:solidFill>
                <a:schemeClr val="dk1"/>
              </a:solidFill>
            </a:endParaRPr>
          </a:p>
        </p:txBody>
      </p:sp>
      <p:sp>
        <p:nvSpPr>
          <p:cNvPr id="121" name="Google Shape;121;p28"/>
          <p:cNvSpPr txBox="1"/>
          <p:nvPr/>
        </p:nvSpPr>
        <p:spPr>
          <a:xfrm>
            <a:off x="3186300" y="3507875"/>
            <a:ext cx="2771400" cy="13359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highlight>
                  <a:srgbClr val="FFFFFF"/>
                </a:highlight>
              </a:rPr>
              <a:t>The amount of carbon dioxide released into the Earth's atmosphere as a result of human activities</a:t>
            </a:r>
            <a:endParaRPr b="1" sz="2100">
              <a:solidFill>
                <a:schemeClr val="dk1"/>
              </a:solidFill>
            </a:endParaRPr>
          </a:p>
        </p:txBody>
      </p:sp>
      <p:sp>
        <p:nvSpPr>
          <p:cNvPr id="122" name="Google Shape;122;p28"/>
          <p:cNvSpPr txBox="1"/>
          <p:nvPr/>
        </p:nvSpPr>
        <p:spPr>
          <a:xfrm>
            <a:off x="162325" y="2420588"/>
            <a:ext cx="3468000" cy="521700"/>
          </a:xfrm>
          <a:prstGeom prst="rect">
            <a:avLst/>
          </a:prstGeom>
          <a:solidFill>
            <a:srgbClr val="F6B26B"/>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Carbon Footprint</a:t>
            </a:r>
            <a:r>
              <a:rPr b="1" lang="en" sz="2400">
                <a:solidFill>
                  <a:schemeClr val="dk1"/>
                </a:solidFill>
              </a:rPr>
              <a:t> </a:t>
            </a:r>
            <a:endParaRPr b="1" sz="2400">
              <a:solidFill>
                <a:schemeClr val="dk1"/>
              </a:solidFill>
            </a:endParaRPr>
          </a:p>
        </p:txBody>
      </p:sp>
      <p:sp>
        <p:nvSpPr>
          <p:cNvPr id="123" name="Google Shape;123;p28"/>
          <p:cNvSpPr txBox="1"/>
          <p:nvPr/>
        </p:nvSpPr>
        <p:spPr>
          <a:xfrm>
            <a:off x="130975" y="1050288"/>
            <a:ext cx="2896500" cy="12111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dk1"/>
                </a:solidFill>
              </a:rPr>
              <a:t>Practices/actions that are not harmful to the environment. Or trying to help the environment</a:t>
            </a:r>
            <a:endParaRPr sz="1800">
              <a:solidFill>
                <a:schemeClr val="dk1"/>
              </a:solidFill>
            </a:endParaRPr>
          </a:p>
        </p:txBody>
      </p:sp>
      <p:sp>
        <p:nvSpPr>
          <p:cNvPr id="124" name="Google Shape;124;p28"/>
          <p:cNvSpPr txBox="1"/>
          <p:nvPr/>
        </p:nvSpPr>
        <p:spPr>
          <a:xfrm>
            <a:off x="5337150" y="930750"/>
            <a:ext cx="3701400" cy="521700"/>
          </a:xfrm>
          <a:prstGeom prst="rect">
            <a:avLst/>
          </a:prstGeom>
          <a:solidFill>
            <a:srgbClr val="FFFEB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Eco-Friendly Practices</a:t>
            </a:r>
            <a:endParaRPr b="1" sz="2400">
              <a:solidFill>
                <a:schemeClr val="dk1"/>
              </a:solidFill>
            </a:endParaRPr>
          </a:p>
        </p:txBody>
      </p:sp>
      <p:sp>
        <p:nvSpPr>
          <p:cNvPr id="125" name="Google Shape;125;p28"/>
          <p:cNvSpPr txBox="1"/>
          <p:nvPr/>
        </p:nvSpPr>
        <p:spPr>
          <a:xfrm>
            <a:off x="3756538" y="1772750"/>
            <a:ext cx="2771400" cy="13359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040C28"/>
                </a:solidFill>
                <a:highlight>
                  <a:srgbClr val="FFFFFF"/>
                </a:highlight>
              </a:rPr>
              <a:t>Anything that makes the earth dirty and unhealthy</a:t>
            </a:r>
            <a:r>
              <a:rPr lang="en" sz="1800">
                <a:solidFill>
                  <a:srgbClr val="1F1F1F"/>
                </a:solidFill>
                <a:highlight>
                  <a:srgbClr val="FFFFFF"/>
                </a:highlight>
              </a:rPr>
              <a:t>. Land, air, and water are all affected by it. </a:t>
            </a:r>
            <a:endParaRPr sz="1800">
              <a:solidFill>
                <a:schemeClr val="dk2"/>
              </a:solidFill>
            </a:endParaRPr>
          </a:p>
        </p:txBody>
      </p:sp>
      <p:sp>
        <p:nvSpPr>
          <p:cNvPr id="126" name="Google Shape;126;p28"/>
          <p:cNvSpPr txBox="1"/>
          <p:nvPr/>
        </p:nvSpPr>
        <p:spPr>
          <a:xfrm>
            <a:off x="3138163" y="1050300"/>
            <a:ext cx="1963500" cy="521700"/>
          </a:xfrm>
          <a:prstGeom prst="rect">
            <a:avLst/>
          </a:prstGeom>
          <a:solidFill>
            <a:srgbClr val="BFFFB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Pollution</a:t>
            </a:r>
            <a:endParaRPr b="1" sz="2400">
              <a:solidFill>
                <a:schemeClr val="dk1"/>
              </a:solidFill>
            </a:endParaRPr>
          </a:p>
        </p:txBody>
      </p:sp>
      <p:sp>
        <p:nvSpPr>
          <p:cNvPr id="127" name="Google Shape;127;p28"/>
          <p:cNvSpPr txBox="1"/>
          <p:nvPr/>
        </p:nvSpPr>
        <p:spPr>
          <a:xfrm>
            <a:off x="6267075" y="3270875"/>
            <a:ext cx="2646600" cy="15729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040C28"/>
                </a:solidFill>
                <a:highlight>
                  <a:srgbClr val="FFFFFF"/>
                </a:highlight>
              </a:rPr>
              <a:t>Made up of all of the living and nonliving things in an area</a:t>
            </a:r>
            <a:r>
              <a:rPr lang="en" sz="1800">
                <a:solidFill>
                  <a:srgbClr val="1F1F1F"/>
                </a:solidFill>
                <a:highlight>
                  <a:srgbClr val="FFFFFF"/>
                </a:highlight>
              </a:rPr>
              <a:t>. E.g. plants, </a:t>
            </a:r>
            <a:r>
              <a:rPr lang="en" sz="1800">
                <a:solidFill>
                  <a:srgbClr val="1F1F1F"/>
                </a:solidFill>
                <a:highlight>
                  <a:srgbClr val="FFFFFF"/>
                </a:highlight>
              </a:rPr>
              <a:t>animals, rocks, soil, water, sand </a:t>
            </a:r>
            <a:endParaRPr sz="1800">
              <a:solidFill>
                <a:schemeClr val="dk2"/>
              </a:solidFill>
            </a:endParaRPr>
          </a:p>
        </p:txBody>
      </p:sp>
      <p:sp>
        <p:nvSpPr>
          <p:cNvPr id="128" name="Google Shape;128;p28"/>
          <p:cNvSpPr txBox="1"/>
          <p:nvPr/>
        </p:nvSpPr>
        <p:spPr>
          <a:xfrm>
            <a:off x="6654163" y="1772750"/>
            <a:ext cx="2384400" cy="599100"/>
          </a:xfrm>
          <a:prstGeom prst="rect">
            <a:avLst/>
          </a:prstGeom>
          <a:solidFill>
            <a:srgbClr val="A5F1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Ecosystem</a:t>
            </a:r>
            <a:r>
              <a:rPr b="1" lang="en" sz="2400">
                <a:solidFill>
                  <a:schemeClr val="dk1"/>
                </a:solidFill>
              </a:rPr>
              <a:t> </a:t>
            </a:r>
            <a:endParaRPr b="1" sz="24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9"/>
          <p:cNvSpPr txBox="1"/>
          <p:nvPr/>
        </p:nvSpPr>
        <p:spPr>
          <a:xfrm>
            <a:off x="2322075" y="848900"/>
            <a:ext cx="2833800" cy="17229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1750">
                <a:solidFill>
                  <a:schemeClr val="dk1"/>
                </a:solidFill>
                <a:highlight>
                  <a:schemeClr val="lt1"/>
                </a:highlight>
              </a:rPr>
              <a:t>All the different kinds of life you’ll find in one area. The variety of animals, plants that make up our natural world.</a:t>
            </a:r>
            <a:r>
              <a:rPr lang="en" sz="1250">
                <a:solidFill>
                  <a:schemeClr val="dk1"/>
                </a:solidFill>
                <a:highlight>
                  <a:schemeClr val="lt1"/>
                </a:highlight>
              </a:rPr>
              <a:t> </a:t>
            </a:r>
            <a:endParaRPr sz="1250">
              <a:solidFill>
                <a:schemeClr val="dk1"/>
              </a:solidFill>
              <a:highlight>
                <a:schemeClr val="lt1"/>
              </a:highlight>
            </a:endParaRPr>
          </a:p>
          <a:p>
            <a:pPr indent="0" lvl="0" marL="0" rtl="0" algn="ctr">
              <a:spcBef>
                <a:spcPts val="0"/>
              </a:spcBef>
              <a:spcAft>
                <a:spcPts val="0"/>
              </a:spcAft>
              <a:buNone/>
            </a:pPr>
            <a:r>
              <a:t/>
            </a:r>
            <a:endParaRPr>
              <a:solidFill>
                <a:schemeClr val="dk1"/>
              </a:solidFill>
              <a:highlight>
                <a:schemeClr val="lt1"/>
              </a:highlight>
            </a:endParaRPr>
          </a:p>
        </p:txBody>
      </p:sp>
      <p:sp>
        <p:nvSpPr>
          <p:cNvPr id="134" name="Google Shape;134;p29"/>
          <p:cNvSpPr txBox="1"/>
          <p:nvPr/>
        </p:nvSpPr>
        <p:spPr>
          <a:xfrm>
            <a:off x="2596713" y="249800"/>
            <a:ext cx="2384400" cy="599100"/>
          </a:xfrm>
          <a:prstGeom prst="rect">
            <a:avLst/>
          </a:prstGeom>
          <a:solidFill>
            <a:srgbClr val="E06666"/>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Biodiversity </a:t>
            </a:r>
            <a:endParaRPr b="1" sz="2400">
              <a:solidFill>
                <a:schemeClr val="dk1"/>
              </a:solidFill>
            </a:endParaRPr>
          </a:p>
        </p:txBody>
      </p:sp>
      <p:sp>
        <p:nvSpPr>
          <p:cNvPr id="135" name="Google Shape;135;p29"/>
          <p:cNvSpPr txBox="1"/>
          <p:nvPr/>
        </p:nvSpPr>
        <p:spPr>
          <a:xfrm>
            <a:off x="5907588" y="848888"/>
            <a:ext cx="2771400" cy="13359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highlight>
                  <a:srgbClr val="FFFFFF"/>
                </a:highlight>
              </a:rPr>
              <a:t>The amount of carbon dioxide released into the Earth's atmosphere as a result of human activities</a:t>
            </a:r>
            <a:endParaRPr b="1" sz="2100">
              <a:solidFill>
                <a:schemeClr val="dk1"/>
              </a:solidFill>
            </a:endParaRPr>
          </a:p>
        </p:txBody>
      </p:sp>
      <p:sp>
        <p:nvSpPr>
          <p:cNvPr id="136" name="Google Shape;136;p29"/>
          <p:cNvSpPr txBox="1"/>
          <p:nvPr/>
        </p:nvSpPr>
        <p:spPr>
          <a:xfrm>
            <a:off x="5907600" y="327200"/>
            <a:ext cx="2771400" cy="521700"/>
          </a:xfrm>
          <a:prstGeom prst="rect">
            <a:avLst/>
          </a:prstGeom>
          <a:solidFill>
            <a:srgbClr val="F6B26B"/>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Carbon Footprint </a:t>
            </a:r>
            <a:endParaRPr b="1" sz="2400">
              <a:solidFill>
                <a:schemeClr val="dk1"/>
              </a:solidFill>
            </a:endParaRPr>
          </a:p>
        </p:txBody>
      </p:sp>
      <p:sp>
        <p:nvSpPr>
          <p:cNvPr id="137" name="Google Shape;137;p29"/>
          <p:cNvSpPr txBox="1"/>
          <p:nvPr/>
        </p:nvSpPr>
        <p:spPr>
          <a:xfrm>
            <a:off x="6217125" y="2771488"/>
            <a:ext cx="2896500" cy="12111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dk1"/>
                </a:solidFill>
              </a:rPr>
              <a:t>Practices/actions that are not harmful to the environment. Or trying to help the environment</a:t>
            </a:r>
            <a:endParaRPr sz="1800">
              <a:solidFill>
                <a:schemeClr val="dk1"/>
              </a:solidFill>
            </a:endParaRPr>
          </a:p>
        </p:txBody>
      </p:sp>
      <p:sp>
        <p:nvSpPr>
          <p:cNvPr id="138" name="Google Shape;138;p29"/>
          <p:cNvSpPr txBox="1"/>
          <p:nvPr/>
        </p:nvSpPr>
        <p:spPr>
          <a:xfrm>
            <a:off x="5442600" y="2249788"/>
            <a:ext cx="3701400" cy="521700"/>
          </a:xfrm>
          <a:prstGeom prst="rect">
            <a:avLst/>
          </a:prstGeom>
          <a:solidFill>
            <a:srgbClr val="FFFEB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Eco-Friendly Practices</a:t>
            </a:r>
            <a:endParaRPr b="1" sz="2400">
              <a:solidFill>
                <a:schemeClr val="dk1"/>
              </a:solidFill>
            </a:endParaRPr>
          </a:p>
        </p:txBody>
      </p:sp>
      <p:sp>
        <p:nvSpPr>
          <p:cNvPr id="139" name="Google Shape;139;p29"/>
          <p:cNvSpPr txBox="1"/>
          <p:nvPr/>
        </p:nvSpPr>
        <p:spPr>
          <a:xfrm>
            <a:off x="155463" y="3431700"/>
            <a:ext cx="2771400" cy="13359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040C28"/>
                </a:solidFill>
                <a:highlight>
                  <a:srgbClr val="FFFFFF"/>
                </a:highlight>
              </a:rPr>
              <a:t>Anything that makes the earth dirty and unhealthy</a:t>
            </a:r>
            <a:r>
              <a:rPr lang="en" sz="1800">
                <a:solidFill>
                  <a:srgbClr val="1F1F1F"/>
                </a:solidFill>
                <a:highlight>
                  <a:srgbClr val="FFFFFF"/>
                </a:highlight>
              </a:rPr>
              <a:t>. Land, air, and water are all affected by it. </a:t>
            </a:r>
            <a:endParaRPr sz="1800">
              <a:solidFill>
                <a:schemeClr val="dk2"/>
              </a:solidFill>
            </a:endParaRPr>
          </a:p>
        </p:txBody>
      </p:sp>
      <p:sp>
        <p:nvSpPr>
          <p:cNvPr id="140" name="Google Shape;140;p29"/>
          <p:cNvSpPr txBox="1"/>
          <p:nvPr/>
        </p:nvSpPr>
        <p:spPr>
          <a:xfrm>
            <a:off x="435138" y="2871300"/>
            <a:ext cx="1963500" cy="521700"/>
          </a:xfrm>
          <a:prstGeom prst="rect">
            <a:avLst/>
          </a:prstGeom>
          <a:solidFill>
            <a:srgbClr val="BFFFB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Pollution</a:t>
            </a:r>
            <a:endParaRPr b="1" sz="2400">
              <a:solidFill>
                <a:schemeClr val="dk1"/>
              </a:solidFill>
            </a:endParaRPr>
          </a:p>
        </p:txBody>
      </p:sp>
      <p:sp>
        <p:nvSpPr>
          <p:cNvPr id="141" name="Google Shape;141;p29"/>
          <p:cNvSpPr txBox="1"/>
          <p:nvPr/>
        </p:nvSpPr>
        <p:spPr>
          <a:xfrm>
            <a:off x="3248700" y="3431688"/>
            <a:ext cx="2646600" cy="15729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040C28"/>
                </a:solidFill>
                <a:highlight>
                  <a:srgbClr val="FFFFFF"/>
                </a:highlight>
              </a:rPr>
              <a:t>Made up of all of the living and nonliving things in an area</a:t>
            </a:r>
            <a:r>
              <a:rPr lang="en" sz="1800">
                <a:solidFill>
                  <a:srgbClr val="1F1F1F"/>
                </a:solidFill>
                <a:highlight>
                  <a:srgbClr val="FFFFFF"/>
                </a:highlight>
              </a:rPr>
              <a:t>. E.g. plants, animals, rocks, soil, water, sand </a:t>
            </a:r>
            <a:endParaRPr sz="1800">
              <a:solidFill>
                <a:schemeClr val="dk2"/>
              </a:solidFill>
            </a:endParaRPr>
          </a:p>
        </p:txBody>
      </p:sp>
      <p:sp>
        <p:nvSpPr>
          <p:cNvPr id="142" name="Google Shape;142;p29"/>
          <p:cNvSpPr txBox="1"/>
          <p:nvPr/>
        </p:nvSpPr>
        <p:spPr>
          <a:xfrm>
            <a:off x="3248688" y="2832588"/>
            <a:ext cx="2384400" cy="599100"/>
          </a:xfrm>
          <a:prstGeom prst="rect">
            <a:avLst/>
          </a:prstGeom>
          <a:solidFill>
            <a:srgbClr val="A5F1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Ecosystem </a:t>
            </a:r>
            <a:endParaRPr b="1" sz="2400">
              <a:solidFill>
                <a:schemeClr val="dk1"/>
              </a:solidFill>
            </a:endParaRPr>
          </a:p>
        </p:txBody>
      </p:sp>
      <p:pic>
        <p:nvPicPr>
          <p:cNvPr id="143" name="Google Shape;143;p29"/>
          <p:cNvPicPr preferRelativeResize="0"/>
          <p:nvPr/>
        </p:nvPicPr>
        <p:blipFill>
          <a:blip r:embed="rId3">
            <a:alphaModFix/>
          </a:blip>
          <a:stretch>
            <a:fillRect/>
          </a:stretch>
        </p:blipFill>
        <p:spPr>
          <a:xfrm rot="-1719987">
            <a:off x="55423" y="453793"/>
            <a:ext cx="2194082" cy="118243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0"/>
          <p:cNvSpPr txBox="1"/>
          <p:nvPr/>
        </p:nvSpPr>
        <p:spPr>
          <a:xfrm>
            <a:off x="0" y="262175"/>
            <a:ext cx="8826300" cy="936300"/>
          </a:xfrm>
          <a:prstGeom prst="rect">
            <a:avLst/>
          </a:prstGeom>
          <a:solidFill>
            <a:srgbClr val="FFFEB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chemeClr val="dk1"/>
                </a:solidFill>
              </a:rPr>
              <a:t>TASK 1: </a:t>
            </a:r>
            <a:r>
              <a:rPr lang="en" sz="2100">
                <a:solidFill>
                  <a:schemeClr val="dk1"/>
                </a:solidFill>
              </a:rPr>
              <a:t>Can you think of any </a:t>
            </a:r>
            <a:r>
              <a:rPr b="1" lang="en" sz="2500">
                <a:solidFill>
                  <a:srgbClr val="00FF00"/>
                </a:solidFill>
              </a:rPr>
              <a:t>positive</a:t>
            </a:r>
            <a:r>
              <a:rPr b="1" lang="en" sz="2500">
                <a:solidFill>
                  <a:schemeClr val="dk1"/>
                </a:solidFill>
              </a:rPr>
              <a:t> </a:t>
            </a:r>
            <a:r>
              <a:rPr lang="en" sz="2100">
                <a:solidFill>
                  <a:schemeClr val="dk1"/>
                </a:solidFill>
              </a:rPr>
              <a:t>effects on te taiao from hosting an Olympic / Paralympic Games?</a:t>
            </a:r>
            <a:endParaRPr sz="2100">
              <a:solidFill>
                <a:schemeClr val="dk1"/>
              </a:solidFill>
            </a:endParaRPr>
          </a:p>
        </p:txBody>
      </p:sp>
      <p:pic>
        <p:nvPicPr>
          <p:cNvPr id="149" name="Google Shape;149;p30"/>
          <p:cNvPicPr preferRelativeResize="0"/>
          <p:nvPr/>
        </p:nvPicPr>
        <p:blipFill rotWithShape="1">
          <a:blip r:embed="rId3">
            <a:alphaModFix/>
          </a:blip>
          <a:srcRect b="0" l="21450" r="20604" t="74279"/>
          <a:stretch/>
        </p:blipFill>
        <p:spPr>
          <a:xfrm>
            <a:off x="6335525" y="3720301"/>
            <a:ext cx="2808476" cy="14231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pic>
        <p:nvPicPr>
          <p:cNvPr id="154" name="Google Shape;154;p31"/>
          <p:cNvPicPr preferRelativeResize="0"/>
          <p:nvPr/>
        </p:nvPicPr>
        <p:blipFill>
          <a:blip r:embed="rId3">
            <a:alphaModFix/>
          </a:blip>
          <a:stretch>
            <a:fillRect/>
          </a:stretch>
        </p:blipFill>
        <p:spPr>
          <a:xfrm>
            <a:off x="934608" y="0"/>
            <a:ext cx="7274783" cy="51434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32"/>
          <p:cNvSpPr txBox="1"/>
          <p:nvPr/>
        </p:nvSpPr>
        <p:spPr>
          <a:xfrm>
            <a:off x="0" y="262175"/>
            <a:ext cx="8826300" cy="936300"/>
          </a:xfrm>
          <a:prstGeom prst="rect">
            <a:avLst/>
          </a:prstGeom>
          <a:solidFill>
            <a:srgbClr val="FFFEB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chemeClr val="dk1"/>
                </a:solidFill>
              </a:rPr>
              <a:t>TASK 2:</a:t>
            </a:r>
            <a:r>
              <a:rPr b="1" lang="en" sz="2100">
                <a:solidFill>
                  <a:schemeClr val="dk1"/>
                </a:solidFill>
              </a:rPr>
              <a:t> </a:t>
            </a:r>
            <a:r>
              <a:rPr lang="en" sz="2100">
                <a:solidFill>
                  <a:schemeClr val="dk1"/>
                </a:solidFill>
              </a:rPr>
              <a:t>Can you think of any </a:t>
            </a:r>
            <a:r>
              <a:rPr b="1" lang="en" sz="2500">
                <a:solidFill>
                  <a:srgbClr val="FF0000"/>
                </a:solidFill>
              </a:rPr>
              <a:t>negative</a:t>
            </a:r>
            <a:r>
              <a:rPr b="1" lang="en" sz="2500">
                <a:solidFill>
                  <a:srgbClr val="FF0000"/>
                </a:solidFill>
              </a:rPr>
              <a:t> </a:t>
            </a:r>
            <a:r>
              <a:rPr lang="en" sz="2100">
                <a:solidFill>
                  <a:schemeClr val="dk1"/>
                </a:solidFill>
              </a:rPr>
              <a:t>effects on te taiao from hosting an Olympic / Paralympic Games?</a:t>
            </a:r>
            <a:endParaRPr sz="2100">
              <a:solidFill>
                <a:schemeClr val="dk1"/>
              </a:solidFill>
            </a:endParaRPr>
          </a:p>
        </p:txBody>
      </p:sp>
      <p:pic>
        <p:nvPicPr>
          <p:cNvPr id="160" name="Google Shape;160;p32"/>
          <p:cNvPicPr preferRelativeResize="0"/>
          <p:nvPr/>
        </p:nvPicPr>
        <p:blipFill rotWithShape="1">
          <a:blip r:embed="rId3">
            <a:alphaModFix/>
          </a:blip>
          <a:srcRect b="0" l="21450" r="20604" t="74279"/>
          <a:stretch/>
        </p:blipFill>
        <p:spPr>
          <a:xfrm>
            <a:off x="6335525" y="3720301"/>
            <a:ext cx="2808476" cy="1423199"/>
          </a:xfrm>
          <a:prstGeom prst="rect">
            <a:avLst/>
          </a:prstGeom>
          <a:noFill/>
          <a:ln>
            <a:noFill/>
          </a:ln>
        </p:spPr>
      </p:pic>
      <p:sp>
        <p:nvSpPr>
          <p:cNvPr id="161" name="Google Shape;161;p32"/>
          <p:cNvSpPr txBox="1"/>
          <p:nvPr/>
        </p:nvSpPr>
        <p:spPr>
          <a:xfrm>
            <a:off x="249675" y="3945025"/>
            <a:ext cx="5792700" cy="91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u="sng">
                <a:solidFill>
                  <a:schemeClr val="hlink"/>
                </a:solidFill>
                <a:hlinkClick r:id="rId4"/>
              </a:rPr>
              <a:t>Effects on Environment Text</a:t>
            </a:r>
            <a:endParaRPr sz="1800">
              <a:solidFill>
                <a:schemeClr val="dk2"/>
              </a:solidFill>
            </a:endParaRPr>
          </a:p>
          <a:p>
            <a:pPr indent="0" lvl="0" marL="0" rtl="0" algn="l">
              <a:spcBef>
                <a:spcPts val="0"/>
              </a:spcBef>
              <a:spcAft>
                <a:spcPts val="0"/>
              </a:spcAft>
              <a:buNone/>
            </a:pPr>
            <a:r>
              <a:rPr lang="en" sz="1800">
                <a:solidFill>
                  <a:schemeClr val="dk2"/>
                </a:solidFill>
              </a:rPr>
              <a:t>Open immersive reader - click on icon</a:t>
            </a:r>
            <a:endParaRPr sz="1800">
              <a:solidFill>
                <a:schemeClr val="dk2"/>
              </a:solidFill>
            </a:endParaRPr>
          </a:p>
          <a:p>
            <a:pPr indent="0" lvl="0" marL="0" rtl="0" algn="l">
              <a:spcBef>
                <a:spcPts val="0"/>
              </a:spcBef>
              <a:spcAft>
                <a:spcPts val="0"/>
              </a:spcAft>
              <a:buNone/>
            </a:pPr>
            <a:r>
              <a:rPr lang="en" sz="1800">
                <a:solidFill>
                  <a:schemeClr val="dk2"/>
                </a:solidFill>
              </a:rPr>
              <a:t>(it makes it bigger and can play audio) </a:t>
            </a:r>
            <a:endParaRPr sz="1800">
              <a:solidFill>
                <a:schemeClr val="dk2"/>
              </a:solidFill>
            </a:endParaRPr>
          </a:p>
          <a:p>
            <a:pPr indent="0" lvl="0" marL="0" rtl="0" algn="l">
              <a:spcBef>
                <a:spcPts val="0"/>
              </a:spcBef>
              <a:spcAft>
                <a:spcPts val="0"/>
              </a:spcAft>
              <a:buNone/>
            </a:pPr>
            <a:r>
              <a:t/>
            </a:r>
            <a:endParaRPr sz="1800">
              <a:solidFill>
                <a:schemeClr val="dk2"/>
              </a:solidFill>
            </a:endParaRPr>
          </a:p>
        </p:txBody>
      </p:sp>
      <p:pic>
        <p:nvPicPr>
          <p:cNvPr id="162" name="Google Shape;162;p32"/>
          <p:cNvPicPr preferRelativeResize="0"/>
          <p:nvPr/>
        </p:nvPicPr>
        <p:blipFill rotWithShape="1">
          <a:blip r:embed="rId5">
            <a:alphaModFix/>
          </a:blip>
          <a:srcRect b="17793" l="41345" r="0" t="18657"/>
          <a:stretch/>
        </p:blipFill>
        <p:spPr>
          <a:xfrm>
            <a:off x="4400100" y="4107413"/>
            <a:ext cx="793350" cy="7989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pic>
        <p:nvPicPr>
          <p:cNvPr id="167" name="Google Shape;167;p33"/>
          <p:cNvPicPr preferRelativeResize="0"/>
          <p:nvPr/>
        </p:nvPicPr>
        <p:blipFill>
          <a:blip r:embed="rId3">
            <a:alphaModFix/>
          </a:blip>
          <a:stretch>
            <a:fillRect/>
          </a:stretch>
        </p:blipFill>
        <p:spPr>
          <a:xfrm>
            <a:off x="2286000" y="0"/>
            <a:ext cx="6858000" cy="5143500"/>
          </a:xfrm>
          <a:prstGeom prst="rect">
            <a:avLst/>
          </a:prstGeom>
          <a:noFill/>
          <a:ln>
            <a:noFill/>
          </a:ln>
        </p:spPr>
      </p:pic>
      <p:sp>
        <p:nvSpPr>
          <p:cNvPr id="168" name="Google Shape;168;p33"/>
          <p:cNvSpPr txBox="1"/>
          <p:nvPr/>
        </p:nvSpPr>
        <p:spPr>
          <a:xfrm>
            <a:off x="124850" y="287100"/>
            <a:ext cx="2059800" cy="45693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chemeClr val="dk1"/>
                </a:solidFill>
              </a:rPr>
              <a:t>TASK 3:</a:t>
            </a:r>
            <a:endParaRPr b="1" sz="2000">
              <a:solidFill>
                <a:schemeClr val="dk1"/>
              </a:solidFill>
            </a:endParaRPr>
          </a:p>
          <a:p>
            <a:pPr indent="0" lvl="0" marL="0" rtl="0" algn="ctr">
              <a:spcBef>
                <a:spcPts val="0"/>
              </a:spcBef>
              <a:spcAft>
                <a:spcPts val="0"/>
              </a:spcAft>
              <a:buNone/>
            </a:pPr>
            <a:r>
              <a:rPr b="1" lang="en" sz="2000">
                <a:solidFill>
                  <a:schemeClr val="dk1"/>
                </a:solidFill>
              </a:rPr>
              <a:t>Draw a foot in your book</a:t>
            </a:r>
            <a:endParaRPr b="1" sz="2000">
              <a:solidFill>
                <a:schemeClr val="dk1"/>
              </a:solidFill>
            </a:endParaRPr>
          </a:p>
          <a:p>
            <a:pPr indent="0" lvl="0" marL="0" rtl="0" algn="ctr">
              <a:spcBef>
                <a:spcPts val="0"/>
              </a:spcBef>
              <a:spcAft>
                <a:spcPts val="0"/>
              </a:spcAft>
              <a:buNone/>
            </a:pPr>
            <a:r>
              <a:t/>
            </a:r>
            <a:endParaRPr b="1" sz="2000">
              <a:solidFill>
                <a:schemeClr val="dk1"/>
              </a:solidFill>
            </a:endParaRPr>
          </a:p>
          <a:p>
            <a:pPr indent="0" lvl="0" marL="0" rtl="0" algn="ctr">
              <a:spcBef>
                <a:spcPts val="0"/>
              </a:spcBef>
              <a:spcAft>
                <a:spcPts val="0"/>
              </a:spcAft>
              <a:buNone/>
            </a:pPr>
            <a:r>
              <a:rPr lang="en" sz="2000">
                <a:solidFill>
                  <a:schemeClr val="dk1"/>
                </a:solidFill>
              </a:rPr>
              <a:t>Label all the ways the Olympics might contribute to an increase in carbon</a:t>
            </a:r>
            <a:endParaRPr sz="2000">
              <a:solidFill>
                <a:schemeClr val="dk1"/>
              </a:solidFill>
            </a:endParaRPr>
          </a:p>
          <a:p>
            <a:pPr indent="0" lvl="0" marL="0" rtl="0" algn="ctr">
              <a:spcBef>
                <a:spcPts val="0"/>
              </a:spcBef>
              <a:spcAft>
                <a:spcPts val="0"/>
              </a:spcAft>
              <a:buNone/>
            </a:pPr>
            <a:r>
              <a:t/>
            </a:r>
            <a:endParaRPr sz="2000">
              <a:solidFill>
                <a:schemeClr val="dk1"/>
              </a:solidFill>
            </a:endParaRPr>
          </a:p>
          <a:p>
            <a:pPr indent="0" lvl="0" marL="0" rtl="0" algn="ctr">
              <a:spcBef>
                <a:spcPts val="0"/>
              </a:spcBef>
              <a:spcAft>
                <a:spcPts val="0"/>
              </a:spcAft>
              <a:buNone/>
            </a:pPr>
            <a:r>
              <a:rPr lang="en" sz="2000">
                <a:solidFill>
                  <a:schemeClr val="dk1"/>
                </a:solidFill>
                <a:highlight>
                  <a:srgbClr val="FFFF00"/>
                </a:highlight>
              </a:rPr>
              <a:t>We will discuss as a class first</a:t>
            </a:r>
            <a:endParaRPr sz="2000">
              <a:solidFill>
                <a:schemeClr val="dk1"/>
              </a:solidFill>
              <a:highlight>
                <a:srgbClr val="FFFF00"/>
              </a:highlight>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