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Cabin"/>
      <p:regular r:id="rId30"/>
      <p:bold r:id="rId31"/>
      <p:italic r:id="rId32"/>
      <p:boldItalic r:id="rId33"/>
    </p:embeddedFont>
    <p:embeddedFont>
      <p:font typeface="Old Standard TT"/>
      <p:regular r:id="rId34"/>
      <p:bold r:id="rId35"/>
      <p: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bold.fntdata"/><Relationship Id="rId30" Type="http://schemas.openxmlformats.org/officeDocument/2006/relationships/font" Target="fonts/Cabin-regular.fntdata"/><Relationship Id="rId11" Type="http://schemas.openxmlformats.org/officeDocument/2006/relationships/slide" Target="slides/slide5.xml"/><Relationship Id="rId33" Type="http://schemas.openxmlformats.org/officeDocument/2006/relationships/font" Target="fonts/Cabin-boldItalic.fntdata"/><Relationship Id="rId10" Type="http://schemas.openxmlformats.org/officeDocument/2006/relationships/slide" Target="slides/slide4.xml"/><Relationship Id="rId32" Type="http://schemas.openxmlformats.org/officeDocument/2006/relationships/font" Target="fonts/Cabin-italic.fntdata"/><Relationship Id="rId13" Type="http://schemas.openxmlformats.org/officeDocument/2006/relationships/slide" Target="slides/slide7.xml"/><Relationship Id="rId35" Type="http://schemas.openxmlformats.org/officeDocument/2006/relationships/font" Target="fonts/OldStandardTT-bold.fntdata"/><Relationship Id="rId12" Type="http://schemas.openxmlformats.org/officeDocument/2006/relationships/slide" Target="slides/slide6.xml"/><Relationship Id="rId34" Type="http://schemas.openxmlformats.org/officeDocument/2006/relationships/font" Target="fonts/OldStandardTT-regular.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OldStandardT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3c0a87ec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3c0a87ec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3c0a87ec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3c0a87ec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f3c0a87ec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f3c0a87ec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f3c0a87ec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f3c0a87ec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3c0a87ec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f3c0a87ec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f3c0a87ec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f3c0a87ec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3c0a87ec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3c0a87ec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3c0a87ec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f3c0a87ec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3c0a87ec4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f3c0a87ec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3c0a87ec4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3c0a87ec4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3c0a87ec4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f3c0a87ec4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3c0a87ec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3c0a87ec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3c0a87ec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3c0a87ec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f3c0a87ec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f3c0a87ec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f3c0a87e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f3c0a87e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3c0a87ec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3c0a87ec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3c0a87e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3c0a87e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f3c0a87ec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f3c0a87ec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25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gif"/><Relationship Id="rId4" Type="http://schemas.openxmlformats.org/officeDocument/2006/relationships/image" Target="../media/image5.gif"/><Relationship Id="rId5" Type="http://schemas.openxmlformats.org/officeDocument/2006/relationships/image" Target="../media/image15.gif"/><Relationship Id="rId6" Type="http://schemas.openxmlformats.org/officeDocument/2006/relationships/image" Target="../media/image3.gif"/><Relationship Id="rId7" Type="http://schemas.openxmlformats.org/officeDocument/2006/relationships/image" Target="../media/image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olympics.com/ioc/paris-2024-sustainable-games" TargetMode="External"/><Relationship Id="rId4" Type="http://schemas.openxmlformats.org/officeDocument/2006/relationships/hyperlink" Target="http://www.youtube.com/watch?v=Zgzx2D_0h8g" TargetMode="External"/><Relationship Id="rId5" Type="http://schemas.openxmlformats.org/officeDocument/2006/relationships/image" Target="../media/image4.jpg"/><Relationship Id="rId6" Type="http://schemas.openxmlformats.org/officeDocument/2006/relationships/hyperlink" Target="http://www.youtube.com/watch?v=tXQ92AVKh1E" TargetMode="External"/><Relationship Id="rId7"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s://www.linkedin.com/pulse/impact-major-sporting-events-environmental/" TargetMode="External"/><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98" name="Shape 98"/>
        <p:cNvGrpSpPr/>
        <p:nvPr/>
      </p:nvGrpSpPr>
      <p:grpSpPr>
        <a:xfrm>
          <a:off x="0" y="0"/>
          <a:ext cx="0" cy="0"/>
          <a:chOff x="0" y="0"/>
          <a:chExt cx="0" cy="0"/>
        </a:xfrm>
      </p:grpSpPr>
      <p:sp>
        <p:nvSpPr>
          <p:cNvPr id="99" name="Google Shape;99;p25"/>
          <p:cNvSpPr txBox="1"/>
          <p:nvPr/>
        </p:nvSpPr>
        <p:spPr>
          <a:xfrm>
            <a:off x="263200" y="0"/>
            <a:ext cx="8735700" cy="5143500"/>
          </a:xfrm>
          <a:prstGeom prst="rect">
            <a:avLst/>
          </a:prstGeom>
          <a:noFill/>
          <a:ln>
            <a:noFill/>
          </a:ln>
        </p:spPr>
        <p:txBody>
          <a:bodyPr anchorCtr="0" anchor="b" bIns="91425" lIns="91425" spcFirstLastPara="1" rIns="91425" wrap="square" tIns="91425">
            <a:normAutofit fontScale="77500" lnSpcReduction="20000"/>
          </a:bodyPr>
          <a:lstStyle/>
          <a:p>
            <a:pPr indent="0" lvl="0" marL="0" rtl="0" algn="l">
              <a:lnSpc>
                <a:spcPct val="115000"/>
              </a:lnSpc>
              <a:spcBef>
                <a:spcPts val="0"/>
              </a:spcBef>
              <a:spcAft>
                <a:spcPts val="0"/>
              </a:spcAft>
              <a:buNone/>
            </a:pPr>
            <a:r>
              <a:rPr b="1" lang="en" sz="4268">
                <a:solidFill>
                  <a:srgbClr val="F9F9F2"/>
                </a:solidFill>
              </a:rPr>
              <a:t>Karakia Timatanga - Beginning Prayer</a:t>
            </a:r>
            <a:endParaRPr b="1" sz="4268">
              <a:solidFill>
                <a:srgbClr val="F9F9F2"/>
              </a:solidFill>
            </a:endParaRPr>
          </a:p>
          <a:p>
            <a:pPr indent="0" lvl="0" marL="0" rtl="0" algn="l">
              <a:lnSpc>
                <a:spcPct val="115000"/>
              </a:lnSpc>
              <a:spcBef>
                <a:spcPts val="0"/>
              </a:spcBef>
              <a:spcAft>
                <a:spcPts val="0"/>
              </a:spcAft>
              <a:buClr>
                <a:schemeClr val="dk1"/>
              </a:buClr>
              <a:buSzPct val="25769"/>
              <a:buFont typeface="Arial"/>
              <a:buNone/>
            </a:pPr>
            <a:r>
              <a:rPr b="1" lang="en" sz="4268">
                <a:solidFill>
                  <a:srgbClr val="F9F9F2"/>
                </a:solidFill>
              </a:rPr>
              <a:t>Me karakia tātou</a:t>
            </a:r>
            <a:endParaRPr b="1" sz="4268">
              <a:solidFill>
                <a:srgbClr val="F9F9F2"/>
              </a:solidFill>
            </a:endParaRPr>
          </a:p>
          <a:p>
            <a:pPr indent="0" lvl="0" marL="0" rtl="0" algn="l">
              <a:spcBef>
                <a:spcPts val="0"/>
              </a:spcBef>
              <a:spcAft>
                <a:spcPts val="0"/>
              </a:spcAft>
              <a:buNone/>
            </a:pPr>
            <a:r>
              <a:t/>
            </a:r>
            <a:endParaRPr b="1" sz="4900">
              <a:solidFill>
                <a:srgbClr val="FFFBF0"/>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Whakataka te hau ki te uru</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Whakataka te hau ki te tonga</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Kia mākinakina ki uta</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Kia mātaratara ki tai</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E hī ake ane te atakura</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He Tio, he huka, he hau hū</a:t>
            </a:r>
            <a:endParaRPr b="1" sz="4900">
              <a:solidFill>
                <a:schemeClr val="dk1"/>
              </a:solidFill>
              <a:latin typeface="Cabin"/>
              <a:ea typeface="Cabin"/>
              <a:cs typeface="Cabin"/>
              <a:sym typeface="Cabin"/>
            </a:endParaRPr>
          </a:p>
          <a:p>
            <a:pPr indent="0" lvl="0" marL="0" rtl="0" algn="l">
              <a:spcBef>
                <a:spcPts val="0"/>
              </a:spcBef>
              <a:spcAft>
                <a:spcPts val="0"/>
              </a:spcAft>
              <a:buNone/>
            </a:pPr>
            <a:r>
              <a:rPr b="1" lang="en" sz="4900">
                <a:solidFill>
                  <a:schemeClr val="dk1"/>
                </a:solidFill>
                <a:latin typeface="Cabin"/>
                <a:ea typeface="Cabin"/>
                <a:cs typeface="Cabin"/>
                <a:sym typeface="Cabin"/>
              </a:rPr>
              <a:t>Tihei mauri ora!</a:t>
            </a:r>
            <a:endParaRPr sz="4200">
              <a:solidFill>
                <a:schemeClr val="dk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4"/>
          <p:cNvSpPr txBox="1"/>
          <p:nvPr/>
        </p:nvSpPr>
        <p:spPr>
          <a:xfrm>
            <a:off x="0" y="0"/>
            <a:ext cx="9144000" cy="3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highlight>
                  <a:srgbClr val="FFFEB1"/>
                </a:highlight>
              </a:rPr>
              <a:t>TASK 4: </a:t>
            </a:r>
            <a:r>
              <a:rPr b="1" lang="en" sz="2100">
                <a:solidFill>
                  <a:schemeClr val="dk1"/>
                </a:solidFill>
                <a:highlight>
                  <a:srgbClr val="FFFEB1"/>
                </a:highlight>
              </a:rPr>
              <a:t>Create an information page “Paris 2024 Olympics and Sustainability” </a:t>
            </a:r>
            <a:r>
              <a:rPr b="1" i="1" lang="en" sz="1900">
                <a:solidFill>
                  <a:schemeClr val="dk1"/>
                </a:solidFill>
                <a:highlight>
                  <a:srgbClr val="FFFEB1"/>
                </a:highlight>
              </a:rPr>
              <a:t>(You can use canva / slides / docs).</a:t>
            </a:r>
            <a:endParaRPr b="1" i="1" sz="1900">
              <a:solidFill>
                <a:schemeClr val="dk1"/>
              </a:solidFill>
              <a:highlight>
                <a:srgbClr val="FFFEB1"/>
              </a:highlight>
            </a:endParaRPr>
          </a:p>
          <a:p>
            <a:pPr indent="0" lvl="0" marL="0" rtl="0" algn="l">
              <a:spcBef>
                <a:spcPts val="0"/>
              </a:spcBef>
              <a:spcAft>
                <a:spcPts val="0"/>
              </a:spcAft>
              <a:buNone/>
            </a:pPr>
            <a:r>
              <a:t/>
            </a:r>
            <a:endParaRPr b="1" i="1" sz="1300">
              <a:solidFill>
                <a:schemeClr val="dk1"/>
              </a:solidFill>
            </a:endParaRPr>
          </a:p>
          <a:p>
            <a:pPr indent="0" lvl="0" marL="0" rtl="0" algn="l">
              <a:spcBef>
                <a:spcPts val="0"/>
              </a:spcBef>
              <a:spcAft>
                <a:spcPts val="0"/>
              </a:spcAft>
              <a:buNone/>
            </a:pPr>
            <a:r>
              <a:rPr b="1" lang="en" sz="2200">
                <a:solidFill>
                  <a:schemeClr val="dk1"/>
                </a:solidFill>
              </a:rPr>
              <a:t>ALL: </a:t>
            </a:r>
            <a:r>
              <a:rPr lang="en" sz="2200">
                <a:solidFill>
                  <a:schemeClr val="dk1"/>
                </a:solidFill>
              </a:rPr>
              <a:t>Name and describe how the Paris Olympics used eco-friendly practices/actions.</a:t>
            </a:r>
            <a:endParaRPr sz="22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b="1" lang="en" sz="2200">
                <a:solidFill>
                  <a:schemeClr val="dk1"/>
                </a:solidFill>
              </a:rPr>
              <a:t>MOST:</a:t>
            </a:r>
            <a:r>
              <a:rPr lang="en" sz="2200">
                <a:solidFill>
                  <a:schemeClr val="dk1"/>
                </a:solidFill>
              </a:rPr>
              <a:t> link and describe how these practices/actions can help reduce carbon emissions</a:t>
            </a:r>
            <a:endParaRPr sz="22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b="1" lang="en" sz="2200">
                <a:solidFill>
                  <a:schemeClr val="dk1"/>
                </a:solidFill>
              </a:rPr>
              <a:t>SOME: </a:t>
            </a:r>
            <a:r>
              <a:rPr lang="en" sz="2200">
                <a:solidFill>
                  <a:schemeClr val="dk1"/>
                </a:solidFill>
              </a:rPr>
              <a:t>link and explain how these practices/actions help to reduce negative impacts on ecosystems and </a:t>
            </a:r>
            <a:r>
              <a:rPr lang="en" sz="2200">
                <a:solidFill>
                  <a:schemeClr val="dk1"/>
                </a:solidFill>
              </a:rPr>
              <a:t>biodiversity</a:t>
            </a:r>
            <a:r>
              <a:rPr lang="en" sz="2200">
                <a:solidFill>
                  <a:schemeClr val="dk1"/>
                </a:solidFill>
              </a:rPr>
              <a:t> </a:t>
            </a:r>
            <a:endParaRPr sz="2200">
              <a:solidFill>
                <a:schemeClr val="dk1"/>
              </a:solidFill>
            </a:endParaRPr>
          </a:p>
          <a:p>
            <a:pPr indent="0" lvl="0" marL="0" rtl="0" algn="l">
              <a:spcBef>
                <a:spcPts val="0"/>
              </a:spcBef>
              <a:spcAft>
                <a:spcPts val="0"/>
              </a:spcAft>
              <a:buNone/>
            </a:pPr>
            <a:r>
              <a:t/>
            </a:r>
            <a:endParaRPr sz="2200">
              <a:solidFill>
                <a:schemeClr val="dk1"/>
              </a:solidFill>
            </a:endParaRPr>
          </a:p>
        </p:txBody>
      </p:sp>
      <p:pic>
        <p:nvPicPr>
          <p:cNvPr id="174" name="Google Shape;174;p34"/>
          <p:cNvPicPr preferRelativeResize="0"/>
          <p:nvPr/>
        </p:nvPicPr>
        <p:blipFill rotWithShape="1">
          <a:blip r:embed="rId3">
            <a:alphaModFix/>
          </a:blip>
          <a:srcRect b="13066" l="9588" r="8249" t="18091"/>
          <a:stretch/>
        </p:blipFill>
        <p:spPr>
          <a:xfrm>
            <a:off x="0" y="3782700"/>
            <a:ext cx="2165410" cy="1360800"/>
          </a:xfrm>
          <a:prstGeom prst="rect">
            <a:avLst/>
          </a:prstGeom>
          <a:noFill/>
          <a:ln>
            <a:noFill/>
          </a:ln>
        </p:spPr>
      </p:pic>
      <p:pic>
        <p:nvPicPr>
          <p:cNvPr id="175" name="Google Shape;175;p34"/>
          <p:cNvPicPr preferRelativeResize="0"/>
          <p:nvPr/>
        </p:nvPicPr>
        <p:blipFill rotWithShape="1">
          <a:blip r:embed="rId4">
            <a:alphaModFix/>
          </a:blip>
          <a:srcRect b="0" l="0" r="0" t="10706"/>
          <a:stretch/>
        </p:blipFill>
        <p:spPr>
          <a:xfrm>
            <a:off x="3823075" y="3782700"/>
            <a:ext cx="1905000" cy="1360800"/>
          </a:xfrm>
          <a:prstGeom prst="rect">
            <a:avLst/>
          </a:prstGeom>
          <a:noFill/>
          <a:ln>
            <a:noFill/>
          </a:ln>
        </p:spPr>
      </p:pic>
      <p:pic>
        <p:nvPicPr>
          <p:cNvPr id="176" name="Google Shape;176;p34"/>
          <p:cNvPicPr preferRelativeResize="0"/>
          <p:nvPr/>
        </p:nvPicPr>
        <p:blipFill>
          <a:blip r:embed="rId5">
            <a:alphaModFix/>
          </a:blip>
          <a:stretch>
            <a:fillRect/>
          </a:stretch>
        </p:blipFill>
        <p:spPr>
          <a:xfrm>
            <a:off x="7790151" y="3256151"/>
            <a:ext cx="1353850" cy="1887350"/>
          </a:xfrm>
          <a:prstGeom prst="rect">
            <a:avLst/>
          </a:prstGeom>
          <a:noFill/>
          <a:ln>
            <a:noFill/>
          </a:ln>
        </p:spPr>
      </p:pic>
      <p:pic>
        <p:nvPicPr>
          <p:cNvPr id="177" name="Google Shape;177;p34"/>
          <p:cNvPicPr preferRelativeResize="0"/>
          <p:nvPr/>
        </p:nvPicPr>
        <p:blipFill>
          <a:blip r:embed="rId6">
            <a:alphaModFix/>
          </a:blip>
          <a:stretch>
            <a:fillRect/>
          </a:stretch>
        </p:blipFill>
        <p:spPr>
          <a:xfrm>
            <a:off x="6132475" y="3582900"/>
            <a:ext cx="1560600" cy="1560600"/>
          </a:xfrm>
          <a:prstGeom prst="rect">
            <a:avLst/>
          </a:prstGeom>
          <a:noFill/>
          <a:ln>
            <a:noFill/>
          </a:ln>
        </p:spPr>
      </p:pic>
      <p:pic>
        <p:nvPicPr>
          <p:cNvPr id="178" name="Google Shape;178;p34"/>
          <p:cNvPicPr preferRelativeResize="0"/>
          <p:nvPr/>
        </p:nvPicPr>
        <p:blipFill>
          <a:blip r:embed="rId7">
            <a:alphaModFix/>
          </a:blip>
          <a:stretch>
            <a:fillRect/>
          </a:stretch>
        </p:blipFill>
        <p:spPr>
          <a:xfrm>
            <a:off x="2321275" y="3612300"/>
            <a:ext cx="1501800" cy="150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p:nvPr/>
        </p:nvSpPr>
        <p:spPr>
          <a:xfrm>
            <a:off x="114200" y="1581525"/>
            <a:ext cx="9029806" cy="1751774"/>
          </a:xfrm>
          <a:prstGeom prst="rect">
            <a:avLst/>
          </a:prstGeom>
        </p:spPr>
        <p:txBody>
          <a:bodyPr>
            <a:prstTxWarp prst="textPlain"/>
          </a:bodyPr>
          <a:lstStyle/>
          <a:p>
            <a:pPr lvl="0" algn="ctr"/>
            <a:r>
              <a:rPr b="0" i="0">
                <a:ln cap="flat" cmpd="sng" w="19050">
                  <a:solidFill>
                    <a:srgbClr val="274E13"/>
                  </a:solidFill>
                  <a:prstDash val="solid"/>
                  <a:round/>
                  <a:headEnd len="sm" w="sm" type="none"/>
                  <a:tailEnd len="sm" w="sm" type="none"/>
                </a:ln>
                <a:solidFill>
                  <a:srgbClr val="00FF00"/>
                </a:solidFill>
                <a:latin typeface="Lexend;800"/>
              </a:rPr>
              <a:t>Resources to help</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nvSpPr>
        <p:spPr>
          <a:xfrm>
            <a:off x="2446900" y="274675"/>
            <a:ext cx="5817600" cy="11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Paris 2024: More sustainable Games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descr="📲 Want to watch live sport and original documentaries for free? Check out our website: https://oly.ch/WatchLiveSport&#10;&#10;💚 A strict carbon budget was set for Paris 2024 from the start. This is how organisers and partners are doing more with less.&#10;_____________________________________________________&#10;🇨🇳 #Beijing2022 replays: https://oly.ch/B22Replays&#10;🇯🇵 #Tokyo2020 replays: https://oly.ch/T20Replays&#10;🗞️ News from the Olympic world: https://oly.ch/News" id="189" name="Google Shape;189;p36" title="A more sustainable Olympic Games! 💚 How Paris 2024 is doing more with less">
            <a:hlinkClick r:id="rId4"/>
          </p:cNvPr>
          <p:cNvPicPr preferRelativeResize="0"/>
          <p:nvPr/>
        </p:nvPicPr>
        <p:blipFill>
          <a:blip r:embed="rId5">
            <a:alphaModFix/>
          </a:blip>
          <a:stretch>
            <a:fillRect/>
          </a:stretch>
        </p:blipFill>
        <p:spPr>
          <a:xfrm>
            <a:off x="2721550" y="1188550"/>
            <a:ext cx="3048000" cy="1714500"/>
          </a:xfrm>
          <a:prstGeom prst="rect">
            <a:avLst/>
          </a:prstGeom>
          <a:noFill/>
          <a:ln>
            <a:noFill/>
          </a:ln>
        </p:spPr>
      </p:pic>
      <p:pic>
        <p:nvPicPr>
          <p:cNvPr descr="The Paris Olympics is promising to be an environmentally stable event by using its world famous landmarks as venues to lessen the carbon footprint, employing green taxis, and a commitment to recycle 100% of non-consumed food. NBC’s Keir Simmons reports for TODAY.&#10;&#10;» Subscribe to TODAY: http://on.today.com/SubscribeToTODAY&#10;» Watch the latest from TODAY: http://bit.ly/LatestTODAY&#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10;&#10;Connect with TODAY Online!&#10;Visit TODAY's Website: http://on.today.com/ReadTODAY&#10;Find TODAY on Facebook: http://on.today.com/LikeTODAY&#10;Follow TODAY on Twitter: http://on.today.com/FollowTODAY&#10;Follow TODAY on Instagram: http://on.today.com/InstaTODAY&#10;&#10;» Stream TODAY All Day: https://www.today.com/allday&#10;About: TODAY All Day is a 24/7 streaming channel bringing you the top stories in news and pop culture, celebrity interviews, cooking, and more. All in one place.&#10;&#10;#paris #olympics #france" id="190" name="Google Shape;190;p36" title="How Paris Olympics aim to go green, reduce carbon emissions">
            <a:hlinkClick r:id="rId6"/>
          </p:cNvPr>
          <p:cNvPicPr preferRelativeResize="0"/>
          <p:nvPr/>
        </p:nvPicPr>
        <p:blipFill>
          <a:blip r:embed="rId7">
            <a:alphaModFix/>
          </a:blip>
          <a:stretch>
            <a:fillRect/>
          </a:stretch>
        </p:blipFill>
        <p:spPr>
          <a:xfrm>
            <a:off x="2721550" y="30804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6" name="Google Shape;19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7" name="Google Shape;197;p3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3" name="Google Shape;20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4" name="Google Shape;204;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0" name="Google Shape;21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1" name="Google Shape;211;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7" name="Google Shape;21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8" name="Google Shape;218;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4" name="Google Shape;22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5" name="Google Shape;225;p4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42"/>
          <p:cNvPicPr preferRelativeResize="0"/>
          <p:nvPr/>
        </p:nvPicPr>
        <p:blipFill>
          <a:blip r:embed="rId3">
            <a:alphaModFix/>
          </a:blip>
          <a:stretch>
            <a:fillRect/>
          </a:stretch>
        </p:blipFill>
        <p:spPr>
          <a:xfrm>
            <a:off x="143138" y="82725"/>
            <a:ext cx="8857724" cy="4978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34" name="Shape 234"/>
        <p:cNvGrpSpPr/>
        <p:nvPr/>
      </p:nvGrpSpPr>
      <p:grpSpPr>
        <a:xfrm>
          <a:off x="0" y="0"/>
          <a:ext cx="0" cy="0"/>
          <a:chOff x="0" y="0"/>
          <a:chExt cx="0" cy="0"/>
        </a:xfrm>
      </p:grpSpPr>
      <p:sp>
        <p:nvSpPr>
          <p:cNvPr id="235" name="Google Shape;235;p43"/>
          <p:cNvSpPr txBox="1"/>
          <p:nvPr/>
        </p:nvSpPr>
        <p:spPr>
          <a:xfrm>
            <a:off x="62675" y="150"/>
            <a:ext cx="9081300" cy="5143500"/>
          </a:xfrm>
          <a:prstGeom prst="rect">
            <a:avLst/>
          </a:prstGeom>
          <a:noFill/>
          <a:ln>
            <a:noFill/>
          </a:ln>
        </p:spPr>
        <p:txBody>
          <a:bodyPr anchorCtr="0" anchor="b" bIns="91425" lIns="91425" spcFirstLastPara="1" rIns="91425" wrap="square" tIns="91425">
            <a:normAutofit fontScale="77500" lnSpcReduction="20000"/>
          </a:bodyPr>
          <a:lstStyle/>
          <a:p>
            <a:pPr indent="0" lvl="0" marL="0" rtl="0" algn="l">
              <a:lnSpc>
                <a:spcPct val="115000"/>
              </a:lnSpc>
              <a:spcBef>
                <a:spcPts val="0"/>
              </a:spcBef>
              <a:spcAft>
                <a:spcPts val="0"/>
              </a:spcAft>
              <a:buNone/>
            </a:pPr>
            <a:r>
              <a:rPr b="1" lang="en" sz="4268">
                <a:solidFill>
                  <a:schemeClr val="lt1"/>
                </a:solidFill>
              </a:rPr>
              <a:t>Karakia whakamutunga - Ending Prayer</a:t>
            </a:r>
            <a:endParaRPr b="1" sz="4268">
              <a:solidFill>
                <a:schemeClr val="lt1"/>
              </a:solidFill>
            </a:endParaRPr>
          </a:p>
          <a:p>
            <a:pPr indent="0" lvl="0" marL="0" rtl="0" algn="l">
              <a:lnSpc>
                <a:spcPct val="115000"/>
              </a:lnSpc>
              <a:spcBef>
                <a:spcPts val="0"/>
              </a:spcBef>
              <a:spcAft>
                <a:spcPts val="0"/>
              </a:spcAft>
              <a:buNone/>
            </a:pPr>
            <a:r>
              <a:rPr b="1" lang="en" sz="4268">
                <a:solidFill>
                  <a:schemeClr val="lt1"/>
                </a:solidFill>
              </a:rPr>
              <a:t>Me karakia tātou</a:t>
            </a:r>
            <a:endParaRPr b="1" sz="4268">
              <a:solidFill>
                <a:schemeClr val="lt1"/>
              </a:solidFill>
            </a:endParaRPr>
          </a:p>
          <a:p>
            <a:pPr indent="0" lvl="0" marL="0" rtl="0" algn="l">
              <a:lnSpc>
                <a:spcPct val="115000"/>
              </a:lnSpc>
              <a:spcBef>
                <a:spcPts val="0"/>
              </a:spcBef>
              <a:spcAft>
                <a:spcPts val="0"/>
              </a:spcAft>
              <a:buClr>
                <a:schemeClr val="dk1"/>
              </a:buClr>
              <a:buSzPct val="78571"/>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ct val="78571"/>
              <a:buFont typeface="Arial"/>
              <a:buNone/>
            </a:pPr>
            <a:r>
              <a:t/>
            </a:r>
            <a:endParaRPr b="1">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whakairia te tapu</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wātea ai te ara</a:t>
            </a:r>
            <a:endParaRPr b="1" sz="4350">
              <a:solidFill>
                <a:schemeClr val="dk1"/>
              </a:solidFill>
            </a:endParaRPr>
          </a:p>
          <a:p>
            <a:pPr indent="0" lvl="0" marL="0" rtl="0" algn="l">
              <a:spcBef>
                <a:spcPts val="0"/>
              </a:spcBef>
              <a:spcAft>
                <a:spcPts val="0"/>
              </a:spcAft>
              <a:buClr>
                <a:schemeClr val="dk1"/>
              </a:buClr>
              <a:buSzPct val="25287"/>
              <a:buFont typeface="Arial"/>
              <a:buNone/>
            </a:pPr>
            <a:r>
              <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tūruki whakataha ai</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Kia tūruki whakataha ai</a:t>
            </a:r>
            <a:endParaRPr b="1" sz="4350">
              <a:solidFill>
                <a:schemeClr val="dk1"/>
              </a:solidFill>
            </a:endParaRPr>
          </a:p>
          <a:p>
            <a:pPr indent="0" lvl="0" marL="0" rtl="0" algn="l">
              <a:spcBef>
                <a:spcPts val="0"/>
              </a:spcBef>
              <a:spcAft>
                <a:spcPts val="0"/>
              </a:spcAft>
              <a:buClr>
                <a:schemeClr val="dk1"/>
              </a:buClr>
              <a:buSzPct val="25287"/>
              <a:buFont typeface="Arial"/>
              <a:buNone/>
            </a:pPr>
            <a:r>
              <a:t/>
            </a:r>
            <a:endParaRPr b="1"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Hāumi e, Hui e</a:t>
            </a:r>
            <a:endParaRPr b="1" sz="4350">
              <a:solidFill>
                <a:schemeClr val="dk1"/>
              </a:solidFill>
            </a:endParaRPr>
          </a:p>
          <a:p>
            <a:pPr indent="0" lvl="0" marL="0" rtl="0" algn="l">
              <a:spcBef>
                <a:spcPts val="0"/>
              </a:spcBef>
              <a:spcAft>
                <a:spcPts val="0"/>
              </a:spcAft>
              <a:buNone/>
            </a:pPr>
            <a:r>
              <a:rPr b="1" lang="en" sz="4350">
                <a:solidFill>
                  <a:schemeClr val="dk1"/>
                </a:solidFill>
              </a:rPr>
              <a:t>Tāiki e</a:t>
            </a:r>
            <a:endParaRPr b="1" sz="4900">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6"/>
          <p:cNvPicPr preferRelativeResize="0"/>
          <p:nvPr/>
        </p:nvPicPr>
        <p:blipFill>
          <a:blip r:embed="rId3">
            <a:alphaModFix/>
          </a:blip>
          <a:stretch>
            <a:fillRect/>
          </a:stretch>
        </p:blipFill>
        <p:spPr>
          <a:xfrm>
            <a:off x="28587" y="0"/>
            <a:ext cx="9086834" cy="5143500"/>
          </a:xfrm>
          <a:prstGeom prst="rect">
            <a:avLst/>
          </a:prstGeom>
          <a:noFill/>
          <a:ln>
            <a:noFill/>
          </a:ln>
        </p:spPr>
      </p:pic>
      <p:sp>
        <p:nvSpPr>
          <p:cNvPr id="105" name="Google Shape;105;p26"/>
          <p:cNvSpPr/>
          <p:nvPr/>
        </p:nvSpPr>
        <p:spPr>
          <a:xfrm>
            <a:off x="124850" y="4032400"/>
            <a:ext cx="8726485" cy="1101775"/>
          </a:xfrm>
          <a:prstGeom prst="rect">
            <a:avLst/>
          </a:prstGeom>
        </p:spPr>
        <p:txBody>
          <a:bodyPr>
            <a:prstTxWarp prst="textPlain"/>
          </a:bodyPr>
          <a:lstStyle/>
          <a:p>
            <a:pPr lvl="0" algn="ctr"/>
            <a:r>
              <a:rPr b="0" i="0">
                <a:ln cap="flat" cmpd="sng" w="9525">
                  <a:solidFill>
                    <a:srgbClr val="FFFFFF"/>
                  </a:solidFill>
                  <a:prstDash val="solid"/>
                  <a:round/>
                  <a:headEnd len="sm" w="sm" type="none"/>
                  <a:tailEnd len="sm" w="sm" type="none"/>
                </a:ln>
                <a:gradFill>
                  <a:gsLst>
                    <a:gs pos="0">
                      <a:srgbClr val="CC0000"/>
                    </a:gs>
                    <a:gs pos="12000">
                      <a:srgbClr val="CC0000"/>
                    </a:gs>
                    <a:gs pos="28000">
                      <a:srgbClr val="00FF00"/>
                    </a:gs>
                    <a:gs pos="51000">
                      <a:srgbClr val="FFFF00"/>
                    </a:gs>
                    <a:gs pos="76000">
                      <a:srgbClr val="0000FF"/>
                    </a:gs>
                    <a:gs pos="93000">
                      <a:srgbClr val="000000"/>
                    </a:gs>
                    <a:gs pos="100000">
                      <a:schemeClr val="dk1"/>
                    </a:gs>
                  </a:gsLst>
                  <a:lin ang="0" scaled="0"/>
                </a:gradFill>
                <a:latin typeface="Lexend;800"/>
              </a:rPr>
              <a:t>Olympics &amp; Te Taiao</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7"/>
          <p:cNvPicPr preferRelativeResize="0"/>
          <p:nvPr/>
        </p:nvPicPr>
        <p:blipFill rotWithShape="1">
          <a:blip r:embed="rId3">
            <a:alphaModFix/>
          </a:blip>
          <a:srcRect b="10627" l="0" r="0" t="11112"/>
          <a:stretch/>
        </p:blipFill>
        <p:spPr>
          <a:xfrm>
            <a:off x="1742575" y="100275"/>
            <a:ext cx="5257800" cy="2281000"/>
          </a:xfrm>
          <a:prstGeom prst="rect">
            <a:avLst/>
          </a:prstGeom>
          <a:noFill/>
          <a:ln>
            <a:noFill/>
          </a:ln>
        </p:spPr>
      </p:pic>
      <p:sp>
        <p:nvSpPr>
          <p:cNvPr id="111" name="Google Shape;111;p27"/>
          <p:cNvSpPr txBox="1"/>
          <p:nvPr/>
        </p:nvSpPr>
        <p:spPr>
          <a:xfrm>
            <a:off x="129150" y="2381275"/>
            <a:ext cx="8907000" cy="256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6DB200"/>
                </a:solidFill>
              </a:rPr>
              <a:t>This week we are EXPLORING </a:t>
            </a:r>
            <a:r>
              <a:rPr b="1" lang="en" sz="1800">
                <a:solidFill>
                  <a:srgbClr val="6DB200"/>
                </a:solidFill>
                <a:latin typeface="Roboto"/>
                <a:ea typeface="Roboto"/>
                <a:cs typeface="Roboto"/>
                <a:sym typeface="Roboto"/>
              </a:rPr>
              <a:t>kaitiakitanga through questioning and researching impacts of humans and events such as the Olympics on te taiao</a:t>
            </a:r>
            <a:endParaRPr b="1" sz="1800">
              <a:solidFill>
                <a:srgbClr val="6DB200"/>
              </a:solidFill>
            </a:endParaRPr>
          </a:p>
          <a:p>
            <a:pPr indent="0" lvl="0" marL="0" rtl="0" algn="l">
              <a:spcBef>
                <a:spcPts val="0"/>
              </a:spcBef>
              <a:spcAft>
                <a:spcPts val="0"/>
              </a:spcAft>
              <a:buNone/>
            </a:pPr>
            <a:r>
              <a:t/>
            </a:r>
            <a:endParaRPr sz="1800">
              <a:solidFill>
                <a:srgbClr val="495057"/>
              </a:solidFill>
              <a:highlight>
                <a:srgbClr val="FFFFFF"/>
              </a:highlight>
              <a:latin typeface="Roboto"/>
              <a:ea typeface="Roboto"/>
              <a:cs typeface="Roboto"/>
              <a:sym typeface="Roboto"/>
            </a:endParaRPr>
          </a:p>
          <a:p>
            <a:pPr indent="0" lvl="0" marL="0" rtl="0" algn="ctr">
              <a:spcBef>
                <a:spcPts val="0"/>
              </a:spcBef>
              <a:spcAft>
                <a:spcPts val="0"/>
              </a:spcAft>
              <a:buNone/>
            </a:pPr>
            <a:r>
              <a:rPr b="1" lang="en" sz="1800">
                <a:solidFill>
                  <a:schemeClr val="dk1"/>
                </a:solidFill>
                <a:highlight>
                  <a:srgbClr val="FFFFFF"/>
                </a:highlight>
                <a:latin typeface="Roboto"/>
                <a:ea typeface="Roboto"/>
                <a:cs typeface="Roboto"/>
                <a:sym typeface="Roboto"/>
              </a:rPr>
              <a:t>By the end of today’s lesson you should be able to:</a:t>
            </a:r>
            <a:endParaRPr b="1" sz="1800">
              <a:solidFill>
                <a:schemeClr val="dk1"/>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b="1" sz="1800">
              <a:solidFill>
                <a:schemeClr val="dk1"/>
              </a:solidFill>
              <a:highlight>
                <a:srgbClr val="FFFFFF"/>
              </a:highlight>
              <a:latin typeface="Roboto"/>
              <a:ea typeface="Roboto"/>
              <a:cs typeface="Roboto"/>
              <a:sym typeface="Roboto"/>
            </a:endParaRPr>
          </a:p>
          <a:p>
            <a:pPr indent="-342900" lvl="0" marL="457200" rtl="0" algn="ctr">
              <a:spcBef>
                <a:spcPts val="0"/>
              </a:spcBef>
              <a:spcAft>
                <a:spcPts val="0"/>
              </a:spcAft>
              <a:buClr>
                <a:srgbClr val="495057"/>
              </a:buClr>
              <a:buSzPts val="1800"/>
              <a:buFont typeface="Roboto"/>
              <a:buChar char="●"/>
            </a:pPr>
            <a:r>
              <a:rPr lang="en" sz="1800">
                <a:solidFill>
                  <a:srgbClr val="495057"/>
                </a:solidFill>
                <a:highlight>
                  <a:srgbClr val="FFFFFF"/>
                </a:highlight>
                <a:latin typeface="Roboto"/>
                <a:ea typeface="Roboto"/>
                <a:cs typeface="Roboto"/>
                <a:sym typeface="Roboto"/>
              </a:rPr>
              <a:t>Name (describe/explain) at least 3 positive and negative impacts large events have on te taiao</a:t>
            </a:r>
            <a:endParaRPr sz="1800">
              <a:solidFill>
                <a:srgbClr val="495057"/>
              </a:solidFill>
              <a:highlight>
                <a:srgbClr val="FFFFFF"/>
              </a:highlight>
              <a:latin typeface="Roboto"/>
              <a:ea typeface="Roboto"/>
              <a:cs typeface="Roboto"/>
              <a:sym typeface="Roboto"/>
            </a:endParaRPr>
          </a:p>
          <a:p>
            <a:pPr indent="0" lvl="0" marL="457200" rtl="0" algn="l">
              <a:spcBef>
                <a:spcPts val="0"/>
              </a:spcBef>
              <a:spcAft>
                <a:spcPts val="0"/>
              </a:spcAft>
              <a:buNone/>
            </a:pPr>
            <a:r>
              <a:t/>
            </a:r>
            <a:endParaRPr sz="1800">
              <a:solidFill>
                <a:srgbClr val="495057"/>
              </a:solidFill>
              <a:highlight>
                <a:srgbClr val="FFFFFF"/>
              </a:highlight>
              <a:latin typeface="Roboto"/>
              <a:ea typeface="Roboto"/>
              <a:cs typeface="Roboto"/>
              <a:sym typeface="Roboto"/>
            </a:endParaRPr>
          </a:p>
          <a:p>
            <a:pPr indent="0" lvl="0" marL="457200" rtl="0" algn="ctr">
              <a:spcBef>
                <a:spcPts val="0"/>
              </a:spcBef>
              <a:spcAft>
                <a:spcPts val="0"/>
              </a:spcAft>
              <a:buNone/>
            </a:pPr>
            <a:r>
              <a:t/>
            </a:r>
            <a:endParaRPr sz="1800">
              <a:solidFill>
                <a:srgbClr val="495057"/>
              </a:solidFill>
              <a:highlight>
                <a:srgbClr val="FFFFFF"/>
              </a:highlight>
              <a:latin typeface="Roboto"/>
              <a:ea typeface="Roboto"/>
              <a:cs typeface="Roboto"/>
              <a:sym typeface="Roboto"/>
            </a:endParaRPr>
          </a:p>
        </p:txBody>
      </p:sp>
      <p:pic>
        <p:nvPicPr>
          <p:cNvPr id="112" name="Google Shape;112;p27"/>
          <p:cNvPicPr preferRelativeResize="0"/>
          <p:nvPr/>
        </p:nvPicPr>
        <p:blipFill>
          <a:blip r:embed="rId4">
            <a:alphaModFix/>
          </a:blip>
          <a:stretch>
            <a:fillRect/>
          </a:stretch>
        </p:blipFill>
        <p:spPr>
          <a:xfrm>
            <a:off x="372475" y="175475"/>
            <a:ext cx="1838825" cy="1838825"/>
          </a:xfrm>
          <a:prstGeom prst="rect">
            <a:avLst/>
          </a:prstGeom>
          <a:noFill/>
          <a:ln>
            <a:noFill/>
          </a:ln>
        </p:spPr>
      </p:pic>
      <p:pic>
        <p:nvPicPr>
          <p:cNvPr id="113" name="Google Shape;113;p27"/>
          <p:cNvPicPr preferRelativeResize="0"/>
          <p:nvPr/>
        </p:nvPicPr>
        <p:blipFill>
          <a:blip r:embed="rId5">
            <a:alphaModFix/>
          </a:blip>
          <a:stretch>
            <a:fillRect/>
          </a:stretch>
        </p:blipFill>
        <p:spPr>
          <a:xfrm>
            <a:off x="6889575" y="175475"/>
            <a:ext cx="1838825" cy="183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txBox="1"/>
          <p:nvPr/>
        </p:nvSpPr>
        <p:spPr>
          <a:xfrm>
            <a:off x="162325" y="3221025"/>
            <a:ext cx="2833800" cy="172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750">
                <a:solidFill>
                  <a:schemeClr val="dk1"/>
                </a:solidFill>
                <a:highlight>
                  <a:schemeClr val="lt1"/>
                </a:highlight>
              </a:rPr>
              <a:t>All the different kinds of life you’ll find in one area. The variety of animals, plants that make up our natural world.</a:t>
            </a:r>
            <a:r>
              <a:rPr lang="en" sz="1250">
                <a:solidFill>
                  <a:schemeClr val="dk1"/>
                </a:solidFill>
                <a:highlight>
                  <a:schemeClr val="lt1"/>
                </a:highlight>
              </a:rPr>
              <a:t> </a:t>
            </a:r>
            <a:endParaRPr sz="1250">
              <a:solidFill>
                <a:schemeClr val="dk1"/>
              </a:solidFill>
              <a:highlight>
                <a:schemeClr val="lt1"/>
              </a:highlight>
            </a:endParaRPr>
          </a:p>
          <a:p>
            <a:pPr indent="0" lvl="0" marL="0" rtl="0" algn="ctr">
              <a:spcBef>
                <a:spcPts val="0"/>
              </a:spcBef>
              <a:spcAft>
                <a:spcPts val="0"/>
              </a:spcAft>
              <a:buNone/>
            </a:pPr>
            <a:r>
              <a:t/>
            </a:r>
            <a:endParaRPr>
              <a:solidFill>
                <a:schemeClr val="dk1"/>
              </a:solidFill>
              <a:highlight>
                <a:schemeClr val="lt1"/>
              </a:highlight>
            </a:endParaRPr>
          </a:p>
        </p:txBody>
      </p:sp>
      <p:sp>
        <p:nvSpPr>
          <p:cNvPr id="119" name="Google Shape;119;p28"/>
          <p:cNvSpPr txBox="1"/>
          <p:nvPr/>
        </p:nvSpPr>
        <p:spPr>
          <a:xfrm>
            <a:off x="6654163" y="2571750"/>
            <a:ext cx="2384400" cy="599100"/>
          </a:xfrm>
          <a:prstGeom prst="rect">
            <a:avLst/>
          </a:prstGeom>
          <a:solidFill>
            <a:srgbClr val="E066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Biodiversity </a:t>
            </a:r>
            <a:endParaRPr b="1" sz="2400">
              <a:solidFill>
                <a:schemeClr val="dk1"/>
              </a:solidFill>
            </a:endParaRPr>
          </a:p>
        </p:txBody>
      </p:sp>
      <p:sp>
        <p:nvSpPr>
          <p:cNvPr id="120" name="Google Shape;120;p28"/>
          <p:cNvSpPr txBox="1"/>
          <p:nvPr/>
        </p:nvSpPr>
        <p:spPr>
          <a:xfrm>
            <a:off x="561775" y="0"/>
            <a:ext cx="8189700" cy="7617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rPr>
              <a:t>MIX n MATCH! Move the text boxes to match the correct heading and definition</a:t>
            </a:r>
            <a:endParaRPr b="1" sz="2100">
              <a:solidFill>
                <a:schemeClr val="dk1"/>
              </a:solidFill>
            </a:endParaRPr>
          </a:p>
        </p:txBody>
      </p:sp>
      <p:sp>
        <p:nvSpPr>
          <p:cNvPr id="121" name="Google Shape;121;p28"/>
          <p:cNvSpPr txBox="1"/>
          <p:nvPr/>
        </p:nvSpPr>
        <p:spPr>
          <a:xfrm>
            <a:off x="3186300" y="3507875"/>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highlight>
                  <a:srgbClr val="FFFFFF"/>
                </a:highlight>
              </a:rPr>
              <a:t>The amount of carbon dioxide released into the Earth's atmosphere as a result of human activities</a:t>
            </a:r>
            <a:endParaRPr b="1" sz="2100">
              <a:solidFill>
                <a:schemeClr val="dk1"/>
              </a:solidFill>
            </a:endParaRPr>
          </a:p>
        </p:txBody>
      </p:sp>
      <p:sp>
        <p:nvSpPr>
          <p:cNvPr id="122" name="Google Shape;122;p28"/>
          <p:cNvSpPr txBox="1"/>
          <p:nvPr/>
        </p:nvSpPr>
        <p:spPr>
          <a:xfrm>
            <a:off x="162325" y="2420588"/>
            <a:ext cx="3468000" cy="521700"/>
          </a:xfrm>
          <a:prstGeom prst="rect">
            <a:avLst/>
          </a:prstGeom>
          <a:solidFill>
            <a:srgbClr val="F6B26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Carbon Footprint</a:t>
            </a:r>
            <a:r>
              <a:rPr b="1" lang="en" sz="2400">
                <a:solidFill>
                  <a:schemeClr val="dk1"/>
                </a:solidFill>
              </a:rPr>
              <a:t> </a:t>
            </a:r>
            <a:endParaRPr b="1" sz="2400">
              <a:solidFill>
                <a:schemeClr val="dk1"/>
              </a:solidFill>
            </a:endParaRPr>
          </a:p>
        </p:txBody>
      </p:sp>
      <p:sp>
        <p:nvSpPr>
          <p:cNvPr id="123" name="Google Shape;123;p28"/>
          <p:cNvSpPr txBox="1"/>
          <p:nvPr/>
        </p:nvSpPr>
        <p:spPr>
          <a:xfrm>
            <a:off x="130975" y="1050288"/>
            <a:ext cx="2896500" cy="1211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Practices/actions that are not harmful to the environment. Or trying to help the environment</a:t>
            </a:r>
            <a:endParaRPr sz="1800">
              <a:solidFill>
                <a:schemeClr val="dk1"/>
              </a:solidFill>
            </a:endParaRPr>
          </a:p>
        </p:txBody>
      </p:sp>
      <p:sp>
        <p:nvSpPr>
          <p:cNvPr id="124" name="Google Shape;124;p28"/>
          <p:cNvSpPr txBox="1"/>
          <p:nvPr/>
        </p:nvSpPr>
        <p:spPr>
          <a:xfrm>
            <a:off x="5337150" y="930750"/>
            <a:ext cx="3701400" cy="521700"/>
          </a:xfrm>
          <a:prstGeom prst="rect">
            <a:avLst/>
          </a:prstGeom>
          <a:solidFill>
            <a:srgbClr val="FFFE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Eco-Friendly Practices</a:t>
            </a:r>
            <a:endParaRPr b="1" sz="2400">
              <a:solidFill>
                <a:schemeClr val="dk1"/>
              </a:solidFill>
            </a:endParaRPr>
          </a:p>
        </p:txBody>
      </p:sp>
      <p:sp>
        <p:nvSpPr>
          <p:cNvPr id="125" name="Google Shape;125;p28"/>
          <p:cNvSpPr txBox="1"/>
          <p:nvPr/>
        </p:nvSpPr>
        <p:spPr>
          <a:xfrm>
            <a:off x="3756538" y="1772750"/>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Anything that makes the earth dirty and unhealthy</a:t>
            </a:r>
            <a:r>
              <a:rPr lang="en" sz="1800">
                <a:solidFill>
                  <a:srgbClr val="1F1F1F"/>
                </a:solidFill>
                <a:highlight>
                  <a:srgbClr val="FFFFFF"/>
                </a:highlight>
              </a:rPr>
              <a:t>. Land, air, and water are all affected by it. </a:t>
            </a:r>
            <a:endParaRPr sz="1800">
              <a:solidFill>
                <a:schemeClr val="dk2"/>
              </a:solidFill>
            </a:endParaRPr>
          </a:p>
        </p:txBody>
      </p:sp>
      <p:sp>
        <p:nvSpPr>
          <p:cNvPr id="126" name="Google Shape;126;p28"/>
          <p:cNvSpPr txBox="1"/>
          <p:nvPr/>
        </p:nvSpPr>
        <p:spPr>
          <a:xfrm>
            <a:off x="3138163" y="1050300"/>
            <a:ext cx="1963500" cy="521700"/>
          </a:xfrm>
          <a:prstGeom prst="rect">
            <a:avLst/>
          </a:prstGeom>
          <a:solidFill>
            <a:srgbClr val="BFFF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Pollution</a:t>
            </a:r>
            <a:endParaRPr b="1" sz="2400">
              <a:solidFill>
                <a:schemeClr val="dk1"/>
              </a:solidFill>
            </a:endParaRPr>
          </a:p>
        </p:txBody>
      </p:sp>
      <p:sp>
        <p:nvSpPr>
          <p:cNvPr id="127" name="Google Shape;127;p28"/>
          <p:cNvSpPr txBox="1"/>
          <p:nvPr/>
        </p:nvSpPr>
        <p:spPr>
          <a:xfrm>
            <a:off x="6267075" y="3270875"/>
            <a:ext cx="2646600" cy="157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Made up of all of the living and nonliving things in an area</a:t>
            </a:r>
            <a:r>
              <a:rPr lang="en" sz="1800">
                <a:solidFill>
                  <a:srgbClr val="1F1F1F"/>
                </a:solidFill>
                <a:highlight>
                  <a:srgbClr val="FFFFFF"/>
                </a:highlight>
              </a:rPr>
              <a:t>. E.g. plants, </a:t>
            </a:r>
            <a:r>
              <a:rPr lang="en" sz="1800">
                <a:solidFill>
                  <a:srgbClr val="1F1F1F"/>
                </a:solidFill>
                <a:highlight>
                  <a:srgbClr val="FFFFFF"/>
                </a:highlight>
              </a:rPr>
              <a:t>animals, rocks, soil, water, sand </a:t>
            </a:r>
            <a:endParaRPr sz="1800">
              <a:solidFill>
                <a:schemeClr val="dk2"/>
              </a:solidFill>
            </a:endParaRPr>
          </a:p>
        </p:txBody>
      </p:sp>
      <p:sp>
        <p:nvSpPr>
          <p:cNvPr id="128" name="Google Shape;128;p28"/>
          <p:cNvSpPr txBox="1"/>
          <p:nvPr/>
        </p:nvSpPr>
        <p:spPr>
          <a:xfrm>
            <a:off x="6654163" y="1772750"/>
            <a:ext cx="2384400" cy="599100"/>
          </a:xfrm>
          <a:prstGeom prst="rect">
            <a:avLst/>
          </a:prstGeom>
          <a:solidFill>
            <a:srgbClr val="A5F1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Ecosystem</a:t>
            </a:r>
            <a:r>
              <a:rPr b="1" lang="en" sz="2400">
                <a:solidFill>
                  <a:schemeClr val="dk1"/>
                </a:solidFill>
              </a:rPr>
              <a:t> </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9"/>
          <p:cNvSpPr txBox="1"/>
          <p:nvPr/>
        </p:nvSpPr>
        <p:spPr>
          <a:xfrm>
            <a:off x="2322075" y="848900"/>
            <a:ext cx="2833800" cy="172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750">
                <a:solidFill>
                  <a:schemeClr val="dk1"/>
                </a:solidFill>
                <a:highlight>
                  <a:schemeClr val="lt1"/>
                </a:highlight>
              </a:rPr>
              <a:t>All the different kinds of life you’ll find in one area. The variety of animals, plants that make up our natural world.</a:t>
            </a:r>
            <a:r>
              <a:rPr lang="en" sz="1250">
                <a:solidFill>
                  <a:schemeClr val="dk1"/>
                </a:solidFill>
                <a:highlight>
                  <a:schemeClr val="lt1"/>
                </a:highlight>
              </a:rPr>
              <a:t> </a:t>
            </a:r>
            <a:endParaRPr sz="1250">
              <a:solidFill>
                <a:schemeClr val="dk1"/>
              </a:solidFill>
              <a:highlight>
                <a:schemeClr val="lt1"/>
              </a:highlight>
            </a:endParaRPr>
          </a:p>
          <a:p>
            <a:pPr indent="0" lvl="0" marL="0" rtl="0" algn="ctr">
              <a:spcBef>
                <a:spcPts val="0"/>
              </a:spcBef>
              <a:spcAft>
                <a:spcPts val="0"/>
              </a:spcAft>
              <a:buNone/>
            </a:pPr>
            <a:r>
              <a:t/>
            </a:r>
            <a:endParaRPr>
              <a:solidFill>
                <a:schemeClr val="dk1"/>
              </a:solidFill>
              <a:highlight>
                <a:schemeClr val="lt1"/>
              </a:highlight>
            </a:endParaRPr>
          </a:p>
        </p:txBody>
      </p:sp>
      <p:sp>
        <p:nvSpPr>
          <p:cNvPr id="134" name="Google Shape;134;p29"/>
          <p:cNvSpPr txBox="1"/>
          <p:nvPr/>
        </p:nvSpPr>
        <p:spPr>
          <a:xfrm>
            <a:off x="2596713" y="249800"/>
            <a:ext cx="2384400" cy="599100"/>
          </a:xfrm>
          <a:prstGeom prst="rect">
            <a:avLst/>
          </a:prstGeom>
          <a:solidFill>
            <a:srgbClr val="E066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Biodiversity </a:t>
            </a:r>
            <a:endParaRPr b="1" sz="2400">
              <a:solidFill>
                <a:schemeClr val="dk1"/>
              </a:solidFill>
            </a:endParaRPr>
          </a:p>
        </p:txBody>
      </p:sp>
      <p:sp>
        <p:nvSpPr>
          <p:cNvPr id="135" name="Google Shape;135;p29"/>
          <p:cNvSpPr txBox="1"/>
          <p:nvPr/>
        </p:nvSpPr>
        <p:spPr>
          <a:xfrm>
            <a:off x="5907588" y="848888"/>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highlight>
                  <a:srgbClr val="FFFFFF"/>
                </a:highlight>
              </a:rPr>
              <a:t>The amount of carbon dioxide released into the Earth's atmosphere as a result of human activities</a:t>
            </a:r>
            <a:endParaRPr b="1" sz="2100">
              <a:solidFill>
                <a:schemeClr val="dk1"/>
              </a:solidFill>
            </a:endParaRPr>
          </a:p>
        </p:txBody>
      </p:sp>
      <p:sp>
        <p:nvSpPr>
          <p:cNvPr id="136" name="Google Shape;136;p29"/>
          <p:cNvSpPr txBox="1"/>
          <p:nvPr/>
        </p:nvSpPr>
        <p:spPr>
          <a:xfrm>
            <a:off x="5907600" y="327200"/>
            <a:ext cx="2771400" cy="521700"/>
          </a:xfrm>
          <a:prstGeom prst="rect">
            <a:avLst/>
          </a:prstGeom>
          <a:solidFill>
            <a:srgbClr val="F6B26B"/>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Carbon Footprint </a:t>
            </a:r>
            <a:endParaRPr b="1" sz="2400">
              <a:solidFill>
                <a:schemeClr val="dk1"/>
              </a:solidFill>
            </a:endParaRPr>
          </a:p>
        </p:txBody>
      </p:sp>
      <p:sp>
        <p:nvSpPr>
          <p:cNvPr id="137" name="Google Shape;137;p29"/>
          <p:cNvSpPr txBox="1"/>
          <p:nvPr/>
        </p:nvSpPr>
        <p:spPr>
          <a:xfrm>
            <a:off x="6217125" y="2771488"/>
            <a:ext cx="2896500" cy="1211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Practices/actions that are not harmful to the environment. Or trying to help the environment</a:t>
            </a:r>
            <a:endParaRPr sz="1800">
              <a:solidFill>
                <a:schemeClr val="dk1"/>
              </a:solidFill>
            </a:endParaRPr>
          </a:p>
        </p:txBody>
      </p:sp>
      <p:sp>
        <p:nvSpPr>
          <p:cNvPr id="138" name="Google Shape;138;p29"/>
          <p:cNvSpPr txBox="1"/>
          <p:nvPr/>
        </p:nvSpPr>
        <p:spPr>
          <a:xfrm>
            <a:off x="5442600" y="2249788"/>
            <a:ext cx="3701400" cy="521700"/>
          </a:xfrm>
          <a:prstGeom prst="rect">
            <a:avLst/>
          </a:prstGeom>
          <a:solidFill>
            <a:srgbClr val="FFFE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Eco-Friendly Practices</a:t>
            </a:r>
            <a:endParaRPr b="1" sz="2400">
              <a:solidFill>
                <a:schemeClr val="dk1"/>
              </a:solidFill>
            </a:endParaRPr>
          </a:p>
        </p:txBody>
      </p:sp>
      <p:sp>
        <p:nvSpPr>
          <p:cNvPr id="139" name="Google Shape;139;p29"/>
          <p:cNvSpPr txBox="1"/>
          <p:nvPr/>
        </p:nvSpPr>
        <p:spPr>
          <a:xfrm>
            <a:off x="155463" y="3431700"/>
            <a:ext cx="2771400" cy="1335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Anything that makes the earth dirty and unhealthy</a:t>
            </a:r>
            <a:r>
              <a:rPr lang="en" sz="1800">
                <a:solidFill>
                  <a:srgbClr val="1F1F1F"/>
                </a:solidFill>
                <a:highlight>
                  <a:srgbClr val="FFFFFF"/>
                </a:highlight>
              </a:rPr>
              <a:t>. Land, air, and water are all affected by it. </a:t>
            </a:r>
            <a:endParaRPr sz="1800">
              <a:solidFill>
                <a:schemeClr val="dk2"/>
              </a:solidFill>
            </a:endParaRPr>
          </a:p>
        </p:txBody>
      </p:sp>
      <p:sp>
        <p:nvSpPr>
          <p:cNvPr id="140" name="Google Shape;140;p29"/>
          <p:cNvSpPr txBox="1"/>
          <p:nvPr/>
        </p:nvSpPr>
        <p:spPr>
          <a:xfrm>
            <a:off x="435138" y="2871300"/>
            <a:ext cx="1963500" cy="521700"/>
          </a:xfrm>
          <a:prstGeom prst="rect">
            <a:avLst/>
          </a:prstGeom>
          <a:solidFill>
            <a:srgbClr val="BFFFB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Pollution</a:t>
            </a:r>
            <a:endParaRPr b="1" sz="2400">
              <a:solidFill>
                <a:schemeClr val="dk1"/>
              </a:solidFill>
            </a:endParaRPr>
          </a:p>
        </p:txBody>
      </p:sp>
      <p:sp>
        <p:nvSpPr>
          <p:cNvPr id="141" name="Google Shape;141;p29"/>
          <p:cNvSpPr txBox="1"/>
          <p:nvPr/>
        </p:nvSpPr>
        <p:spPr>
          <a:xfrm>
            <a:off x="3248700" y="3431688"/>
            <a:ext cx="2646600" cy="1572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40C28"/>
                </a:solidFill>
                <a:highlight>
                  <a:srgbClr val="FFFFFF"/>
                </a:highlight>
              </a:rPr>
              <a:t>Made up of all of the living and nonliving things in an area</a:t>
            </a:r>
            <a:r>
              <a:rPr lang="en" sz="1800">
                <a:solidFill>
                  <a:srgbClr val="1F1F1F"/>
                </a:solidFill>
                <a:highlight>
                  <a:srgbClr val="FFFFFF"/>
                </a:highlight>
              </a:rPr>
              <a:t>. E.g. plants, animals, rocks, soil, water, sand </a:t>
            </a:r>
            <a:endParaRPr sz="1800">
              <a:solidFill>
                <a:schemeClr val="dk2"/>
              </a:solidFill>
            </a:endParaRPr>
          </a:p>
        </p:txBody>
      </p:sp>
      <p:sp>
        <p:nvSpPr>
          <p:cNvPr id="142" name="Google Shape;142;p29"/>
          <p:cNvSpPr txBox="1"/>
          <p:nvPr/>
        </p:nvSpPr>
        <p:spPr>
          <a:xfrm>
            <a:off x="3248688" y="2832588"/>
            <a:ext cx="2384400" cy="599100"/>
          </a:xfrm>
          <a:prstGeom prst="rect">
            <a:avLst/>
          </a:prstGeom>
          <a:solidFill>
            <a:srgbClr val="A5F1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rPr>
              <a:t>Ecosystem </a:t>
            </a:r>
            <a:endParaRPr b="1" sz="2400">
              <a:solidFill>
                <a:schemeClr val="dk1"/>
              </a:solidFill>
            </a:endParaRPr>
          </a:p>
        </p:txBody>
      </p:sp>
      <p:pic>
        <p:nvPicPr>
          <p:cNvPr id="143" name="Google Shape;143;p29"/>
          <p:cNvPicPr preferRelativeResize="0"/>
          <p:nvPr/>
        </p:nvPicPr>
        <p:blipFill>
          <a:blip r:embed="rId3">
            <a:alphaModFix/>
          </a:blip>
          <a:stretch>
            <a:fillRect/>
          </a:stretch>
        </p:blipFill>
        <p:spPr>
          <a:xfrm rot="-1719987">
            <a:off x="55423" y="453793"/>
            <a:ext cx="2194082" cy="11824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nvSpPr>
        <p:spPr>
          <a:xfrm>
            <a:off x="0" y="262175"/>
            <a:ext cx="8826300" cy="936300"/>
          </a:xfrm>
          <a:prstGeom prst="rect">
            <a:avLst/>
          </a:prstGeom>
          <a:solidFill>
            <a:srgbClr val="FFFEB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TASK 1: </a:t>
            </a:r>
            <a:r>
              <a:rPr lang="en" sz="2100">
                <a:solidFill>
                  <a:schemeClr val="dk1"/>
                </a:solidFill>
              </a:rPr>
              <a:t>Can you think of any </a:t>
            </a:r>
            <a:r>
              <a:rPr b="1" lang="en" sz="2500">
                <a:solidFill>
                  <a:srgbClr val="00FF00"/>
                </a:solidFill>
              </a:rPr>
              <a:t>positive</a:t>
            </a:r>
            <a:r>
              <a:rPr b="1" lang="en" sz="2500">
                <a:solidFill>
                  <a:schemeClr val="dk1"/>
                </a:solidFill>
              </a:rPr>
              <a:t> </a:t>
            </a:r>
            <a:r>
              <a:rPr lang="en" sz="2100">
                <a:solidFill>
                  <a:schemeClr val="dk1"/>
                </a:solidFill>
              </a:rPr>
              <a:t>effects on te taiao from hosting an Olympic / Paralympic Games?</a:t>
            </a:r>
            <a:endParaRPr sz="2100">
              <a:solidFill>
                <a:schemeClr val="dk1"/>
              </a:solidFill>
            </a:endParaRPr>
          </a:p>
        </p:txBody>
      </p:sp>
      <p:pic>
        <p:nvPicPr>
          <p:cNvPr id="149" name="Google Shape;149;p30"/>
          <p:cNvPicPr preferRelativeResize="0"/>
          <p:nvPr/>
        </p:nvPicPr>
        <p:blipFill rotWithShape="1">
          <a:blip r:embed="rId3">
            <a:alphaModFix/>
          </a:blip>
          <a:srcRect b="0" l="21450" r="20604" t="74279"/>
          <a:stretch/>
        </p:blipFill>
        <p:spPr>
          <a:xfrm>
            <a:off x="6335525" y="3720301"/>
            <a:ext cx="2808476" cy="1423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1"/>
          <p:cNvPicPr preferRelativeResize="0"/>
          <p:nvPr/>
        </p:nvPicPr>
        <p:blipFill>
          <a:blip r:embed="rId3">
            <a:alphaModFix/>
          </a:blip>
          <a:stretch>
            <a:fillRect/>
          </a:stretch>
        </p:blipFill>
        <p:spPr>
          <a:xfrm>
            <a:off x="934608" y="0"/>
            <a:ext cx="7274783"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2"/>
          <p:cNvSpPr txBox="1"/>
          <p:nvPr/>
        </p:nvSpPr>
        <p:spPr>
          <a:xfrm>
            <a:off x="0" y="262175"/>
            <a:ext cx="8826300" cy="936300"/>
          </a:xfrm>
          <a:prstGeom prst="rect">
            <a:avLst/>
          </a:prstGeom>
          <a:solidFill>
            <a:srgbClr val="FFFEB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rPr>
              <a:t>TASK 2:</a:t>
            </a:r>
            <a:r>
              <a:rPr b="1" lang="en" sz="2100">
                <a:solidFill>
                  <a:schemeClr val="dk1"/>
                </a:solidFill>
              </a:rPr>
              <a:t> </a:t>
            </a:r>
            <a:r>
              <a:rPr lang="en" sz="2100">
                <a:solidFill>
                  <a:schemeClr val="dk1"/>
                </a:solidFill>
              </a:rPr>
              <a:t>Can you think of any </a:t>
            </a:r>
            <a:r>
              <a:rPr b="1" lang="en" sz="2500">
                <a:solidFill>
                  <a:srgbClr val="FF0000"/>
                </a:solidFill>
              </a:rPr>
              <a:t>negative</a:t>
            </a:r>
            <a:r>
              <a:rPr b="1" lang="en" sz="2500">
                <a:solidFill>
                  <a:srgbClr val="FF0000"/>
                </a:solidFill>
              </a:rPr>
              <a:t> </a:t>
            </a:r>
            <a:r>
              <a:rPr lang="en" sz="2100">
                <a:solidFill>
                  <a:schemeClr val="dk1"/>
                </a:solidFill>
              </a:rPr>
              <a:t>effects on te taiao from hosting an Olympic / Paralympic Games?</a:t>
            </a:r>
            <a:endParaRPr sz="2100">
              <a:solidFill>
                <a:schemeClr val="dk1"/>
              </a:solidFill>
            </a:endParaRPr>
          </a:p>
        </p:txBody>
      </p:sp>
      <p:pic>
        <p:nvPicPr>
          <p:cNvPr id="160" name="Google Shape;160;p32"/>
          <p:cNvPicPr preferRelativeResize="0"/>
          <p:nvPr/>
        </p:nvPicPr>
        <p:blipFill rotWithShape="1">
          <a:blip r:embed="rId3">
            <a:alphaModFix/>
          </a:blip>
          <a:srcRect b="0" l="21450" r="20604" t="74279"/>
          <a:stretch/>
        </p:blipFill>
        <p:spPr>
          <a:xfrm>
            <a:off x="6335525" y="3720301"/>
            <a:ext cx="2808476" cy="1423199"/>
          </a:xfrm>
          <a:prstGeom prst="rect">
            <a:avLst/>
          </a:prstGeom>
          <a:noFill/>
          <a:ln>
            <a:noFill/>
          </a:ln>
        </p:spPr>
      </p:pic>
      <p:sp>
        <p:nvSpPr>
          <p:cNvPr id="161" name="Google Shape;161;p32"/>
          <p:cNvSpPr txBox="1"/>
          <p:nvPr/>
        </p:nvSpPr>
        <p:spPr>
          <a:xfrm>
            <a:off x="249675" y="3945025"/>
            <a:ext cx="57927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4"/>
              </a:rPr>
              <a:t>Effects on Environment Text</a:t>
            </a:r>
            <a:endParaRPr sz="1800">
              <a:solidFill>
                <a:schemeClr val="dk2"/>
              </a:solidFill>
            </a:endParaRPr>
          </a:p>
          <a:p>
            <a:pPr indent="0" lvl="0" marL="0" rtl="0" algn="l">
              <a:spcBef>
                <a:spcPts val="0"/>
              </a:spcBef>
              <a:spcAft>
                <a:spcPts val="0"/>
              </a:spcAft>
              <a:buNone/>
            </a:pPr>
            <a:r>
              <a:rPr lang="en" sz="1800">
                <a:solidFill>
                  <a:schemeClr val="dk2"/>
                </a:solidFill>
              </a:rPr>
              <a:t>Open immersive reader - click on icon</a:t>
            </a:r>
            <a:endParaRPr sz="1800">
              <a:solidFill>
                <a:schemeClr val="dk2"/>
              </a:solidFill>
            </a:endParaRPr>
          </a:p>
          <a:p>
            <a:pPr indent="0" lvl="0" marL="0" rtl="0" algn="l">
              <a:spcBef>
                <a:spcPts val="0"/>
              </a:spcBef>
              <a:spcAft>
                <a:spcPts val="0"/>
              </a:spcAft>
              <a:buNone/>
            </a:pPr>
            <a:r>
              <a:rPr lang="en" sz="1800">
                <a:solidFill>
                  <a:schemeClr val="dk2"/>
                </a:solidFill>
              </a:rPr>
              <a:t>(it makes it bigger and can play audio)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62" name="Google Shape;162;p32"/>
          <p:cNvPicPr preferRelativeResize="0"/>
          <p:nvPr/>
        </p:nvPicPr>
        <p:blipFill rotWithShape="1">
          <a:blip r:embed="rId5">
            <a:alphaModFix/>
          </a:blip>
          <a:srcRect b="17793" l="41345" r="0" t="18657"/>
          <a:stretch/>
        </p:blipFill>
        <p:spPr>
          <a:xfrm>
            <a:off x="4400100" y="4107413"/>
            <a:ext cx="793350" cy="798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3"/>
          <p:cNvPicPr preferRelativeResize="0"/>
          <p:nvPr/>
        </p:nvPicPr>
        <p:blipFill>
          <a:blip r:embed="rId3">
            <a:alphaModFix/>
          </a:blip>
          <a:stretch>
            <a:fillRect/>
          </a:stretch>
        </p:blipFill>
        <p:spPr>
          <a:xfrm>
            <a:off x="2286000" y="0"/>
            <a:ext cx="6858000" cy="5143500"/>
          </a:xfrm>
          <a:prstGeom prst="rect">
            <a:avLst/>
          </a:prstGeom>
          <a:noFill/>
          <a:ln>
            <a:noFill/>
          </a:ln>
        </p:spPr>
      </p:pic>
      <p:sp>
        <p:nvSpPr>
          <p:cNvPr id="168" name="Google Shape;168;p33"/>
          <p:cNvSpPr txBox="1"/>
          <p:nvPr/>
        </p:nvSpPr>
        <p:spPr>
          <a:xfrm>
            <a:off x="124850" y="287100"/>
            <a:ext cx="2059800" cy="4569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TASK 3:</a:t>
            </a:r>
            <a:endParaRPr b="1" sz="2000">
              <a:solidFill>
                <a:schemeClr val="dk1"/>
              </a:solidFill>
            </a:endParaRPr>
          </a:p>
          <a:p>
            <a:pPr indent="0" lvl="0" marL="0" rtl="0" algn="ctr">
              <a:spcBef>
                <a:spcPts val="0"/>
              </a:spcBef>
              <a:spcAft>
                <a:spcPts val="0"/>
              </a:spcAft>
              <a:buNone/>
            </a:pPr>
            <a:r>
              <a:rPr b="1" lang="en" sz="2000">
                <a:solidFill>
                  <a:schemeClr val="dk1"/>
                </a:solidFill>
              </a:rPr>
              <a:t>Draw a foot in your book</a:t>
            </a:r>
            <a:endParaRPr b="1" sz="2000">
              <a:solidFill>
                <a:schemeClr val="dk1"/>
              </a:solidFill>
            </a:endParaRPr>
          </a:p>
          <a:p>
            <a:pPr indent="0" lvl="0" marL="0" rtl="0" algn="ctr">
              <a:spcBef>
                <a:spcPts val="0"/>
              </a:spcBef>
              <a:spcAft>
                <a:spcPts val="0"/>
              </a:spcAft>
              <a:buNone/>
            </a:pPr>
            <a:r>
              <a:t/>
            </a:r>
            <a:endParaRPr b="1" sz="2000">
              <a:solidFill>
                <a:schemeClr val="dk1"/>
              </a:solidFill>
            </a:endParaRPr>
          </a:p>
          <a:p>
            <a:pPr indent="0" lvl="0" marL="0" rtl="0" algn="ctr">
              <a:spcBef>
                <a:spcPts val="0"/>
              </a:spcBef>
              <a:spcAft>
                <a:spcPts val="0"/>
              </a:spcAft>
              <a:buNone/>
            </a:pPr>
            <a:r>
              <a:rPr lang="en" sz="2000">
                <a:solidFill>
                  <a:schemeClr val="dk1"/>
                </a:solidFill>
              </a:rPr>
              <a:t>Label all the ways the Olympics might contribute to an increase in carbon</a:t>
            </a:r>
            <a:endParaRPr sz="2000">
              <a:solidFill>
                <a:schemeClr val="dk1"/>
              </a:solidFill>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rPr lang="en" sz="2000">
                <a:solidFill>
                  <a:schemeClr val="dk1"/>
                </a:solidFill>
                <a:highlight>
                  <a:srgbClr val="FFFF00"/>
                </a:highlight>
              </a:rPr>
              <a:t>We will discuss as a class first</a:t>
            </a:r>
            <a:endParaRPr sz="2000">
              <a:solidFill>
                <a:schemeClr val="dk1"/>
              </a:solidFill>
              <a:highlight>
                <a:srgbClr val="FFFF00"/>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