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12b7d49631_1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212b7d49631_1_7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12b7d49631_1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g212b7d49631_1_17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12b7d49631_1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212b7d49631_1_8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29f556d98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229f556d987_1_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12b7d49631_1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212b7d49631_1_1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12b7d49631_1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g212b7d49631_1_1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12b7d49631_1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g212b7d49631_1_14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12b7d49631_1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g212b7d49631_1_16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12b7d49631_1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g212b7d49631_1_9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212b7d49631_1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g212b7d49631_1_10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ctrTitle"/>
          </p:nvPr>
        </p:nvSpPr>
        <p:spPr>
          <a:xfrm>
            <a:off x="342900" y="1065213"/>
            <a:ext cx="3886200" cy="73501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361156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 cap="none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361156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2286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81" name="Google Shape;81;p18"/>
          <p:cNvSpPr txBox="1"/>
          <p:nvPr>
            <p:ph idx="2" type="body"/>
          </p:nvPr>
        </p:nvSpPr>
        <p:spPr>
          <a:xfrm>
            <a:off x="2324100" y="800100"/>
            <a:ext cx="2019300" cy="2262982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82" name="Google Shape;82;p18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228600" y="767556"/>
            <a:ext cx="2020094" cy="319881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88" name="Google Shape;88;p19"/>
          <p:cNvSpPr txBox="1"/>
          <p:nvPr>
            <p:ph idx="2" type="body"/>
          </p:nvPr>
        </p:nvSpPr>
        <p:spPr>
          <a:xfrm>
            <a:off x="228600" y="1087438"/>
            <a:ext cx="2020094" cy="1975644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89" name="Google Shape;89;p19"/>
          <p:cNvSpPr txBox="1"/>
          <p:nvPr>
            <p:ph idx="3" type="body"/>
          </p:nvPr>
        </p:nvSpPr>
        <p:spPr>
          <a:xfrm>
            <a:off x="2322513" y="767556"/>
            <a:ext cx="2020888" cy="319881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90" name="Google Shape;90;p19"/>
          <p:cNvSpPr txBox="1"/>
          <p:nvPr>
            <p:ph idx="4" type="body"/>
          </p:nvPr>
        </p:nvSpPr>
        <p:spPr>
          <a:xfrm>
            <a:off x="2322513" y="1087438"/>
            <a:ext cx="2020888" cy="1975644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91" name="Google Shape;91;p19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228600" y="136525"/>
            <a:ext cx="1504157" cy="581025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1787525" y="136525"/>
            <a:ext cx="2555875" cy="2926557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indent="-3048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228600" y="717550"/>
            <a:ext cx="1504157" cy="2345532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896144" y="2400300"/>
            <a:ext cx="2743200" cy="283369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896144" y="2683669"/>
            <a:ext cx="2743200" cy="402431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1154509" y="-125809"/>
            <a:ext cx="2262982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2366169" y="1085850"/>
            <a:ext cx="2925763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270669" y="95250"/>
            <a:ext cx="2925763" cy="30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2100" lvl="3" marL="1828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2100" lvl="4" marL="22860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2100" lvl="5" marL="27432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2100" lvl="6" marL="3200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2100" lvl="7" marL="3657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2100" lvl="8" marL="4114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32A50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/>
        </p:nvSpPr>
        <p:spPr>
          <a:xfrm>
            <a:off x="4985836" y="3179467"/>
            <a:ext cx="36438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6D2E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Year</a:t>
            </a:r>
            <a:r>
              <a:rPr i="0" lang="en" sz="2500" u="none" cap="none" strike="noStrike">
                <a:solidFill>
                  <a:srgbClr val="F6D2E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8 English</a:t>
            </a:r>
            <a:endParaRPr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25"/>
          <p:cNvSpPr txBox="1"/>
          <p:nvPr/>
        </p:nvSpPr>
        <p:spPr>
          <a:xfrm>
            <a:off x="4985836" y="1579858"/>
            <a:ext cx="3643800" cy="14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45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Poetic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45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Techniques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1" name="Google Shape;13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13224" y="324547"/>
            <a:ext cx="4885224" cy="44944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6ECF6"/>
        </a:solidFill>
      </p:bgPr>
    </p:bg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4"/>
          <p:cNvSpPr txBox="1"/>
          <p:nvPr/>
        </p:nvSpPr>
        <p:spPr>
          <a:xfrm>
            <a:off x="4290575" y="1570473"/>
            <a:ext cx="3574800" cy="1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Repeated consonant sounds in words placed </a:t>
            </a: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near</a:t>
            </a: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 each </a:t>
            </a: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other</a:t>
            </a: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 or in the same line 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50" name="Google Shape;250;p34"/>
          <p:cNvGrpSpPr/>
          <p:nvPr/>
        </p:nvGrpSpPr>
        <p:grpSpPr>
          <a:xfrm>
            <a:off x="3054210" y="183069"/>
            <a:ext cx="6891879" cy="1502011"/>
            <a:chOff x="0" y="-74157"/>
            <a:chExt cx="944300" cy="205800"/>
          </a:xfrm>
        </p:grpSpPr>
        <p:sp>
          <p:nvSpPr>
            <p:cNvPr id="251" name="Google Shape;251;p34"/>
            <p:cNvSpPr/>
            <p:nvPr/>
          </p:nvSpPr>
          <p:spPr>
            <a:xfrm>
              <a:off x="0" y="-29601"/>
              <a:ext cx="944300" cy="116689"/>
            </a:xfrm>
            <a:custGeom>
              <a:rect b="b" l="l" r="r" t="t"/>
              <a:pathLst>
                <a:path extrusionOk="0" h="116689" w="944300">
                  <a:moveTo>
                    <a:pt x="944300" y="0"/>
                  </a:moveTo>
                  <a:lnTo>
                    <a:pt x="0" y="0"/>
                  </a:lnTo>
                  <a:lnTo>
                    <a:pt x="101600" y="58345"/>
                  </a:lnTo>
                  <a:lnTo>
                    <a:pt x="0" y="116689"/>
                  </a:lnTo>
                  <a:lnTo>
                    <a:pt x="944300" y="116689"/>
                  </a:lnTo>
                  <a:lnTo>
                    <a:pt x="842700" y="58345"/>
                  </a:lnTo>
                  <a:lnTo>
                    <a:pt x="944300" y="0"/>
                  </a:lnTo>
                  <a:close/>
                </a:path>
              </a:pathLst>
            </a:custGeom>
            <a:solidFill>
              <a:srgbClr val="F6D2E7"/>
            </a:solidFill>
            <a:ln>
              <a:noFill/>
            </a:ln>
          </p:spPr>
        </p:sp>
        <p:sp>
          <p:nvSpPr>
            <p:cNvPr id="252" name="Google Shape;252;p34"/>
            <p:cNvSpPr txBox="1"/>
            <p:nvPr/>
          </p:nvSpPr>
          <p:spPr>
            <a:xfrm>
              <a:off x="84615" y="-74157"/>
              <a:ext cx="635100" cy="20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3" name="Google Shape;253;p34"/>
          <p:cNvSpPr txBox="1"/>
          <p:nvPr/>
        </p:nvSpPr>
        <p:spPr>
          <a:xfrm>
            <a:off x="4181150" y="664687"/>
            <a:ext cx="34245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832A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Consonance 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4" name="Google Shape;254;p34"/>
          <p:cNvSpPr txBox="1"/>
          <p:nvPr/>
        </p:nvSpPr>
        <p:spPr>
          <a:xfrm>
            <a:off x="4446925" y="2971930"/>
            <a:ext cx="3574800" cy="17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780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She smile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laughe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but I felt ba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endParaRPr b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33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•"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cloc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ck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I was sho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ck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33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•"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ff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ic will be rou</a:t>
            </a:r>
            <a:r>
              <a:rPr b="1"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gh</a:t>
            </a: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this weekend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55" name="Google Shape;255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2740" y="1914611"/>
            <a:ext cx="2205739" cy="214783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6" name="Google Shape;256;p34"/>
          <p:cNvGrpSpPr/>
          <p:nvPr/>
        </p:nvGrpSpPr>
        <p:grpSpPr>
          <a:xfrm>
            <a:off x="0" y="4689724"/>
            <a:ext cx="9143998" cy="1651540"/>
            <a:chOff x="0" y="-57150"/>
            <a:chExt cx="4816592" cy="869950"/>
          </a:xfrm>
        </p:grpSpPr>
        <p:sp>
          <p:nvSpPr>
            <p:cNvPr id="257" name="Google Shape;257;p34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258" name="Google Shape;258;p3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6ECF6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/>
        </p:nvSpPr>
        <p:spPr>
          <a:xfrm>
            <a:off x="4022082" y="1411413"/>
            <a:ext cx="4524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Objectives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Google Shape;137;p26"/>
          <p:cNvSpPr/>
          <p:nvPr/>
        </p:nvSpPr>
        <p:spPr>
          <a:xfrm>
            <a:off x="4022075" y="2237374"/>
            <a:ext cx="4791471" cy="1651441"/>
          </a:xfrm>
          <a:custGeom>
            <a:rect b="b" l="l" r="r" t="t"/>
            <a:pathLst>
              <a:path extrusionOk="0" h="2455675" w="8369381">
                <a:moveTo>
                  <a:pt x="8244921" y="2455675"/>
                </a:moveTo>
                <a:lnTo>
                  <a:pt x="124460" y="2455675"/>
                </a:lnTo>
                <a:cubicBezTo>
                  <a:pt x="55880" y="2455675"/>
                  <a:pt x="0" y="2399795"/>
                  <a:pt x="0" y="2331215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8244921" y="0"/>
                </a:lnTo>
                <a:cubicBezTo>
                  <a:pt x="8313501" y="0"/>
                  <a:pt x="8369381" y="55880"/>
                  <a:pt x="8369381" y="124460"/>
                </a:cubicBezTo>
                <a:lnTo>
                  <a:pt x="8369381" y="2331215"/>
                </a:lnTo>
                <a:cubicBezTo>
                  <a:pt x="8369381" y="2399795"/>
                  <a:pt x="8313501" y="2455675"/>
                  <a:pt x="8244921" y="2455675"/>
                </a:cubicBezTo>
                <a:close/>
              </a:path>
            </a:pathLst>
          </a:custGeom>
          <a:solidFill>
            <a:srgbClr val="F6D2E7"/>
          </a:solidFill>
          <a:ln>
            <a:noFill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6"/>
          <p:cNvSpPr txBox="1"/>
          <p:nvPr/>
        </p:nvSpPr>
        <p:spPr>
          <a:xfrm>
            <a:off x="4270750" y="2296963"/>
            <a:ext cx="4022100" cy="14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show increased understanding of how language features are used for effect within texts by learning, recognizing, and utilizing poetic devices.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9" name="Google Shape;13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7735" y="1267596"/>
            <a:ext cx="2985189" cy="260830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0" name="Google Shape;140;p26"/>
          <p:cNvGrpSpPr/>
          <p:nvPr/>
        </p:nvGrpSpPr>
        <p:grpSpPr>
          <a:xfrm>
            <a:off x="0" y="4689724"/>
            <a:ext cx="9143998" cy="1651540"/>
            <a:chOff x="0" y="-57150"/>
            <a:chExt cx="4816592" cy="869950"/>
          </a:xfrm>
        </p:grpSpPr>
        <p:sp>
          <p:nvSpPr>
            <p:cNvPr id="141" name="Google Shape;141;p26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142" name="Google Shape;142;p26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3" name="Google Shape;143;p26"/>
          <p:cNvGrpSpPr/>
          <p:nvPr/>
        </p:nvGrpSpPr>
        <p:grpSpPr>
          <a:xfrm>
            <a:off x="0" y="-110106"/>
            <a:ext cx="9143998" cy="1651540"/>
            <a:chOff x="0" y="-57150"/>
            <a:chExt cx="4816592" cy="869950"/>
          </a:xfrm>
        </p:grpSpPr>
        <p:sp>
          <p:nvSpPr>
            <p:cNvPr id="144" name="Google Shape;144;p26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145" name="Google Shape;145;p26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6ECF6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 txBox="1"/>
          <p:nvPr/>
        </p:nvSpPr>
        <p:spPr>
          <a:xfrm>
            <a:off x="357860" y="1424600"/>
            <a:ext cx="4057800" cy="1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Language that describes something using the 5 senses (sight, smell, taste, touch, hearing)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51" name="Google Shape;151;p27"/>
          <p:cNvGrpSpPr/>
          <p:nvPr/>
        </p:nvGrpSpPr>
        <p:grpSpPr>
          <a:xfrm>
            <a:off x="-887842" y="108700"/>
            <a:ext cx="6861890" cy="1315902"/>
            <a:chOff x="0" y="-38100"/>
            <a:chExt cx="940191" cy="180300"/>
          </a:xfrm>
        </p:grpSpPr>
        <p:sp>
          <p:nvSpPr>
            <p:cNvPr id="152" name="Google Shape;152;p27"/>
            <p:cNvSpPr/>
            <p:nvPr/>
          </p:nvSpPr>
          <p:spPr>
            <a:xfrm>
              <a:off x="0" y="0"/>
              <a:ext cx="940191" cy="116689"/>
            </a:xfrm>
            <a:custGeom>
              <a:rect b="b" l="l" r="r" t="t"/>
              <a:pathLst>
                <a:path extrusionOk="0" h="116689" w="940191">
                  <a:moveTo>
                    <a:pt x="940191" y="0"/>
                  </a:moveTo>
                  <a:lnTo>
                    <a:pt x="0" y="0"/>
                  </a:lnTo>
                  <a:lnTo>
                    <a:pt x="101600" y="58345"/>
                  </a:lnTo>
                  <a:lnTo>
                    <a:pt x="0" y="116689"/>
                  </a:lnTo>
                  <a:lnTo>
                    <a:pt x="940191" y="116689"/>
                  </a:lnTo>
                  <a:lnTo>
                    <a:pt x="838591" y="58345"/>
                  </a:lnTo>
                  <a:lnTo>
                    <a:pt x="940191" y="0"/>
                  </a:lnTo>
                  <a:close/>
                </a:path>
              </a:pathLst>
            </a:custGeom>
            <a:solidFill>
              <a:srgbClr val="F6D2E7"/>
            </a:solidFill>
            <a:ln>
              <a:noFill/>
            </a:ln>
          </p:spPr>
        </p:sp>
        <p:sp>
          <p:nvSpPr>
            <p:cNvPr id="153" name="Google Shape;153;p27"/>
            <p:cNvSpPr txBox="1"/>
            <p:nvPr/>
          </p:nvSpPr>
          <p:spPr>
            <a:xfrm>
              <a:off x="88900" y="-38100"/>
              <a:ext cx="635100" cy="18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4" name="Google Shape;154;p27"/>
          <p:cNvSpPr txBox="1"/>
          <p:nvPr/>
        </p:nvSpPr>
        <p:spPr>
          <a:xfrm>
            <a:off x="578758" y="575397"/>
            <a:ext cx="40800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32A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Imagery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p27"/>
          <p:cNvSpPr txBox="1"/>
          <p:nvPr/>
        </p:nvSpPr>
        <p:spPr>
          <a:xfrm>
            <a:off x="436033" y="2675802"/>
            <a:ext cx="4057800" cy="19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1" marL="30480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rock had been polished by the 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constant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current. It was perfectly smooth and cool to the touch as I ran my thumb across it. The sun glistened off of its still wet surface as I held it up to the light, making it shine with a brilliant shade of green. </a:t>
            </a:r>
            <a:endParaRPr sz="700"/>
          </a:p>
        </p:txBody>
      </p:sp>
      <p:pic>
        <p:nvPicPr>
          <p:cNvPr id="156" name="Google Shape;15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68101" y="2146454"/>
            <a:ext cx="3017897" cy="218043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7" name="Google Shape;157;p27"/>
          <p:cNvGrpSpPr/>
          <p:nvPr/>
        </p:nvGrpSpPr>
        <p:grpSpPr>
          <a:xfrm>
            <a:off x="0" y="4725889"/>
            <a:ext cx="9143998" cy="1615375"/>
            <a:chOff x="0" y="-38100"/>
            <a:chExt cx="4816592" cy="850900"/>
          </a:xfrm>
        </p:grpSpPr>
        <p:sp>
          <p:nvSpPr>
            <p:cNvPr id="158" name="Google Shape;158;p27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159" name="Google Shape;159;p2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6ECF6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28"/>
          <p:cNvGrpSpPr/>
          <p:nvPr/>
        </p:nvGrpSpPr>
        <p:grpSpPr>
          <a:xfrm>
            <a:off x="-812792" y="150864"/>
            <a:ext cx="6861890" cy="3383173"/>
            <a:chOff x="0" y="-57150"/>
            <a:chExt cx="940191" cy="463550"/>
          </a:xfrm>
        </p:grpSpPr>
        <p:sp>
          <p:nvSpPr>
            <p:cNvPr id="165" name="Google Shape;165;p28"/>
            <p:cNvSpPr/>
            <p:nvPr/>
          </p:nvSpPr>
          <p:spPr>
            <a:xfrm>
              <a:off x="0" y="0"/>
              <a:ext cx="940191" cy="116689"/>
            </a:xfrm>
            <a:custGeom>
              <a:rect b="b" l="l" r="r" t="t"/>
              <a:pathLst>
                <a:path extrusionOk="0" h="116689" w="940191">
                  <a:moveTo>
                    <a:pt x="940191" y="0"/>
                  </a:moveTo>
                  <a:lnTo>
                    <a:pt x="0" y="0"/>
                  </a:lnTo>
                  <a:lnTo>
                    <a:pt x="101600" y="58345"/>
                  </a:lnTo>
                  <a:lnTo>
                    <a:pt x="0" y="116689"/>
                  </a:lnTo>
                  <a:lnTo>
                    <a:pt x="940191" y="116689"/>
                  </a:lnTo>
                  <a:lnTo>
                    <a:pt x="838591" y="58345"/>
                  </a:lnTo>
                  <a:lnTo>
                    <a:pt x="940191" y="0"/>
                  </a:lnTo>
                  <a:close/>
                </a:path>
              </a:pathLst>
            </a:custGeom>
            <a:solidFill>
              <a:srgbClr val="F6D2E7"/>
            </a:solidFill>
            <a:ln>
              <a:noFill/>
            </a:ln>
          </p:spPr>
        </p:sp>
        <p:sp>
          <p:nvSpPr>
            <p:cNvPr id="166" name="Google Shape;166;p28"/>
            <p:cNvSpPr txBox="1"/>
            <p:nvPr/>
          </p:nvSpPr>
          <p:spPr>
            <a:xfrm>
              <a:off x="88900" y="-57150"/>
              <a:ext cx="635000" cy="463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7" name="Google Shape;167;p28"/>
          <p:cNvSpPr txBox="1"/>
          <p:nvPr/>
        </p:nvSpPr>
        <p:spPr>
          <a:xfrm>
            <a:off x="549308" y="1683662"/>
            <a:ext cx="3574800" cy="7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Words that imitate</a:t>
            </a:r>
            <a:r>
              <a:rPr lang="en" sz="2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sound they describe</a:t>
            </a:r>
            <a:r>
              <a:rPr lang="en">
                <a:solidFill>
                  <a:srgbClr val="242C42"/>
                </a:solidFill>
              </a:rPr>
              <a:t> </a:t>
            </a:r>
            <a:endParaRPr sz="700"/>
          </a:p>
        </p:txBody>
      </p:sp>
      <p:sp>
        <p:nvSpPr>
          <p:cNvPr id="168" name="Google Shape;168;p28"/>
          <p:cNvSpPr txBox="1"/>
          <p:nvPr/>
        </p:nvSpPr>
        <p:spPr>
          <a:xfrm>
            <a:off x="830708" y="798600"/>
            <a:ext cx="34245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32A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Onomatopoeia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" name="Google Shape;169;p28"/>
          <p:cNvSpPr txBox="1"/>
          <p:nvPr/>
        </p:nvSpPr>
        <p:spPr>
          <a:xfrm>
            <a:off x="549308" y="2773330"/>
            <a:ext cx="3574800" cy="19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 friend </a:t>
            </a: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tapped 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my window</a:t>
            </a:r>
            <a:endParaRPr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was a loud </a:t>
            </a: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bang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as she dropped her 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water bottle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00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could hear pots and pans </a:t>
            </a:r>
            <a:r>
              <a:rPr b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clanging 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together the kitchen </a:t>
            </a:r>
            <a:endParaRPr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79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rgbClr val="5C72AF"/>
              </a:buClr>
              <a:buSzPts val="700"/>
              <a:buChar char="•"/>
            </a:pPr>
            <a:r>
              <a:t/>
            </a:r>
            <a:endParaRPr>
              <a:solidFill>
                <a:srgbClr val="5C72AF"/>
              </a:solidFill>
            </a:endParaRPr>
          </a:p>
        </p:txBody>
      </p:sp>
      <p:pic>
        <p:nvPicPr>
          <p:cNvPr id="170" name="Google Shape;170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91390" y="798600"/>
            <a:ext cx="2762810" cy="33899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1" name="Google Shape;171;p28"/>
          <p:cNvGrpSpPr/>
          <p:nvPr/>
        </p:nvGrpSpPr>
        <p:grpSpPr>
          <a:xfrm>
            <a:off x="0" y="4689724"/>
            <a:ext cx="9143998" cy="1651540"/>
            <a:chOff x="0" y="-57150"/>
            <a:chExt cx="4816592" cy="869950"/>
          </a:xfrm>
        </p:grpSpPr>
        <p:sp>
          <p:nvSpPr>
            <p:cNvPr id="172" name="Google Shape;172;p28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173" name="Google Shape;173;p28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6ECF6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9"/>
          <p:cNvSpPr txBox="1"/>
          <p:nvPr/>
        </p:nvSpPr>
        <p:spPr>
          <a:xfrm>
            <a:off x="496833" y="1668182"/>
            <a:ext cx="3712200" cy="7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comparison that uses the words “like” or “as”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79" name="Google Shape;179;p29"/>
          <p:cNvGrpSpPr/>
          <p:nvPr/>
        </p:nvGrpSpPr>
        <p:grpSpPr>
          <a:xfrm>
            <a:off x="-825430" y="150844"/>
            <a:ext cx="6861890" cy="1517337"/>
            <a:chOff x="0" y="-57149"/>
            <a:chExt cx="940191" cy="207900"/>
          </a:xfrm>
        </p:grpSpPr>
        <p:sp>
          <p:nvSpPr>
            <p:cNvPr id="180" name="Google Shape;180;p29"/>
            <p:cNvSpPr/>
            <p:nvPr/>
          </p:nvSpPr>
          <p:spPr>
            <a:xfrm>
              <a:off x="0" y="0"/>
              <a:ext cx="940191" cy="116689"/>
            </a:xfrm>
            <a:custGeom>
              <a:rect b="b" l="l" r="r" t="t"/>
              <a:pathLst>
                <a:path extrusionOk="0" h="116689" w="940191">
                  <a:moveTo>
                    <a:pt x="940191" y="0"/>
                  </a:moveTo>
                  <a:lnTo>
                    <a:pt x="0" y="0"/>
                  </a:lnTo>
                  <a:lnTo>
                    <a:pt x="101600" y="58345"/>
                  </a:lnTo>
                  <a:lnTo>
                    <a:pt x="0" y="116689"/>
                  </a:lnTo>
                  <a:lnTo>
                    <a:pt x="940191" y="116689"/>
                  </a:lnTo>
                  <a:lnTo>
                    <a:pt x="838591" y="58345"/>
                  </a:lnTo>
                  <a:lnTo>
                    <a:pt x="940191" y="0"/>
                  </a:lnTo>
                  <a:close/>
                </a:path>
              </a:pathLst>
            </a:custGeom>
            <a:solidFill>
              <a:srgbClr val="F6D2E7"/>
            </a:solidFill>
            <a:ln>
              <a:noFill/>
            </a:ln>
          </p:spPr>
        </p:sp>
        <p:sp>
          <p:nvSpPr>
            <p:cNvPr id="181" name="Google Shape;181;p29"/>
            <p:cNvSpPr txBox="1"/>
            <p:nvPr/>
          </p:nvSpPr>
          <p:spPr>
            <a:xfrm>
              <a:off x="88900" y="-57149"/>
              <a:ext cx="635100" cy="20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l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2" name="Google Shape;182;p29"/>
          <p:cNvSpPr txBox="1"/>
          <p:nvPr/>
        </p:nvSpPr>
        <p:spPr>
          <a:xfrm>
            <a:off x="893270" y="751315"/>
            <a:ext cx="34245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32A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Simile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29"/>
          <p:cNvSpPr txBox="1"/>
          <p:nvPr/>
        </p:nvSpPr>
        <p:spPr>
          <a:xfrm>
            <a:off x="496833" y="2834090"/>
            <a:ext cx="3712200" cy="14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841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•"/>
            </a:pP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She was as free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bird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41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•"/>
            </a:pP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she was angry, she was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like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storm 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41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•"/>
            </a:pP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They were as destructive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fire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4" name="Google Shape;18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30204" y="892016"/>
            <a:ext cx="3499446" cy="335946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5" name="Google Shape;185;p29"/>
          <p:cNvGrpSpPr/>
          <p:nvPr/>
        </p:nvGrpSpPr>
        <p:grpSpPr>
          <a:xfrm>
            <a:off x="0" y="4689724"/>
            <a:ext cx="9143998" cy="1651540"/>
            <a:chOff x="0" y="-57150"/>
            <a:chExt cx="4816592" cy="869950"/>
          </a:xfrm>
        </p:grpSpPr>
        <p:sp>
          <p:nvSpPr>
            <p:cNvPr id="186" name="Google Shape;186;p29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187" name="Google Shape;187;p29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6ECF6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0"/>
          <p:cNvSpPr txBox="1"/>
          <p:nvPr/>
        </p:nvSpPr>
        <p:spPr>
          <a:xfrm>
            <a:off x="4571991" y="1829140"/>
            <a:ext cx="3574800" cy="7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A comparison that does </a:t>
            </a:r>
            <a:r>
              <a:rPr b="1" lang="en" sz="2100">
                <a:latin typeface="Times New Roman"/>
                <a:ea typeface="Times New Roman"/>
                <a:cs typeface="Times New Roman"/>
                <a:sym typeface="Times New Roman"/>
              </a:rPr>
              <a:t>not </a:t>
            </a: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the words “like” or “as” 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93" name="Google Shape;193;p30"/>
          <p:cNvGrpSpPr/>
          <p:nvPr/>
        </p:nvGrpSpPr>
        <p:grpSpPr>
          <a:xfrm>
            <a:off x="3044173" y="103970"/>
            <a:ext cx="6891879" cy="1650898"/>
            <a:chOff x="0" y="-57149"/>
            <a:chExt cx="944300" cy="226200"/>
          </a:xfrm>
        </p:grpSpPr>
        <p:sp>
          <p:nvSpPr>
            <p:cNvPr id="194" name="Google Shape;194;p30"/>
            <p:cNvSpPr/>
            <p:nvPr/>
          </p:nvSpPr>
          <p:spPr>
            <a:xfrm>
              <a:off x="0" y="0"/>
              <a:ext cx="944300" cy="116689"/>
            </a:xfrm>
            <a:custGeom>
              <a:rect b="b" l="l" r="r" t="t"/>
              <a:pathLst>
                <a:path extrusionOk="0" h="116689" w="944300">
                  <a:moveTo>
                    <a:pt x="944300" y="0"/>
                  </a:moveTo>
                  <a:lnTo>
                    <a:pt x="0" y="0"/>
                  </a:lnTo>
                  <a:lnTo>
                    <a:pt x="101600" y="58345"/>
                  </a:lnTo>
                  <a:lnTo>
                    <a:pt x="0" y="116689"/>
                  </a:lnTo>
                  <a:lnTo>
                    <a:pt x="944300" y="116689"/>
                  </a:lnTo>
                  <a:lnTo>
                    <a:pt x="842700" y="58345"/>
                  </a:lnTo>
                  <a:lnTo>
                    <a:pt x="944300" y="0"/>
                  </a:lnTo>
                  <a:close/>
                </a:path>
              </a:pathLst>
            </a:custGeom>
            <a:solidFill>
              <a:srgbClr val="F6D2E7"/>
            </a:solidFill>
            <a:ln>
              <a:noFill/>
            </a:ln>
          </p:spPr>
        </p:sp>
        <p:sp>
          <p:nvSpPr>
            <p:cNvPr id="195" name="Google Shape;195;p30"/>
            <p:cNvSpPr txBox="1"/>
            <p:nvPr/>
          </p:nvSpPr>
          <p:spPr>
            <a:xfrm>
              <a:off x="88900" y="-57149"/>
              <a:ext cx="635100" cy="226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6" name="Google Shape;196;p30"/>
          <p:cNvSpPr txBox="1"/>
          <p:nvPr/>
        </p:nvSpPr>
        <p:spPr>
          <a:xfrm>
            <a:off x="4571991" y="714129"/>
            <a:ext cx="35748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32A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Metaphor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30"/>
          <p:cNvSpPr txBox="1"/>
          <p:nvPr/>
        </p:nvSpPr>
        <p:spPr>
          <a:xfrm>
            <a:off x="4775229" y="2961184"/>
            <a:ext cx="3574800" cy="150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9050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Life </a:t>
            </a:r>
            <a:r>
              <a:rPr b="1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highway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 eyes </a:t>
            </a:r>
            <a:r>
              <a:rPr b="1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were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pair of diamonds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 </a:t>
            </a:r>
            <a:r>
              <a:rPr b="1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was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raging river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8" name="Google Shape;19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1350" y="1936851"/>
            <a:ext cx="3228455" cy="211060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9" name="Google Shape;199;p30"/>
          <p:cNvGrpSpPr/>
          <p:nvPr/>
        </p:nvGrpSpPr>
        <p:grpSpPr>
          <a:xfrm>
            <a:off x="0" y="4689724"/>
            <a:ext cx="9143998" cy="1651540"/>
            <a:chOff x="0" y="-57150"/>
            <a:chExt cx="4816592" cy="869950"/>
          </a:xfrm>
        </p:grpSpPr>
        <p:sp>
          <p:nvSpPr>
            <p:cNvPr id="200" name="Google Shape;200;p30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201" name="Google Shape;201;p30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6ECF6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1"/>
          <p:cNvSpPr txBox="1"/>
          <p:nvPr/>
        </p:nvSpPr>
        <p:spPr>
          <a:xfrm>
            <a:off x="632013" y="1501647"/>
            <a:ext cx="3574800" cy="1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Giving human characteristics to something that’s not human (an </a:t>
            </a:r>
            <a:r>
              <a:rPr lang="en" sz="2100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inanimate object, idea, etc.)</a:t>
            </a:r>
            <a:r>
              <a:rPr b="0" i="0" lang="en" sz="1400" u="none" cap="none" strike="noStrike">
                <a:solidFill>
                  <a:srgbClr val="242C4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700"/>
          </a:p>
        </p:txBody>
      </p:sp>
      <p:grpSp>
        <p:nvGrpSpPr>
          <p:cNvPr id="207" name="Google Shape;207;p31"/>
          <p:cNvGrpSpPr/>
          <p:nvPr/>
        </p:nvGrpSpPr>
        <p:grpSpPr>
          <a:xfrm>
            <a:off x="-942067" y="28769"/>
            <a:ext cx="6861890" cy="1438515"/>
            <a:chOff x="0" y="-57149"/>
            <a:chExt cx="940191" cy="197100"/>
          </a:xfrm>
        </p:grpSpPr>
        <p:sp>
          <p:nvSpPr>
            <p:cNvPr id="208" name="Google Shape;208;p31"/>
            <p:cNvSpPr/>
            <p:nvPr/>
          </p:nvSpPr>
          <p:spPr>
            <a:xfrm>
              <a:off x="0" y="0"/>
              <a:ext cx="940191" cy="116689"/>
            </a:xfrm>
            <a:custGeom>
              <a:rect b="b" l="l" r="r" t="t"/>
              <a:pathLst>
                <a:path extrusionOk="0" h="116689" w="940191">
                  <a:moveTo>
                    <a:pt x="940191" y="0"/>
                  </a:moveTo>
                  <a:lnTo>
                    <a:pt x="0" y="0"/>
                  </a:lnTo>
                  <a:lnTo>
                    <a:pt x="101600" y="58345"/>
                  </a:lnTo>
                  <a:lnTo>
                    <a:pt x="0" y="116689"/>
                  </a:lnTo>
                  <a:lnTo>
                    <a:pt x="940191" y="116689"/>
                  </a:lnTo>
                  <a:lnTo>
                    <a:pt x="838591" y="58345"/>
                  </a:lnTo>
                  <a:lnTo>
                    <a:pt x="940191" y="0"/>
                  </a:lnTo>
                  <a:close/>
                </a:path>
              </a:pathLst>
            </a:custGeom>
            <a:solidFill>
              <a:srgbClr val="F6D2E7"/>
            </a:solidFill>
            <a:ln>
              <a:noFill/>
            </a:ln>
          </p:spPr>
        </p:sp>
        <p:sp>
          <p:nvSpPr>
            <p:cNvPr id="209" name="Google Shape;209;p31"/>
            <p:cNvSpPr txBox="1"/>
            <p:nvPr/>
          </p:nvSpPr>
          <p:spPr>
            <a:xfrm>
              <a:off x="88900" y="-57149"/>
              <a:ext cx="635100" cy="19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0" name="Google Shape;210;p31"/>
          <p:cNvSpPr txBox="1"/>
          <p:nvPr/>
        </p:nvSpPr>
        <p:spPr>
          <a:xfrm>
            <a:off x="562563" y="620022"/>
            <a:ext cx="37137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32A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Personification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" name="Google Shape;211;p31"/>
          <p:cNvSpPr txBox="1"/>
          <p:nvPr/>
        </p:nvSpPr>
        <p:spPr>
          <a:xfrm>
            <a:off x="562563" y="2831830"/>
            <a:ext cx="3574800" cy="18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222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rgbClr val="5C72AF"/>
              </a:buClr>
              <a:buSzPts val="2500"/>
              <a:buFont typeface="Times New Roman"/>
              <a:buChar char="•"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lonely 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cloud drifted toward the horizon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•"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The wind </a:t>
            </a: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played 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with her hair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•"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The light </a:t>
            </a:r>
            <a:r>
              <a:rPr b="1" lang="en" sz="1800">
                <a:latin typeface="Times New Roman"/>
                <a:ea typeface="Times New Roman"/>
                <a:cs typeface="Times New Roman"/>
                <a:sym typeface="Times New Roman"/>
              </a:rPr>
              <a:t>danced 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along the surface of the water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12" name="Google Shape;212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92458" y="2004587"/>
            <a:ext cx="2942245" cy="214783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3" name="Google Shape;213;p31"/>
          <p:cNvGrpSpPr/>
          <p:nvPr/>
        </p:nvGrpSpPr>
        <p:grpSpPr>
          <a:xfrm>
            <a:off x="0" y="4689725"/>
            <a:ext cx="9143818" cy="1651513"/>
            <a:chOff x="0" y="-57150"/>
            <a:chExt cx="4816592" cy="869950"/>
          </a:xfrm>
        </p:grpSpPr>
        <p:sp>
          <p:nvSpPr>
            <p:cNvPr id="214" name="Google Shape;214;p31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215" name="Google Shape;215;p31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6ECF6"/>
        </a:solidFill>
      </p:bgPr>
    </p:bg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2"/>
          <p:cNvSpPr txBox="1"/>
          <p:nvPr/>
        </p:nvSpPr>
        <p:spPr>
          <a:xfrm>
            <a:off x="309233" y="1541210"/>
            <a:ext cx="3574800" cy="1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100" u="none" cap="none" strike="noStrike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Repeat</a:t>
            </a:r>
            <a:r>
              <a:rPr lang="en" sz="2100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i="0" lang="en" sz="2100" u="none" cap="none" strike="noStrike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sounds or letters at the beginning of words placed ne</a:t>
            </a:r>
            <a:r>
              <a:rPr lang="en" sz="2100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xt to or near each other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21" name="Google Shape;221;p32"/>
          <p:cNvGrpSpPr/>
          <p:nvPr/>
        </p:nvGrpSpPr>
        <p:grpSpPr>
          <a:xfrm>
            <a:off x="-809817" y="150849"/>
            <a:ext cx="6861890" cy="1390345"/>
            <a:chOff x="0" y="-78571"/>
            <a:chExt cx="940191" cy="190500"/>
          </a:xfrm>
        </p:grpSpPr>
        <p:sp>
          <p:nvSpPr>
            <p:cNvPr id="222" name="Google Shape;222;p32"/>
            <p:cNvSpPr/>
            <p:nvPr/>
          </p:nvSpPr>
          <p:spPr>
            <a:xfrm>
              <a:off x="0" y="-44284"/>
              <a:ext cx="940191" cy="116689"/>
            </a:xfrm>
            <a:custGeom>
              <a:rect b="b" l="l" r="r" t="t"/>
              <a:pathLst>
                <a:path extrusionOk="0" h="116689" w="940191">
                  <a:moveTo>
                    <a:pt x="940191" y="0"/>
                  </a:moveTo>
                  <a:lnTo>
                    <a:pt x="0" y="0"/>
                  </a:lnTo>
                  <a:lnTo>
                    <a:pt x="101600" y="58345"/>
                  </a:lnTo>
                  <a:lnTo>
                    <a:pt x="0" y="116689"/>
                  </a:lnTo>
                  <a:lnTo>
                    <a:pt x="940191" y="116689"/>
                  </a:lnTo>
                  <a:lnTo>
                    <a:pt x="838591" y="58345"/>
                  </a:lnTo>
                  <a:lnTo>
                    <a:pt x="940191" y="0"/>
                  </a:lnTo>
                  <a:close/>
                </a:path>
              </a:pathLst>
            </a:custGeom>
            <a:solidFill>
              <a:srgbClr val="F6D2E7"/>
            </a:solidFill>
            <a:ln>
              <a:noFill/>
            </a:ln>
          </p:spPr>
        </p:sp>
        <p:sp>
          <p:nvSpPr>
            <p:cNvPr id="223" name="Google Shape;223;p32"/>
            <p:cNvSpPr txBox="1"/>
            <p:nvPr/>
          </p:nvSpPr>
          <p:spPr>
            <a:xfrm>
              <a:off x="93185" y="-78571"/>
              <a:ext cx="635100" cy="19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4" name="Google Shape;224;p32"/>
          <p:cNvSpPr txBox="1"/>
          <p:nvPr/>
        </p:nvSpPr>
        <p:spPr>
          <a:xfrm>
            <a:off x="833720" y="647511"/>
            <a:ext cx="35748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32A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Alliteration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" name="Google Shape;225;p32"/>
          <p:cNvSpPr txBox="1"/>
          <p:nvPr/>
        </p:nvSpPr>
        <p:spPr>
          <a:xfrm>
            <a:off x="403008" y="2950378"/>
            <a:ext cx="3574800" cy="18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841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•"/>
            </a:pP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wallows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oar in the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ky 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uckoos and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owbirds swarmed the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amp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was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rinking 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irty water from a puddle  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6" name="Google Shape;226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-619417">
            <a:off x="5226568" y="2050623"/>
            <a:ext cx="1857458" cy="1841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11455" y="882010"/>
            <a:ext cx="2047764" cy="31564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28" name="Google Shape;228;p32"/>
          <p:cNvGrpSpPr/>
          <p:nvPr/>
        </p:nvGrpSpPr>
        <p:grpSpPr>
          <a:xfrm>
            <a:off x="0" y="4689724"/>
            <a:ext cx="9143998" cy="1651540"/>
            <a:chOff x="0" y="-57150"/>
            <a:chExt cx="4816592" cy="869950"/>
          </a:xfrm>
        </p:grpSpPr>
        <p:sp>
          <p:nvSpPr>
            <p:cNvPr id="229" name="Google Shape;229;p32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230" name="Google Shape;230;p32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6ECF6"/>
        </a:solidFill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Google Shape;235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4500" y="1890287"/>
            <a:ext cx="3071327" cy="2376439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33"/>
          <p:cNvSpPr txBox="1"/>
          <p:nvPr/>
        </p:nvSpPr>
        <p:spPr>
          <a:xfrm>
            <a:off x="4415250" y="1536188"/>
            <a:ext cx="3969600" cy="1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100" u="none" cap="none" strike="noStrike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Repeated vowel sounds in words placed near each other, usually in the </a:t>
            </a:r>
            <a:r>
              <a:rPr lang="en" sz="2100">
                <a:solidFill>
                  <a:srgbClr val="242C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same line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37" name="Google Shape;237;p33"/>
          <p:cNvGrpSpPr/>
          <p:nvPr/>
        </p:nvGrpSpPr>
        <p:grpSpPr>
          <a:xfrm>
            <a:off x="3072410" y="-221081"/>
            <a:ext cx="6891879" cy="1563317"/>
            <a:chOff x="0" y="-80713"/>
            <a:chExt cx="944300" cy="214200"/>
          </a:xfrm>
        </p:grpSpPr>
        <p:sp>
          <p:nvSpPr>
            <p:cNvPr id="238" name="Google Shape;238;p33"/>
            <p:cNvSpPr/>
            <p:nvPr/>
          </p:nvSpPr>
          <p:spPr>
            <a:xfrm>
              <a:off x="0" y="0"/>
              <a:ext cx="944300" cy="116689"/>
            </a:xfrm>
            <a:custGeom>
              <a:rect b="b" l="l" r="r" t="t"/>
              <a:pathLst>
                <a:path extrusionOk="0" h="116689" w="944300">
                  <a:moveTo>
                    <a:pt x="944300" y="0"/>
                  </a:moveTo>
                  <a:lnTo>
                    <a:pt x="0" y="0"/>
                  </a:lnTo>
                  <a:lnTo>
                    <a:pt x="101600" y="58345"/>
                  </a:lnTo>
                  <a:lnTo>
                    <a:pt x="0" y="116689"/>
                  </a:lnTo>
                  <a:lnTo>
                    <a:pt x="944300" y="116689"/>
                  </a:lnTo>
                  <a:lnTo>
                    <a:pt x="842700" y="58345"/>
                  </a:lnTo>
                  <a:lnTo>
                    <a:pt x="944300" y="0"/>
                  </a:lnTo>
                  <a:close/>
                </a:path>
              </a:pathLst>
            </a:custGeom>
            <a:solidFill>
              <a:srgbClr val="F6D2E7"/>
            </a:solidFill>
            <a:ln>
              <a:noFill/>
            </a:ln>
          </p:spPr>
        </p:sp>
        <p:sp>
          <p:nvSpPr>
            <p:cNvPr id="239" name="Google Shape;239;p33"/>
            <p:cNvSpPr txBox="1"/>
            <p:nvPr/>
          </p:nvSpPr>
          <p:spPr>
            <a:xfrm>
              <a:off x="85827" y="-80713"/>
              <a:ext cx="635100" cy="214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0" name="Google Shape;240;p33"/>
          <p:cNvSpPr txBox="1"/>
          <p:nvPr/>
        </p:nvSpPr>
        <p:spPr>
          <a:xfrm>
            <a:off x="4806088" y="611000"/>
            <a:ext cx="34245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32A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Assonance</a:t>
            </a:r>
            <a:endParaRPr b="1" sz="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1" name="Google Shape;241;p33"/>
          <p:cNvSpPr txBox="1"/>
          <p:nvPr/>
        </p:nvSpPr>
        <p:spPr>
          <a:xfrm>
            <a:off x="4730901" y="2893855"/>
            <a:ext cx="3574800" cy="14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841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•"/>
            </a:pP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h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ei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 b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rs the weight of his father’s decisions 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41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•"/>
            </a:pP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oo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oo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 for sch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oo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 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4150" lvl="1" marL="304800" marR="0" rtl="0" algn="l">
              <a:lnSpc>
                <a:spcPct val="13001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•"/>
            </a:pP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could s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ee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it betw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ee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 the tr</a:t>
            </a:r>
            <a:r>
              <a:rPr b="1"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ee</a:t>
            </a:r>
            <a:r>
              <a:rPr lang="en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i="0" lang="en" sz="1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42" name="Google Shape;242;p33"/>
          <p:cNvGrpSpPr/>
          <p:nvPr/>
        </p:nvGrpSpPr>
        <p:grpSpPr>
          <a:xfrm>
            <a:off x="0" y="4689724"/>
            <a:ext cx="9143998" cy="1651540"/>
            <a:chOff x="0" y="-57150"/>
            <a:chExt cx="4816592" cy="869950"/>
          </a:xfrm>
        </p:grpSpPr>
        <p:sp>
          <p:nvSpPr>
            <p:cNvPr id="243" name="Google Shape;243;p33"/>
            <p:cNvSpPr/>
            <p:nvPr/>
          </p:nvSpPr>
          <p:spPr>
            <a:xfrm>
              <a:off x="0" y="0"/>
              <a:ext cx="4816592" cy="181877"/>
            </a:xfrm>
            <a:custGeom>
              <a:rect b="b" l="l" r="r" t="t"/>
              <a:pathLst>
                <a:path extrusionOk="0" h="181877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81877"/>
                  </a:lnTo>
                  <a:lnTo>
                    <a:pt x="0" y="181877"/>
                  </a:lnTo>
                  <a:close/>
                </a:path>
              </a:pathLst>
            </a:custGeom>
            <a:solidFill>
              <a:srgbClr val="832A50"/>
            </a:solidFill>
            <a:ln>
              <a:noFill/>
            </a:ln>
          </p:spPr>
        </p:sp>
        <p:sp>
          <p:nvSpPr>
            <p:cNvPr id="244" name="Google Shape;244;p33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