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9144000"/>
  <p:notesSz cx="6858000" cy="9144000"/>
  <p:embeddedFontLst>
    <p:embeddedFont>
      <p:font typeface="Open Sans"/>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340"/>
        <p:guide pos="3974" orient="horz"/>
        <p:guide pos="5420"/>
        <p:guide pos="346" orient="horz"/>
        <p:guide pos="476"/>
        <p:guide pos="482" orient="horz"/>
        <p:guide pos="3838" orient="horz"/>
        <p:guide pos="5284"/>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OpenSans-bold.fntdata"/><Relationship Id="rId10" Type="http://schemas.openxmlformats.org/officeDocument/2006/relationships/slide" Target="slides/slide5.xml"/><Relationship Id="rId21" Type="http://schemas.openxmlformats.org/officeDocument/2006/relationships/font" Target="fonts/OpenSans-regular.fntdata"/><Relationship Id="rId13" Type="http://schemas.openxmlformats.org/officeDocument/2006/relationships/slide" Target="slides/slide8.xml"/><Relationship Id="rId24" Type="http://schemas.openxmlformats.org/officeDocument/2006/relationships/font" Target="fonts/OpenSans-boldItalic.fntdata"/><Relationship Id="rId12" Type="http://schemas.openxmlformats.org/officeDocument/2006/relationships/slide" Target="slides/slide7.xml"/><Relationship Id="rId23" Type="http://schemas.openxmlformats.org/officeDocument/2006/relationships/font" Target="fonts/OpenSans-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 name="Shape 19"/>
        <p:cNvGrpSpPr/>
        <p:nvPr/>
      </p:nvGrpSpPr>
      <p:grpSpPr>
        <a:xfrm>
          <a:off x="0" y="0"/>
          <a:ext cx="0" cy="0"/>
          <a:chOff x="0" y="0"/>
          <a:chExt cx="0" cy="0"/>
        </a:xfrm>
      </p:grpSpPr>
      <p:sp>
        <p:nvSpPr>
          <p:cNvPr id="20" name="Google Shape;2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 name="Google Shape;21;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db7887e2a1_0_1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g2db7887e2a1_0_1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dbf6e62115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dbf6e6211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g2dbf6e62115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 name="Shape 28"/>
        <p:cNvGrpSpPr/>
        <p:nvPr/>
      </p:nvGrpSpPr>
      <p:grpSpPr>
        <a:xfrm>
          <a:off x="0" y="0"/>
          <a:ext cx="0" cy="0"/>
          <a:chOff x="0" y="0"/>
          <a:chExt cx="0" cy="0"/>
        </a:xfrm>
      </p:grpSpPr>
      <p:sp>
        <p:nvSpPr>
          <p:cNvPr id="29" name="Google Shape;29;g2db7887e2a1_0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 name="Google Shape;30;g2db7887e2a1_0_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 name="Google Shape;43;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g2db7887e2a1_0_1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0" name="Google Shape;50;g2db7887e2a1_0_1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 name="Google Shape;51;g2db7887e2a1_0_1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db7887e2a1_0_1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9" name="Google Shape;59;g2db7887e2a1_0_1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 name="Google Shape;60;g2db7887e2a1_0_1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db7887e2a1_0_1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7" name="Google Shape;67;g2db7887e2a1_0_1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 name="Google Shape;68;g2db7887e2a1_0_1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 name="Google Shape;75;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db7887e2a1_0_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g2db7887e2a1_0_9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2"/>
          <p:cNvSpPr/>
          <p:nvPr/>
        </p:nvSpPr>
        <p:spPr>
          <a:xfrm>
            <a:off x="457198" y="438151"/>
            <a:ext cx="8220075" cy="5957887"/>
          </a:xfrm>
          <a:prstGeom prst="roundRect">
            <a:avLst>
              <a:gd fmla="val 2649" name="adj"/>
            </a:avLst>
          </a:prstGeom>
          <a:solidFill>
            <a:schemeClr val="lt1"/>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350" u="none" cap="none" strike="noStrike">
                <a:solidFill>
                  <a:schemeClr val="lt1"/>
                </a:solidFill>
                <a:latin typeface="Arial"/>
                <a:ea typeface="Arial"/>
                <a:cs typeface="Arial"/>
                <a:sym typeface="Arial"/>
              </a:rPr>
              <a:t> </a:t>
            </a:r>
            <a:endParaRPr/>
          </a:p>
        </p:txBody>
      </p:sp>
      <p:sp>
        <p:nvSpPr>
          <p:cNvPr id="14" name="Google Shape;14;p2"/>
          <p:cNvSpPr/>
          <p:nvPr>
            <p:ph type="title"/>
          </p:nvPr>
        </p:nvSpPr>
        <p:spPr>
          <a:xfrm>
            <a:off x="457198" y="438151"/>
            <a:ext cx="8220075" cy="994306"/>
          </a:xfrm>
          <a:prstGeom prst="roundRect">
            <a:avLst>
              <a:gd fmla="val 9641" name="adj"/>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a:hlinkClick r:id="rId3"/>
          </p:cNvPr>
          <p:cNvSpPr/>
          <p:nvPr/>
        </p:nvSpPr>
        <p:spPr>
          <a:xfrm>
            <a:off x="4137660" y="3152488"/>
            <a:ext cx="868680" cy="55302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4">
            <a:hlinkClick r:id="rId3"/>
          </p:cNvPr>
          <p:cNvSpPr/>
          <p:nvPr/>
        </p:nvSpPr>
        <p:spPr>
          <a:xfrm>
            <a:off x="4137660" y="3152488"/>
            <a:ext cx="868680" cy="55302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p:nvPr>
            <p:ph type="title"/>
          </p:nvPr>
        </p:nvSpPr>
        <p:spPr>
          <a:xfrm>
            <a:off x="489745" y="695325"/>
            <a:ext cx="8164510" cy="1150938"/>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4000"/>
              <a:buFont typeface="Arial"/>
              <a:buNone/>
              <a:defRPr b="1" i="0" sz="4000" u="none" cap="none" strike="noStrik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p:nvPr>
            <p:ph idx="1" type="body"/>
          </p:nvPr>
        </p:nvSpPr>
        <p:spPr>
          <a:xfrm>
            <a:off x="489745" y="1957386"/>
            <a:ext cx="8164510" cy="4387851"/>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hyperlink" Target="http://www.archway.archives.govt.nz/ViewFullItem.do?code=23677025"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collections.archives.govt.nz/web/arena/search#/?q=R23677015" TargetMode="Externa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hyperlink" Target="https://collections.archives.govt.nz/web/arena/search#/item/aims-archive/8836"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 name="Shape 22"/>
        <p:cNvGrpSpPr/>
        <p:nvPr/>
      </p:nvGrpSpPr>
      <p:grpSpPr>
        <a:xfrm>
          <a:off x="0" y="0"/>
          <a:ext cx="0" cy="0"/>
          <a:chOff x="0" y="0"/>
          <a:chExt cx="0" cy="0"/>
        </a:xfrm>
      </p:grpSpPr>
      <p:pic>
        <p:nvPicPr>
          <p:cNvPr descr="A person in a suit&#10;&#10;Description automatically generated with medium confidence" id="23" name="Google Shape;23;p5"/>
          <p:cNvPicPr preferRelativeResize="0"/>
          <p:nvPr/>
        </p:nvPicPr>
        <p:blipFill rotWithShape="1">
          <a:blip r:embed="rId3">
            <a:alphaModFix/>
          </a:blip>
          <a:srcRect b="0" l="0" r="0" t="0"/>
          <a:stretch/>
        </p:blipFill>
        <p:spPr>
          <a:xfrm>
            <a:off x="5001500" y="1207025"/>
            <a:ext cx="3516824" cy="4949600"/>
          </a:xfrm>
          <a:prstGeom prst="rect">
            <a:avLst/>
          </a:prstGeom>
          <a:noFill/>
          <a:ln>
            <a:noFill/>
          </a:ln>
        </p:spPr>
      </p:pic>
      <p:sp>
        <p:nvSpPr>
          <p:cNvPr id="24" name="Google Shape;24;p5"/>
          <p:cNvSpPr/>
          <p:nvPr>
            <p:ph type="title"/>
          </p:nvPr>
        </p:nvSpPr>
        <p:spPr>
          <a:xfrm>
            <a:off x="457198" y="438151"/>
            <a:ext cx="8220075" cy="994306"/>
          </a:xfrm>
          <a:prstGeom prst="roundRect">
            <a:avLst>
              <a:gd fmla="val 9641"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Anti-Chinese Policies and Rules</a:t>
            </a:r>
            <a:endParaRPr/>
          </a:p>
        </p:txBody>
      </p:sp>
      <p:sp>
        <p:nvSpPr>
          <p:cNvPr id="25" name="Google Shape;25;p5"/>
          <p:cNvSpPr/>
          <p:nvPr/>
        </p:nvSpPr>
        <p:spPr>
          <a:xfrm>
            <a:off x="900450" y="1432450"/>
            <a:ext cx="3865500" cy="440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800">
                <a:solidFill>
                  <a:schemeClr val="dk1"/>
                </a:solidFill>
                <a:latin typeface="Open Sans"/>
                <a:ea typeface="Open Sans"/>
                <a:cs typeface="Open Sans"/>
                <a:sym typeface="Open Sans"/>
              </a:rPr>
              <a:t>Aotearoa New Zealand’s continuing settlement policies and rules were all in an effort to create a ‘new Britain’ here.  Any non-white immigrants, including the Chinese, were considered ‘undesirable’.</a:t>
            </a:r>
            <a:endParaRPr/>
          </a:p>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a:p>
            <a:pPr indent="0" lvl="0" marL="0" marR="0" rtl="0" algn="l">
              <a:spcBef>
                <a:spcPts val="0"/>
              </a:spcBef>
              <a:spcAft>
                <a:spcPts val="0"/>
              </a:spcAft>
              <a:buNone/>
            </a:pPr>
            <a:r>
              <a:rPr lang="en-GB" sz="1800">
                <a:solidFill>
                  <a:schemeClr val="dk1"/>
                </a:solidFill>
                <a:latin typeface="Open Sans"/>
                <a:ea typeface="Open Sans"/>
                <a:cs typeface="Open Sans"/>
                <a:sym typeface="Open Sans"/>
              </a:rPr>
              <a:t>As well as the poll tax, there were several immigration rules that the government put in place in the early 1900s to make it very difficult for the ‘undesirables’ to enter Aotearoa New Zealand to live.</a:t>
            </a:r>
            <a:endParaRPr/>
          </a:p>
        </p:txBody>
      </p:sp>
      <p:sp>
        <p:nvSpPr>
          <p:cNvPr id="26" name="Google Shape;26;p5"/>
          <p:cNvSpPr txBox="1"/>
          <p:nvPr/>
        </p:nvSpPr>
        <p:spPr>
          <a:xfrm>
            <a:off x="1461441" y="5353024"/>
            <a:ext cx="3304500" cy="338700"/>
          </a:xfrm>
          <a:prstGeom prst="rect">
            <a:avLst/>
          </a:prstGeom>
          <a:solidFill>
            <a:schemeClr val="lt1"/>
          </a:solidFill>
          <a:ln cap="flat" cmpd="sng" w="12700">
            <a:solidFill>
              <a:srgbClr val="1C1C1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rgbClr val="212124"/>
                </a:solidFill>
                <a:highlight>
                  <a:srgbClr val="F3F5F6"/>
                </a:highlight>
                <a:latin typeface="Open Sans"/>
                <a:ea typeface="Open Sans"/>
                <a:cs typeface="Open Sans"/>
                <a:sym typeface="Open Sans"/>
              </a:rPr>
              <a:t>Archives Reference: ACGV 8836 W1514 L24 3 / L24/31 682 </a:t>
            </a:r>
            <a:r>
              <a:rPr lang="en-GB" sz="800" u="sng">
                <a:solidFill>
                  <a:srgbClr val="006DAC"/>
                </a:solidFill>
                <a:highlight>
                  <a:srgbClr val="F3F5F6"/>
                </a:highlight>
                <a:latin typeface="Open Sans"/>
                <a:ea typeface="Open Sans"/>
                <a:cs typeface="Open Sans"/>
                <a:sym typeface="Open Sans"/>
                <a:hlinkClick r:id="rId4">
                  <a:extLst>
                    <a:ext uri="{A12FA001-AC4F-418D-AE19-62706E023703}">
                      <ahyp:hlinkClr val="tx"/>
                    </a:ext>
                  </a:extLst>
                </a:hlinkClick>
              </a:rPr>
              <a:t>www.archway.archives.govt.nz/ViewFullItem.do?code=23677025</a:t>
            </a:r>
            <a:endParaRPr sz="800" u="sng">
              <a:solidFill>
                <a:srgbClr val="006DAC"/>
              </a:solidFill>
              <a:highlight>
                <a:srgbClr val="F3F5F6"/>
              </a:highlight>
              <a:latin typeface="Open Sans"/>
              <a:ea typeface="Open Sans"/>
              <a:cs typeface="Open Sans"/>
              <a:sym typeface="Open Sans"/>
            </a:endParaRPr>
          </a:p>
        </p:txBody>
      </p:sp>
      <p:sp>
        <p:nvSpPr>
          <p:cNvPr id="27" name="Google Shape;27;p5"/>
          <p:cNvSpPr/>
          <p:nvPr/>
        </p:nvSpPr>
        <p:spPr>
          <a:xfrm>
            <a:off x="2792565" y="6092822"/>
            <a:ext cx="5978100" cy="710700"/>
          </a:xfrm>
          <a:prstGeom prst="rect">
            <a:avLst/>
          </a:prstGeom>
          <a:solidFill>
            <a:schemeClr val="lt1"/>
          </a:solidFill>
          <a:ln cap="flat" cmpd="sng" w="28575">
            <a:solidFill>
              <a:srgbClr val="1C1C1C"/>
            </a:solidFill>
            <a:prstDash val="solid"/>
            <a:round/>
            <a:headEnd len="sm" w="sm" type="none"/>
            <a:tailEnd len="sm" w="sm" type="none"/>
          </a:ln>
        </p:spPr>
        <p:txBody>
          <a:bodyPr anchorCtr="0" anchor="t" bIns="108000" lIns="108000" spcFirstLastPara="1" rIns="108000" wrap="square" tIns="108000">
            <a:noAutofit/>
          </a:bodyPr>
          <a:lstStyle/>
          <a:p>
            <a:pPr indent="0" lvl="0" marL="0" marR="0" rtl="0" algn="l">
              <a:spcBef>
                <a:spcPts val="0"/>
              </a:spcBef>
              <a:spcAft>
                <a:spcPts val="0"/>
              </a:spcAft>
              <a:buNone/>
            </a:pPr>
            <a:r>
              <a:rPr lang="en-GB" sz="1600">
                <a:solidFill>
                  <a:srgbClr val="212124"/>
                </a:solidFill>
                <a:latin typeface="Open Sans"/>
                <a:ea typeface="Open Sans"/>
                <a:cs typeface="Open Sans"/>
                <a:sym typeface="Open Sans"/>
              </a:rPr>
              <a:t>Chong Ngan, born in Canton. His entry certificate was issued 14 February 1922. He paid £100 and was 18 years old.</a:t>
            </a:r>
            <a:endParaRPr sz="1600">
              <a:solidFill>
                <a:srgbClr val="FF0000"/>
              </a:solidFill>
              <a:latin typeface="Open Sans"/>
              <a:ea typeface="Open Sans"/>
              <a:cs typeface="Open Sans"/>
              <a:sym typeface="Open Sa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4"/>
          <p:cNvSpPr/>
          <p:nvPr>
            <p:ph type="title"/>
          </p:nvPr>
        </p:nvSpPr>
        <p:spPr>
          <a:xfrm>
            <a:off x="457198" y="438151"/>
            <a:ext cx="8220000" cy="994200"/>
          </a:xfrm>
          <a:prstGeom prst="roundRect">
            <a:avLst>
              <a:gd fmla="val 9641"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000"/>
              <a:buFont typeface="Open Sans"/>
              <a:buNone/>
            </a:pPr>
            <a:r>
              <a:rPr lang="en-GB" sz="3000">
                <a:latin typeface="Open Sans"/>
                <a:ea typeface="Open Sans"/>
                <a:cs typeface="Open Sans"/>
                <a:sym typeface="Open Sans"/>
              </a:rPr>
              <a:t>Anti-Chinese Organisations and Actions</a:t>
            </a:r>
            <a:endParaRPr/>
          </a:p>
        </p:txBody>
      </p:sp>
      <p:sp>
        <p:nvSpPr>
          <p:cNvPr id="102" name="Google Shape;102;p14"/>
          <p:cNvSpPr/>
          <p:nvPr/>
        </p:nvSpPr>
        <p:spPr>
          <a:xfrm>
            <a:off x="755650" y="1330025"/>
            <a:ext cx="7848600" cy="2715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GB" sz="1800">
                <a:solidFill>
                  <a:srgbClr val="0E101A"/>
                </a:solidFill>
                <a:latin typeface="Open Sans"/>
                <a:ea typeface="Open Sans"/>
                <a:cs typeface="Open Sans"/>
                <a:sym typeface="Open Sans"/>
              </a:rPr>
              <a:t>Ironically, the population of Chinese living in Aotearoa New Zealand was tiny. In 1896 there were only 3859 Chinese in the country, dropping to 2570 in 1906. But that did not stop racists from acting out and either doing racism directly or protecting the actions of those who had committed heinous acts.</a:t>
            </a:r>
            <a:endParaRPr sz="1800">
              <a:solidFill>
                <a:srgbClr val="0E101A"/>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sz="1800">
              <a:solidFill>
                <a:srgbClr val="0E101A"/>
              </a:solidFill>
              <a:latin typeface="Open Sans"/>
              <a:ea typeface="Open Sans"/>
              <a:cs typeface="Open Sans"/>
              <a:sym typeface="Open Sans"/>
            </a:endParaRPr>
          </a:p>
          <a:p>
            <a:pPr indent="0" lvl="0" marL="0" marR="0" rtl="0" algn="l">
              <a:lnSpc>
                <a:spcPct val="115000"/>
              </a:lnSpc>
              <a:spcBef>
                <a:spcPts val="0"/>
              </a:spcBef>
              <a:spcAft>
                <a:spcPts val="0"/>
              </a:spcAft>
              <a:buNone/>
            </a:pPr>
            <a:r>
              <a:rPr lang="en-GB" sz="1800">
                <a:solidFill>
                  <a:srgbClr val="0E101A"/>
                </a:solidFill>
                <a:latin typeface="Open Sans"/>
                <a:ea typeface="Open Sans"/>
                <a:cs typeface="Open Sans"/>
                <a:sym typeface="Open Sans"/>
              </a:rPr>
              <a:t>One of the worst examples of anti-Chinese attitudes was the murder of Joe Kum Yung in 1905.  He had been a gold miner but, by that time was living in a Chinese community in Haining St, Wellington.  His killer, Lionel Terry, committed the crime because he wanted to draw attention to his belief in the dangers of Chinese immigration.</a:t>
            </a:r>
            <a:endParaRPr sz="1800">
              <a:solidFill>
                <a:srgbClr val="0E101A"/>
              </a:solidFill>
              <a:latin typeface="Open Sans"/>
              <a:ea typeface="Open Sans"/>
              <a:cs typeface="Open Sans"/>
              <a:sym typeface="Open Sa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5"/>
          <p:cNvSpPr/>
          <p:nvPr>
            <p:ph type="title"/>
          </p:nvPr>
        </p:nvSpPr>
        <p:spPr>
          <a:xfrm>
            <a:off x="457198" y="438151"/>
            <a:ext cx="8220075" cy="994306"/>
          </a:xfrm>
          <a:prstGeom prst="roundRect">
            <a:avLst>
              <a:gd fmla="val 9641"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2300"/>
              <a:buFont typeface="Open Sans"/>
              <a:buNone/>
            </a:pPr>
            <a:r>
              <a:rPr lang="en-GB" sz="2300">
                <a:latin typeface="Open Sans"/>
                <a:ea typeface="Open Sans"/>
                <a:cs typeface="Open Sans"/>
                <a:sym typeface="Open Sans"/>
              </a:rPr>
              <a:t>The Undesirable Immigrants Exclusion Act (1919) </a:t>
            </a:r>
            <a:endParaRPr/>
          </a:p>
        </p:txBody>
      </p:sp>
      <p:sp>
        <p:nvSpPr>
          <p:cNvPr id="108" name="Google Shape;108;p15"/>
          <p:cNvSpPr/>
          <p:nvPr/>
        </p:nvSpPr>
        <p:spPr>
          <a:xfrm>
            <a:off x="875789" y="1360302"/>
            <a:ext cx="7333573" cy="4439613"/>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GB" sz="1800">
                <a:solidFill>
                  <a:srgbClr val="0E101A"/>
                </a:solidFill>
                <a:latin typeface="Open Sans"/>
                <a:ea typeface="Open Sans"/>
                <a:cs typeface="Open Sans"/>
                <a:sym typeface="Open Sans"/>
              </a:rPr>
              <a:t>Over the next few decades, there were a series of laws (legislation) that various governments of the day put in place to restrict or stop the immigration of ‘undesirable’ people. </a:t>
            </a:r>
            <a:endParaRPr/>
          </a:p>
          <a:p>
            <a:pPr indent="0" lvl="0" marL="0" marR="0" rtl="0" algn="l">
              <a:lnSpc>
                <a:spcPct val="115000"/>
              </a:lnSpc>
              <a:spcBef>
                <a:spcPts val="0"/>
              </a:spcBef>
              <a:spcAft>
                <a:spcPts val="0"/>
              </a:spcAft>
              <a:buNone/>
            </a:pPr>
            <a:r>
              <a:t/>
            </a:r>
            <a:endParaRPr sz="1800">
              <a:solidFill>
                <a:srgbClr val="0E101A"/>
              </a:solidFill>
              <a:latin typeface="Open Sans"/>
              <a:ea typeface="Open Sans"/>
              <a:cs typeface="Open Sans"/>
              <a:sym typeface="Open Sans"/>
            </a:endParaRPr>
          </a:p>
          <a:p>
            <a:pPr indent="0" lvl="0" marL="0" marR="0" rtl="0" algn="l">
              <a:lnSpc>
                <a:spcPct val="115000"/>
              </a:lnSpc>
              <a:spcBef>
                <a:spcPts val="0"/>
              </a:spcBef>
              <a:spcAft>
                <a:spcPts val="0"/>
              </a:spcAft>
              <a:buNone/>
            </a:pPr>
            <a:r>
              <a:rPr lang="en-GB" sz="1800">
                <a:solidFill>
                  <a:srgbClr val="0E101A"/>
                </a:solidFill>
                <a:latin typeface="Open Sans"/>
                <a:ea typeface="Open Sans"/>
                <a:cs typeface="Open Sans"/>
                <a:sym typeface="Open Sans"/>
              </a:rPr>
              <a:t>In the legislation, the term used for them was </a:t>
            </a:r>
            <a:r>
              <a:rPr b="1" lang="en-GB" sz="1800">
                <a:solidFill>
                  <a:srgbClr val="0E101A"/>
                </a:solidFill>
                <a:latin typeface="Open Sans"/>
                <a:ea typeface="Open Sans"/>
                <a:cs typeface="Open Sans"/>
                <a:sym typeface="Open Sans"/>
              </a:rPr>
              <a:t>aliens</a:t>
            </a:r>
            <a:r>
              <a:rPr lang="en-GB" sz="1800">
                <a:solidFill>
                  <a:srgbClr val="0E101A"/>
                </a:solidFill>
                <a:latin typeface="Open Sans"/>
                <a:ea typeface="Open Sans"/>
                <a:cs typeface="Open Sans"/>
                <a:sym typeface="Open Sans"/>
              </a:rPr>
              <a:t>, not creatures from outer space, but anyone living in Aotearoa New Zealand who had not yet become a naturalized citizen.</a:t>
            </a:r>
            <a:endParaRPr/>
          </a:p>
        </p:txBody>
      </p:sp>
      <p:sp>
        <p:nvSpPr>
          <p:cNvPr id="109" name="Google Shape;109;p15"/>
          <p:cNvSpPr/>
          <p:nvPr/>
        </p:nvSpPr>
        <p:spPr>
          <a:xfrm>
            <a:off x="5514100" y="3602175"/>
            <a:ext cx="3532800" cy="3255600"/>
          </a:xfrm>
          <a:prstGeom prst="round2SameRect">
            <a:avLst>
              <a:gd fmla="val 16667" name="adj1"/>
              <a:gd fmla="val 0" name="adj2"/>
            </a:avLst>
          </a:prstGeom>
          <a:solidFill>
            <a:srgbClr val="F2884B"/>
          </a:solidFill>
          <a:ln>
            <a:noFill/>
          </a:ln>
        </p:spPr>
        <p:txBody>
          <a:bodyPr anchorCtr="0" anchor="ctr" bIns="648000" lIns="91425" spcFirstLastPara="1" rIns="91425" wrap="square" tIns="36000">
            <a:noAutofit/>
          </a:bodyPr>
          <a:lstStyle/>
          <a:p>
            <a:pPr indent="0" lvl="0" marL="0" marR="0" rtl="0" algn="l">
              <a:lnSpc>
                <a:spcPct val="115000"/>
              </a:lnSpc>
              <a:spcBef>
                <a:spcPts val="0"/>
              </a:spcBef>
              <a:spcAft>
                <a:spcPts val="0"/>
              </a:spcAft>
              <a:buNone/>
            </a:pPr>
            <a:r>
              <a:rPr b="1" lang="en-GB" sz="1800">
                <a:solidFill>
                  <a:schemeClr val="lt1"/>
                </a:solidFill>
                <a:latin typeface="Open Sans"/>
                <a:ea typeface="Open Sans"/>
                <a:cs typeface="Open Sans"/>
                <a:sym typeface="Open Sans"/>
              </a:rPr>
              <a:t>Did you know…?</a:t>
            </a:r>
            <a:r>
              <a:rPr lang="en-GB" sz="1800">
                <a:solidFill>
                  <a:schemeClr val="lt1"/>
                </a:solidFill>
                <a:latin typeface="Open Sans"/>
                <a:ea typeface="Open Sans"/>
                <a:cs typeface="Open Sans"/>
                <a:sym typeface="Open Sans"/>
              </a:rPr>
              <a:t> About 55 Chinese New Zealanders served in World War One and some fought and died in Gallipoli.</a:t>
            </a:r>
            <a:endParaRPr sz="1800">
              <a:solidFill>
                <a:schemeClr val="lt1"/>
              </a:solidFill>
              <a:latin typeface="Open Sans"/>
              <a:ea typeface="Open Sans"/>
              <a:cs typeface="Open Sans"/>
              <a:sym typeface="Open Sans"/>
            </a:endParaRPr>
          </a:p>
        </p:txBody>
      </p:sp>
      <p:sp>
        <p:nvSpPr>
          <p:cNvPr id="110" name="Google Shape;110;p15"/>
          <p:cNvSpPr txBox="1"/>
          <p:nvPr/>
        </p:nvSpPr>
        <p:spPr>
          <a:xfrm>
            <a:off x="748150" y="3602175"/>
            <a:ext cx="4544400" cy="270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Font typeface="Arial"/>
              <a:buNone/>
            </a:pPr>
            <a:r>
              <a:rPr lang="en-GB" sz="1700">
                <a:solidFill>
                  <a:srgbClr val="0E101A"/>
                </a:solidFill>
                <a:latin typeface="Open Sans"/>
                <a:ea typeface="Open Sans"/>
                <a:cs typeface="Open Sans"/>
                <a:sym typeface="Open Sans"/>
              </a:rPr>
              <a:t>The </a:t>
            </a:r>
            <a:r>
              <a:rPr b="1" lang="en-GB" sz="1700">
                <a:solidFill>
                  <a:srgbClr val="0E101A"/>
                </a:solidFill>
                <a:latin typeface="Open Sans"/>
                <a:ea typeface="Open Sans"/>
                <a:cs typeface="Open Sans"/>
                <a:sym typeface="Open Sans"/>
              </a:rPr>
              <a:t>Undesirable Immigrants Exclusion Act </a:t>
            </a:r>
            <a:r>
              <a:rPr lang="en-GB" sz="1700">
                <a:solidFill>
                  <a:srgbClr val="0E101A"/>
                </a:solidFill>
                <a:latin typeface="Open Sans"/>
                <a:ea typeface="Open Sans"/>
                <a:cs typeface="Open Sans"/>
                <a:sym typeface="Open Sans"/>
              </a:rPr>
              <a:t>was a piece of legislation that gave the Attorney-General the power to stop anyone unwanted from entering the country. As this was just after World War One, the aim was to stop Germans, Marxists, socialists, or anyone they felt would be disloyal to Aotearoa New Zealand from coming here. </a:t>
            </a:r>
            <a:endParaRPr sz="1300"/>
          </a:p>
          <a:p>
            <a:pPr indent="0" lvl="0" marL="0" rtl="0" algn="l">
              <a:spcBef>
                <a:spcPts val="0"/>
              </a:spcBef>
              <a:spcAft>
                <a:spcPts val="0"/>
              </a:spcAft>
              <a:buNone/>
            </a:pPr>
            <a:r>
              <a:t/>
            </a:r>
            <a:endParaRPr sz="1700">
              <a:solidFill>
                <a:srgbClr val="1C1C1C"/>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b="0" l="0" r="0" t="0"/>
          <a:stretch/>
        </p:blipFill>
        <p:spPr>
          <a:xfrm>
            <a:off x="2264383" y="836518"/>
            <a:ext cx="6038808" cy="6491714"/>
          </a:xfrm>
          <a:prstGeom prst="rect">
            <a:avLst/>
          </a:prstGeom>
          <a:noFill/>
          <a:ln>
            <a:noFill/>
          </a:ln>
        </p:spPr>
      </p:pic>
      <p:sp>
        <p:nvSpPr>
          <p:cNvPr id="116" name="Google Shape;116;p16"/>
          <p:cNvSpPr/>
          <p:nvPr/>
        </p:nvSpPr>
        <p:spPr>
          <a:xfrm>
            <a:off x="6159000" y="1812375"/>
            <a:ext cx="2985000" cy="1108200"/>
          </a:xfrm>
          <a:prstGeom prst="rect">
            <a:avLst/>
          </a:prstGeom>
          <a:solidFill>
            <a:schemeClr val="lt1"/>
          </a:solidFill>
          <a:ln cap="flat" cmpd="sng" w="28575">
            <a:solidFill>
              <a:srgbClr val="1C1C1C"/>
            </a:solidFill>
            <a:prstDash val="solid"/>
            <a:round/>
            <a:headEnd len="sm" w="sm" type="none"/>
            <a:tailEnd len="sm" w="sm" type="none"/>
          </a:ln>
        </p:spPr>
        <p:txBody>
          <a:bodyPr anchorCtr="0" anchor="t" bIns="108000" lIns="108000" spcFirstLastPara="1" rIns="108000" wrap="square" tIns="108000">
            <a:noAutofit/>
          </a:bodyPr>
          <a:lstStyle/>
          <a:p>
            <a:pPr indent="0" lvl="0" marL="0" marR="0" rtl="0" algn="l">
              <a:spcBef>
                <a:spcPts val="0"/>
              </a:spcBef>
              <a:spcAft>
                <a:spcPts val="0"/>
              </a:spcAft>
              <a:buNone/>
            </a:pPr>
            <a:r>
              <a:rPr lang="en-GB">
                <a:solidFill>
                  <a:schemeClr val="dk1"/>
                </a:solidFill>
                <a:latin typeface="Open Sans"/>
                <a:ea typeface="Open Sans"/>
                <a:cs typeface="Open Sans"/>
                <a:sym typeface="Open Sans"/>
              </a:rPr>
              <a:t>Those people of Chinese origin were considered ‘undesirable’.  Look at the next piece of legislation to find out why.</a:t>
            </a:r>
            <a:endParaRPr>
              <a:solidFill>
                <a:schemeClr val="dk1"/>
              </a:solidFill>
              <a:latin typeface="Open Sans"/>
              <a:ea typeface="Open Sans"/>
              <a:cs typeface="Open Sans"/>
              <a:sym typeface="Open Sans"/>
            </a:endParaRPr>
          </a:p>
        </p:txBody>
      </p:sp>
      <p:sp>
        <p:nvSpPr>
          <p:cNvPr id="117" name="Google Shape;117;p16"/>
          <p:cNvSpPr/>
          <p:nvPr>
            <p:ph type="title"/>
          </p:nvPr>
        </p:nvSpPr>
        <p:spPr>
          <a:xfrm>
            <a:off x="249373" y="174926"/>
            <a:ext cx="8220000" cy="994200"/>
          </a:xfrm>
          <a:prstGeom prst="roundRect">
            <a:avLst>
              <a:gd fmla="val 9641"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2300"/>
              <a:buFont typeface="Open Sans"/>
              <a:buNone/>
            </a:pPr>
            <a:r>
              <a:rPr lang="en-GB" sz="2300">
                <a:latin typeface="Open Sans"/>
                <a:ea typeface="Open Sans"/>
                <a:cs typeface="Open Sans"/>
                <a:sym typeface="Open Sans"/>
              </a:rPr>
              <a:t>The Undesirable Immigrants Exclusion Act (1919) </a:t>
            </a:r>
            <a:endParaRPr/>
          </a:p>
        </p:txBody>
      </p:sp>
      <p:sp>
        <p:nvSpPr>
          <p:cNvPr id="118" name="Google Shape;118;p16"/>
          <p:cNvSpPr txBox="1"/>
          <p:nvPr/>
        </p:nvSpPr>
        <p:spPr>
          <a:xfrm>
            <a:off x="14477989" y="2920576"/>
            <a:ext cx="3121800" cy="39405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FF0000"/>
              </a:buClr>
              <a:buSzPts val="1800"/>
              <a:buFont typeface="Arial"/>
              <a:buNone/>
            </a:pPr>
            <a:r>
              <a:rPr lang="en-GB" sz="1800">
                <a:solidFill>
                  <a:srgbClr val="FF0000"/>
                </a:solidFill>
                <a:latin typeface="Arial"/>
                <a:ea typeface="Arial"/>
                <a:cs typeface="Arial"/>
                <a:sym typeface="Arial"/>
              </a:rPr>
              <a:t>Please could number 5 on the schedule be highlighted and then this text appear in its own box on top and a font size that’s readable.</a:t>
            </a:r>
            <a:endParaRPr sz="1800">
              <a:solidFill>
                <a:srgbClr val="FF0000"/>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lang="en-GB" sz="1800">
                <a:solidFill>
                  <a:schemeClr val="dk1"/>
                </a:solidFill>
                <a:latin typeface="Arial"/>
                <a:ea typeface="Arial"/>
                <a:cs typeface="Arial"/>
                <a:sym typeface="Arial"/>
              </a:rPr>
              <a:t>Attorney General may prohibit the landing in NZ of any undesirable persons.</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Clr>
                <a:srgbClr val="FF0000"/>
              </a:buClr>
              <a:buSzPts val="1800"/>
              <a:buFont typeface="Arial"/>
              <a:buNone/>
            </a:pPr>
            <a:r>
              <a:rPr lang="en-GB" sz="1800">
                <a:solidFill>
                  <a:srgbClr val="FF0000"/>
                </a:solidFill>
                <a:latin typeface="Arial"/>
                <a:ea typeface="Arial"/>
                <a:cs typeface="Arial"/>
                <a:sym typeface="Arial"/>
              </a:rPr>
              <a:t>Next text: To replace the box above and appear on the next mouse click. </a:t>
            </a:r>
            <a:r>
              <a:rPr lang="en-GB" sz="1800">
                <a:solidFill>
                  <a:schemeClr val="dk1"/>
                </a:solidFill>
                <a:latin typeface="Arial"/>
                <a:ea typeface="Arial"/>
                <a:cs typeface="Arial"/>
                <a:sym typeface="Arial"/>
              </a:rPr>
              <a:t>Those people of Chinese origin were considered ‘undesirable’.  Look at the next piece of legislation to find out why.</a:t>
            </a:r>
            <a:endParaRPr sz="1800">
              <a:solidFill>
                <a:schemeClr val="dk1"/>
              </a:solidFill>
              <a:latin typeface="Arial"/>
              <a:ea typeface="Arial"/>
              <a:cs typeface="Arial"/>
              <a:sym typeface="Arial"/>
            </a:endParaRPr>
          </a:p>
        </p:txBody>
      </p:sp>
      <p:grpSp>
        <p:nvGrpSpPr>
          <p:cNvPr id="119" name="Google Shape;119;p16"/>
          <p:cNvGrpSpPr/>
          <p:nvPr/>
        </p:nvGrpSpPr>
        <p:grpSpPr>
          <a:xfrm>
            <a:off x="422709" y="3220815"/>
            <a:ext cx="5080020" cy="2853414"/>
            <a:chOff x="422709" y="3220815"/>
            <a:chExt cx="5080020" cy="2853414"/>
          </a:xfrm>
        </p:grpSpPr>
        <p:sp>
          <p:nvSpPr>
            <p:cNvPr id="120" name="Google Shape;120;p16"/>
            <p:cNvSpPr/>
            <p:nvPr/>
          </p:nvSpPr>
          <p:spPr>
            <a:xfrm>
              <a:off x="422709" y="3992746"/>
              <a:ext cx="4772276" cy="1877786"/>
            </a:xfrm>
            <a:custGeom>
              <a:rect b="b" l="l" r="r" t="t"/>
              <a:pathLst>
                <a:path extrusionOk="0" h="1877786" w="4735285">
                  <a:moveTo>
                    <a:pt x="0" y="0"/>
                  </a:moveTo>
                  <a:lnTo>
                    <a:pt x="2661557" y="1877786"/>
                  </a:lnTo>
                  <a:lnTo>
                    <a:pt x="4735285" y="0"/>
                  </a:lnTo>
                  <a:lnTo>
                    <a:pt x="0" y="0"/>
                  </a:lnTo>
                  <a:close/>
                </a:path>
              </a:pathLst>
            </a:custGeom>
            <a:solidFill>
              <a:srgbClr val="FFE000">
                <a:alpha val="2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1" name="Google Shape;121;p16"/>
            <p:cNvSpPr/>
            <p:nvPr/>
          </p:nvSpPr>
          <p:spPr>
            <a:xfrm>
              <a:off x="3102429" y="5781281"/>
              <a:ext cx="2400300" cy="292948"/>
            </a:xfrm>
            <a:prstGeom prst="rect">
              <a:avLst/>
            </a:prstGeom>
            <a:solidFill>
              <a:srgbClr val="FFE000">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2" name="Google Shape;122;p16"/>
            <p:cNvSpPr/>
            <p:nvPr/>
          </p:nvSpPr>
          <p:spPr>
            <a:xfrm>
              <a:off x="457198" y="3220815"/>
              <a:ext cx="4737787" cy="772107"/>
            </a:xfrm>
            <a:prstGeom prst="rect">
              <a:avLst/>
            </a:prstGeom>
            <a:solidFill>
              <a:schemeClr val="lt1"/>
            </a:solidFill>
            <a:ln cap="flat" cmpd="sng" w="28575">
              <a:solidFill>
                <a:srgbClr val="1C1C1C"/>
              </a:solidFill>
              <a:prstDash val="solid"/>
              <a:round/>
              <a:headEnd len="sm" w="sm" type="none"/>
              <a:tailEnd len="sm" w="sm" type="none"/>
            </a:ln>
          </p:spPr>
          <p:txBody>
            <a:bodyPr anchorCtr="0" anchor="t" bIns="108000" lIns="108000" spcFirstLastPara="1" rIns="108000" wrap="square" tIns="108000">
              <a:noAutofit/>
            </a:bodyPr>
            <a:lstStyle/>
            <a:p>
              <a:pPr indent="0" lvl="0" marL="0" marR="0" rtl="0" algn="l">
                <a:spcBef>
                  <a:spcPts val="0"/>
                </a:spcBef>
                <a:spcAft>
                  <a:spcPts val="0"/>
                </a:spcAft>
                <a:buNone/>
              </a:pPr>
              <a:r>
                <a:rPr lang="en-GB" sz="1800">
                  <a:solidFill>
                    <a:schemeClr val="dk1"/>
                  </a:solidFill>
                  <a:latin typeface="Open Sans"/>
                  <a:ea typeface="Open Sans"/>
                  <a:cs typeface="Open Sans"/>
                  <a:sym typeface="Open Sans"/>
                </a:rPr>
                <a:t>Attorney General may prohibit the landing in NZ of any undesirable persons.</a:t>
              </a:r>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7"/>
          <p:cNvSpPr/>
          <p:nvPr>
            <p:ph type="title"/>
          </p:nvPr>
        </p:nvSpPr>
        <p:spPr>
          <a:xfrm>
            <a:off x="457198" y="438151"/>
            <a:ext cx="8220075" cy="994306"/>
          </a:xfrm>
          <a:prstGeom prst="roundRect">
            <a:avLst>
              <a:gd fmla="val 9641"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2300"/>
              <a:buFont typeface="Open Sans"/>
              <a:buNone/>
            </a:pPr>
            <a:r>
              <a:rPr lang="en-GB" sz="2300">
                <a:latin typeface="Open Sans"/>
                <a:ea typeface="Open Sans"/>
                <a:cs typeface="Open Sans"/>
                <a:sym typeface="Open Sans"/>
              </a:rPr>
              <a:t>The </a:t>
            </a:r>
            <a:r>
              <a:rPr lang="en-GB" sz="2300">
                <a:solidFill>
                  <a:schemeClr val="dk1"/>
                </a:solidFill>
                <a:latin typeface="Open Sans"/>
                <a:ea typeface="Open Sans"/>
                <a:cs typeface="Open Sans"/>
                <a:sym typeface="Open Sans"/>
              </a:rPr>
              <a:t>Immigration Restriction Amendment Act (1920)</a:t>
            </a:r>
            <a:endParaRPr sz="2300">
              <a:latin typeface="Open Sans"/>
              <a:ea typeface="Open Sans"/>
              <a:cs typeface="Open Sans"/>
              <a:sym typeface="Open Sans"/>
            </a:endParaRPr>
          </a:p>
        </p:txBody>
      </p:sp>
      <p:sp>
        <p:nvSpPr>
          <p:cNvPr id="128" name="Google Shape;128;p17"/>
          <p:cNvSpPr/>
          <p:nvPr/>
        </p:nvSpPr>
        <p:spPr>
          <a:xfrm>
            <a:off x="875789" y="1360302"/>
            <a:ext cx="7333573" cy="2526461"/>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GB" sz="1700">
                <a:solidFill>
                  <a:srgbClr val="0E101A"/>
                </a:solidFill>
                <a:latin typeface="Open Sans"/>
                <a:ea typeface="Open Sans"/>
                <a:cs typeface="Open Sans"/>
                <a:sym typeface="Open Sans"/>
              </a:rPr>
              <a:t>The </a:t>
            </a:r>
            <a:r>
              <a:rPr b="1" lang="en-GB" sz="1700">
                <a:solidFill>
                  <a:srgbClr val="0E101A"/>
                </a:solidFill>
                <a:latin typeface="Open Sans"/>
                <a:ea typeface="Open Sans"/>
                <a:cs typeface="Open Sans"/>
                <a:sym typeface="Open Sans"/>
              </a:rPr>
              <a:t>Immigration Restriction Amendment Act </a:t>
            </a:r>
            <a:r>
              <a:rPr lang="en-GB" sz="1700">
                <a:solidFill>
                  <a:srgbClr val="0E101A"/>
                </a:solidFill>
                <a:latin typeface="Open Sans"/>
                <a:ea typeface="Open Sans"/>
                <a:cs typeface="Open Sans"/>
                <a:sym typeface="Open Sans"/>
              </a:rPr>
              <a:t>(which determined who would be allowed into Aotearoa New Zealand until 1974) </a:t>
            </a:r>
            <a:r>
              <a:rPr lang="en-GB" sz="1700">
                <a:solidFill>
                  <a:srgbClr val="0E101A"/>
                </a:solidFill>
                <a:latin typeface="Open Sans"/>
                <a:ea typeface="Open Sans"/>
                <a:cs typeface="Open Sans"/>
                <a:sym typeface="Open Sans"/>
              </a:rPr>
              <a:t>went some steps further by requiring immigrants not of British or Irish parentage to apply for permanent residence in writing before arriving in the country. The Minister of Customs also had the right to refuse anyone entry for any reason.</a:t>
            </a:r>
            <a:endParaRPr sz="1300"/>
          </a:p>
          <a:p>
            <a:pPr indent="0" lvl="0" marL="0" marR="0" rtl="0" algn="l">
              <a:lnSpc>
                <a:spcPct val="115000"/>
              </a:lnSpc>
              <a:spcBef>
                <a:spcPts val="0"/>
              </a:spcBef>
              <a:spcAft>
                <a:spcPts val="0"/>
              </a:spcAft>
              <a:buNone/>
            </a:pPr>
            <a:r>
              <a:t/>
            </a:r>
            <a:endParaRPr/>
          </a:p>
          <a:p>
            <a:pPr indent="0" lvl="0" marL="0" marR="0" rtl="0" algn="l">
              <a:lnSpc>
                <a:spcPct val="115000"/>
              </a:lnSpc>
              <a:spcBef>
                <a:spcPts val="0"/>
              </a:spcBef>
              <a:spcAft>
                <a:spcPts val="0"/>
              </a:spcAft>
              <a:buNone/>
            </a:pPr>
            <a:r>
              <a:rPr b="1" lang="en-GB" sz="1800">
                <a:solidFill>
                  <a:srgbClr val="0E101A"/>
                </a:solidFill>
                <a:latin typeface="Open Sans"/>
                <a:ea typeface="Open Sans"/>
                <a:cs typeface="Open Sans"/>
                <a:sym typeface="Open Sans"/>
              </a:rPr>
              <a:t>Why? </a:t>
            </a:r>
            <a:r>
              <a:rPr lang="en-GB" sz="1800">
                <a:solidFill>
                  <a:srgbClr val="0E101A"/>
                </a:solidFill>
                <a:latin typeface="Open Sans"/>
                <a:ea typeface="Open Sans"/>
                <a:cs typeface="Open Sans"/>
                <a:sym typeface="Open Sans"/>
              </a:rPr>
              <a:t>Read what the Prime Minister of the day, William Massey, gave as the justification for this legislation.</a:t>
            </a:r>
            <a:endParaRPr/>
          </a:p>
        </p:txBody>
      </p:sp>
      <p:sp>
        <p:nvSpPr>
          <p:cNvPr id="129" name="Google Shape;129;p17"/>
          <p:cNvSpPr/>
          <p:nvPr/>
        </p:nvSpPr>
        <p:spPr>
          <a:xfrm rot="5400000">
            <a:off x="1651965" y="2388618"/>
            <a:ext cx="1856811" cy="5225142"/>
          </a:xfrm>
          <a:prstGeom prst="round2SameRect">
            <a:avLst>
              <a:gd fmla="val 16667" name="adj1"/>
              <a:gd fmla="val 0" name="adj2"/>
            </a:avLst>
          </a:prstGeom>
          <a:solidFill>
            <a:srgbClr val="F288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7"/>
          <p:cNvSpPr txBox="1"/>
          <p:nvPr/>
        </p:nvSpPr>
        <p:spPr>
          <a:xfrm>
            <a:off x="-32215" y="4163408"/>
            <a:ext cx="5134500" cy="1675527"/>
          </a:xfrm>
          <a:prstGeom prst="rect">
            <a:avLst/>
          </a:prstGeom>
          <a:noFill/>
          <a:ln>
            <a:noFill/>
          </a:ln>
        </p:spPr>
        <p:txBody>
          <a:bodyPr anchorCtr="0" anchor="ctr" bIns="216000" lIns="72000" spcFirstLastPara="1" rIns="72000" wrap="square" tIns="288000">
            <a:noAutofit/>
          </a:bodyPr>
          <a:lstStyle/>
          <a:p>
            <a:pPr indent="0" lvl="0" marL="0" marR="0" rtl="0" algn="l">
              <a:spcBef>
                <a:spcPts val="0"/>
              </a:spcBef>
              <a:spcAft>
                <a:spcPts val="0"/>
              </a:spcAft>
              <a:buNone/>
            </a:pPr>
            <a:r>
              <a:rPr lang="en-GB" sz="1600">
                <a:solidFill>
                  <a:schemeClr val="lt1"/>
                </a:solidFill>
                <a:latin typeface="Open Sans"/>
                <a:ea typeface="Open Sans"/>
                <a:cs typeface="Open Sans"/>
                <a:sym typeface="Open Sans"/>
              </a:rPr>
              <a:t>This legislation is…“the result of a deep seated sentiment on the part of a huge majority of the people of this country that this Dominion shall be what is often called a ‘white’ New Zealand.”</a:t>
            </a:r>
            <a:endParaRPr/>
          </a:p>
          <a:p>
            <a:pPr indent="0" lvl="0" marL="0" marR="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marR="0" rtl="0" algn="l">
              <a:spcBef>
                <a:spcPts val="0"/>
              </a:spcBef>
              <a:spcAft>
                <a:spcPts val="0"/>
              </a:spcAft>
              <a:buNone/>
            </a:pPr>
            <a:r>
              <a:rPr lang="en-GB" sz="1300">
                <a:solidFill>
                  <a:schemeClr val="lt1"/>
                </a:solidFill>
                <a:latin typeface="Open Sans"/>
                <a:ea typeface="Open Sans"/>
                <a:cs typeface="Open Sans"/>
                <a:sym typeface="Open Sans"/>
              </a:rPr>
              <a:t>(New Zealand Parliamentary Debates, 14 September 1920)</a:t>
            </a:r>
            <a:endParaRPr/>
          </a:p>
        </p:txBody>
      </p:sp>
      <p:pic>
        <p:nvPicPr>
          <p:cNvPr descr="A picture containing person, person, necktie, indoor&#10;&#10;Description automatically generated" id="131" name="Google Shape;131;p17"/>
          <p:cNvPicPr preferRelativeResize="0"/>
          <p:nvPr/>
        </p:nvPicPr>
        <p:blipFill rotWithShape="1">
          <a:blip r:embed="rId3">
            <a:alphaModFix/>
          </a:blip>
          <a:srcRect b="0" l="0" r="0" t="0"/>
          <a:stretch/>
        </p:blipFill>
        <p:spPr>
          <a:xfrm>
            <a:off x="5865811" y="3749040"/>
            <a:ext cx="2181726" cy="310896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8"/>
          <p:cNvSpPr txBox="1"/>
          <p:nvPr/>
        </p:nvSpPr>
        <p:spPr>
          <a:xfrm>
            <a:off x="4960772" y="5735045"/>
            <a:ext cx="3248700" cy="338700"/>
          </a:xfrm>
          <a:prstGeom prst="rect">
            <a:avLst/>
          </a:prstGeom>
          <a:solidFill>
            <a:schemeClr val="lt1"/>
          </a:solidFill>
          <a:ln cap="flat" cmpd="sng" w="9525">
            <a:solidFill>
              <a:srgbClr val="1C1C1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rgbClr val="212124"/>
                </a:solidFill>
                <a:highlight>
                  <a:srgbClr val="F3F5F6"/>
                </a:highlight>
                <a:latin typeface="Open Sans"/>
                <a:ea typeface="Open Sans"/>
                <a:cs typeface="Open Sans"/>
                <a:sym typeface="Open Sans"/>
              </a:rPr>
              <a:t>Archives Reference: ACGV 8836 W1514 Box 3/L24/30 672</a:t>
            </a:r>
            <a:endParaRPr/>
          </a:p>
          <a:p>
            <a:pPr indent="0" lvl="0" marL="0" marR="0" rtl="0" algn="l">
              <a:lnSpc>
                <a:spcPct val="128571"/>
              </a:lnSpc>
              <a:spcBef>
                <a:spcPts val="0"/>
              </a:spcBef>
              <a:spcAft>
                <a:spcPts val="0"/>
              </a:spcAft>
              <a:buNone/>
            </a:pPr>
            <a:r>
              <a:rPr lang="en-GB" sz="800" u="sng">
                <a:solidFill>
                  <a:srgbClr val="006DAC"/>
                </a:solidFill>
                <a:highlight>
                  <a:srgbClr val="F3F5F6"/>
                </a:highlight>
                <a:latin typeface="Open Sans"/>
                <a:ea typeface="Open Sans"/>
                <a:cs typeface="Open Sans"/>
                <a:sym typeface="Open Sans"/>
                <a:hlinkClick r:id="rId3">
                  <a:extLst>
                    <a:ext uri="{A12FA001-AC4F-418D-AE19-62706E023703}">
                      <ahyp:hlinkClr val="tx"/>
                    </a:ext>
                  </a:extLst>
                </a:hlinkClick>
              </a:rPr>
              <a:t>collections.archives.govt.nz/web/arena/search#/?q=R23677015</a:t>
            </a:r>
            <a:endParaRPr sz="800" u="sng">
              <a:solidFill>
                <a:srgbClr val="006DAC"/>
              </a:solidFill>
              <a:highlight>
                <a:srgbClr val="F3F5F6"/>
              </a:highlight>
              <a:latin typeface="Open Sans"/>
              <a:ea typeface="Open Sans"/>
              <a:cs typeface="Open Sans"/>
              <a:sym typeface="Open Sans"/>
            </a:endParaRPr>
          </a:p>
        </p:txBody>
      </p:sp>
      <p:sp>
        <p:nvSpPr>
          <p:cNvPr id="137" name="Google Shape;137;p18"/>
          <p:cNvSpPr/>
          <p:nvPr>
            <p:ph type="title"/>
          </p:nvPr>
        </p:nvSpPr>
        <p:spPr>
          <a:xfrm>
            <a:off x="457198" y="438151"/>
            <a:ext cx="8220075" cy="994306"/>
          </a:xfrm>
          <a:prstGeom prst="roundRect">
            <a:avLst>
              <a:gd fmla="val 9641"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More Restrictions and Rules</a:t>
            </a:r>
            <a:endParaRPr/>
          </a:p>
        </p:txBody>
      </p:sp>
      <p:sp>
        <p:nvSpPr>
          <p:cNvPr id="138" name="Google Shape;138;p18"/>
          <p:cNvSpPr/>
          <p:nvPr/>
        </p:nvSpPr>
        <p:spPr>
          <a:xfrm>
            <a:off x="875789" y="1360302"/>
            <a:ext cx="7333573" cy="221599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800">
                <a:solidFill>
                  <a:schemeClr val="dk1"/>
                </a:solidFill>
                <a:latin typeface="Open Sans"/>
                <a:ea typeface="Open Sans"/>
                <a:cs typeface="Open Sans"/>
                <a:sym typeface="Open Sans"/>
              </a:rPr>
              <a:t>No other ethnic group was subjected to the kind of restrictions that the Chinese people were. </a:t>
            </a:r>
            <a:r>
              <a:rPr lang="en-GB" sz="1800">
                <a:solidFill>
                  <a:schemeClr val="dk1"/>
                </a:solidFill>
                <a:latin typeface="Open Sans"/>
                <a:ea typeface="Open Sans"/>
                <a:cs typeface="Open Sans"/>
                <a:sym typeface="Open Sans"/>
              </a:rPr>
              <a:t>From 1926 onwards, Chinese were not allowed to become permanent residents.</a:t>
            </a:r>
            <a:endParaRPr/>
          </a:p>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a:p>
            <a:pPr indent="0" lvl="0" marL="0" marR="0" rtl="0" algn="l">
              <a:spcBef>
                <a:spcPts val="0"/>
              </a:spcBef>
              <a:spcAft>
                <a:spcPts val="0"/>
              </a:spcAft>
              <a:buNone/>
            </a:pPr>
            <a:r>
              <a:rPr lang="en-GB" sz="1800">
                <a:solidFill>
                  <a:schemeClr val="dk1"/>
                </a:solidFill>
                <a:latin typeface="Open Sans"/>
                <a:ea typeface="Open Sans"/>
                <a:cs typeface="Open Sans"/>
                <a:sym typeface="Open Sans"/>
              </a:rPr>
              <a:t>In 1935, entry permits to reunify Chinese families were introduced but limited to only 10 per year.</a:t>
            </a:r>
            <a:endParaRPr/>
          </a:p>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a:p>
            <a:pPr indent="0" lvl="0" marL="0" marR="0" rtl="0" algn="l">
              <a:spcBef>
                <a:spcPts val="0"/>
              </a:spcBef>
              <a:spcAft>
                <a:spcPts val="0"/>
              </a:spcAft>
              <a:buNone/>
            </a:pPr>
            <a:r>
              <a:rPr lang="en-GB" sz="1800">
                <a:solidFill>
                  <a:schemeClr val="dk1"/>
                </a:solidFill>
                <a:latin typeface="Open Sans"/>
                <a:ea typeface="Open Sans"/>
                <a:cs typeface="Open Sans"/>
                <a:sym typeface="Open Sans"/>
              </a:rPr>
              <a:t>In 1936, the Chinese were given access to the old age pension. They had been denied it up until then.</a:t>
            </a:r>
            <a:endParaRPr/>
          </a:p>
        </p:txBody>
      </p:sp>
      <p:sp>
        <p:nvSpPr>
          <p:cNvPr id="139" name="Google Shape;139;p18"/>
          <p:cNvSpPr/>
          <p:nvPr/>
        </p:nvSpPr>
        <p:spPr>
          <a:xfrm>
            <a:off x="875789" y="2309458"/>
            <a:ext cx="4724912" cy="29662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t/>
            </a:r>
            <a:endParaRPr sz="1800">
              <a:solidFill>
                <a:schemeClr val="dk1"/>
              </a:solidFill>
              <a:latin typeface="Arial"/>
              <a:ea typeface="Arial"/>
              <a:cs typeface="Arial"/>
              <a:sym typeface="Arial"/>
            </a:endParaRPr>
          </a:p>
        </p:txBody>
      </p:sp>
      <p:pic>
        <p:nvPicPr>
          <p:cNvPr descr="A young child wearing a hat&#10;&#10;Description automatically generated with low confidence" id="140" name="Google Shape;140;p18"/>
          <p:cNvPicPr preferRelativeResize="0"/>
          <p:nvPr/>
        </p:nvPicPr>
        <p:blipFill rotWithShape="1">
          <a:blip r:embed="rId4">
            <a:alphaModFix/>
          </a:blip>
          <a:srcRect b="0" l="0" r="0" t="0"/>
          <a:stretch/>
        </p:blipFill>
        <p:spPr>
          <a:xfrm>
            <a:off x="1069738" y="3853741"/>
            <a:ext cx="2207212" cy="3004260"/>
          </a:xfrm>
          <a:prstGeom prst="rect">
            <a:avLst/>
          </a:prstGeom>
          <a:noFill/>
          <a:ln>
            <a:noFill/>
          </a:ln>
        </p:spPr>
      </p:pic>
      <p:sp>
        <p:nvSpPr>
          <p:cNvPr id="141" name="Google Shape;141;p18"/>
          <p:cNvSpPr/>
          <p:nvPr/>
        </p:nvSpPr>
        <p:spPr>
          <a:xfrm>
            <a:off x="4130841" y="4408940"/>
            <a:ext cx="4078521" cy="1326105"/>
          </a:xfrm>
          <a:prstGeom prst="rect">
            <a:avLst/>
          </a:prstGeom>
          <a:solidFill>
            <a:schemeClr val="lt1"/>
          </a:solidFill>
          <a:ln cap="flat" cmpd="sng" w="28575">
            <a:solidFill>
              <a:srgbClr val="1C1C1C"/>
            </a:solidFill>
            <a:prstDash val="solid"/>
            <a:round/>
            <a:headEnd len="sm" w="sm" type="none"/>
            <a:tailEnd len="sm" w="sm" type="none"/>
          </a:ln>
        </p:spPr>
        <p:txBody>
          <a:bodyPr anchorCtr="0" anchor="t" bIns="108000" lIns="108000" spcFirstLastPara="1" rIns="108000" wrap="square" tIns="108000">
            <a:noAutofit/>
          </a:bodyPr>
          <a:lstStyle/>
          <a:p>
            <a:pPr indent="0" lvl="0" marL="0" marR="0" rtl="0" algn="l">
              <a:spcBef>
                <a:spcPts val="0"/>
              </a:spcBef>
              <a:spcAft>
                <a:spcPts val="0"/>
              </a:spcAft>
              <a:buNone/>
            </a:pPr>
            <a:r>
              <a:rPr lang="en-GB" sz="1800">
                <a:solidFill>
                  <a:schemeClr val="dk1"/>
                </a:solidFill>
                <a:latin typeface="Open Sans"/>
                <a:ea typeface="Open Sans"/>
                <a:cs typeface="Open Sans"/>
                <a:sym typeface="Open Sans"/>
              </a:rPr>
              <a:t>Gin, Yee Jack, was born in Canton. Her certificate was issued on 3 October 1921. She paid £100 and was 19 years old.</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9"/>
          <p:cNvSpPr/>
          <p:nvPr>
            <p:ph type="title"/>
          </p:nvPr>
        </p:nvSpPr>
        <p:spPr>
          <a:xfrm>
            <a:off x="457198" y="438151"/>
            <a:ext cx="8220000" cy="994200"/>
          </a:xfrm>
          <a:prstGeom prst="roundRect">
            <a:avLst>
              <a:gd fmla="val 16667" name="adj"/>
            </a:avLst>
          </a:prstGeom>
        </p:spPr>
        <p:txBody>
          <a:bodyPr anchorCtr="1" anchor="ctr" bIns="252000" lIns="252000" spcFirstLastPara="1" rIns="252000" wrap="square" tIns="252000">
            <a:noAutofit/>
          </a:bodyPr>
          <a:lstStyle/>
          <a:p>
            <a:pPr indent="0" lvl="0" marL="0" rtl="0" algn="l">
              <a:spcBef>
                <a:spcPts val="0"/>
              </a:spcBef>
              <a:spcAft>
                <a:spcPts val="0"/>
              </a:spcAft>
              <a:buNone/>
            </a:pPr>
            <a:r>
              <a:rPr lang="en-GB"/>
              <a:t>Questions - Part 3</a:t>
            </a:r>
            <a:endParaRPr/>
          </a:p>
        </p:txBody>
      </p:sp>
      <p:sp>
        <p:nvSpPr>
          <p:cNvPr id="148" name="Google Shape;148;p19"/>
          <p:cNvSpPr txBox="1"/>
          <p:nvPr/>
        </p:nvSpPr>
        <p:spPr>
          <a:xfrm>
            <a:off x="803575" y="1233050"/>
            <a:ext cx="7584900" cy="5075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C1C1C"/>
              </a:buClr>
              <a:buSzPts val="1800"/>
              <a:buAutoNum type="arabicPeriod"/>
            </a:pPr>
            <a:r>
              <a:rPr b="1" lang="en-GB" sz="1800">
                <a:solidFill>
                  <a:srgbClr val="1C1C1C"/>
                </a:solidFill>
              </a:rPr>
              <a:t>Go back to the slide on how there were many social organisations dedicated to the hatred of Chinese people. Do you think those groups would be allowed to exist today?</a:t>
            </a:r>
            <a:br>
              <a:rPr lang="en-GB" sz="1800">
                <a:solidFill>
                  <a:srgbClr val="1C1C1C"/>
                </a:solidFill>
              </a:rPr>
            </a:br>
            <a:br>
              <a:rPr lang="en-GB" sz="1800">
                <a:solidFill>
                  <a:srgbClr val="1C1C1C"/>
                </a:solidFill>
              </a:rPr>
            </a:br>
            <a:r>
              <a:rPr lang="en-GB" sz="1800">
                <a:solidFill>
                  <a:srgbClr val="1C1C1C"/>
                </a:solidFill>
              </a:rPr>
              <a:t>Answer here: </a:t>
            </a:r>
            <a:br>
              <a:rPr lang="en-GB" sz="1800">
                <a:solidFill>
                  <a:srgbClr val="1C1C1C"/>
                </a:solidFill>
              </a:rPr>
            </a:br>
            <a:endParaRPr sz="1800">
              <a:solidFill>
                <a:srgbClr val="1C1C1C"/>
              </a:solidFill>
            </a:endParaRPr>
          </a:p>
          <a:p>
            <a:pPr indent="-342900" lvl="0" marL="457200" rtl="0" algn="l">
              <a:spcBef>
                <a:spcPts val="0"/>
              </a:spcBef>
              <a:spcAft>
                <a:spcPts val="0"/>
              </a:spcAft>
              <a:buClr>
                <a:srgbClr val="1C1C1C"/>
              </a:buClr>
              <a:buSzPts val="1800"/>
              <a:buAutoNum type="arabicPeriod"/>
            </a:pPr>
            <a:r>
              <a:rPr b="1" lang="en-GB" sz="1800">
                <a:solidFill>
                  <a:srgbClr val="1C1C1C"/>
                </a:solidFill>
              </a:rPr>
              <a:t>Please summarise some of the discrimination Chinese people were facing during the early to mid 1900s. Use at least two examples.</a:t>
            </a:r>
            <a:br>
              <a:rPr lang="en-GB" sz="1800">
                <a:solidFill>
                  <a:srgbClr val="1C1C1C"/>
                </a:solidFill>
              </a:rPr>
            </a:br>
            <a:br>
              <a:rPr lang="en-GB" sz="1800">
                <a:solidFill>
                  <a:srgbClr val="1C1C1C"/>
                </a:solidFill>
              </a:rPr>
            </a:br>
            <a:r>
              <a:rPr lang="en-GB" sz="1800">
                <a:solidFill>
                  <a:srgbClr val="1C1C1C"/>
                </a:solidFill>
              </a:rPr>
              <a:t>Answer here: </a:t>
            </a:r>
            <a:br>
              <a:rPr lang="en-GB" sz="1800">
                <a:solidFill>
                  <a:srgbClr val="1C1C1C"/>
                </a:solidFill>
              </a:rPr>
            </a:br>
            <a:endParaRPr sz="1800">
              <a:solidFill>
                <a:srgbClr val="1C1C1C"/>
              </a:solidFill>
            </a:endParaRPr>
          </a:p>
          <a:p>
            <a:pPr indent="-342900" lvl="0" marL="457200" rtl="0" algn="l">
              <a:spcBef>
                <a:spcPts val="0"/>
              </a:spcBef>
              <a:spcAft>
                <a:spcPts val="0"/>
              </a:spcAft>
              <a:buClr>
                <a:srgbClr val="1C1C1C"/>
              </a:buClr>
              <a:buSzPts val="1800"/>
              <a:buAutoNum type="arabicPeriod"/>
            </a:pPr>
            <a:r>
              <a:rPr b="1" lang="en-GB" sz="1800">
                <a:solidFill>
                  <a:srgbClr val="1C1C1C"/>
                </a:solidFill>
              </a:rPr>
              <a:t>Describe the Immigration Restriction Act within two sentences or summarise the opinion of our Prime Minister at the time</a:t>
            </a:r>
            <a:r>
              <a:rPr lang="en-GB" sz="1800">
                <a:solidFill>
                  <a:srgbClr val="1C1C1C"/>
                </a:solidFill>
              </a:rPr>
              <a:t>.</a:t>
            </a:r>
            <a:br>
              <a:rPr lang="en-GB" sz="1800">
                <a:solidFill>
                  <a:srgbClr val="1C1C1C"/>
                </a:solidFill>
              </a:rPr>
            </a:br>
            <a:br>
              <a:rPr lang="en-GB" sz="1800">
                <a:solidFill>
                  <a:srgbClr val="1C1C1C"/>
                </a:solidFill>
              </a:rPr>
            </a:br>
            <a:r>
              <a:rPr lang="en-GB" sz="1800">
                <a:solidFill>
                  <a:srgbClr val="1C1C1C"/>
                </a:solidFill>
              </a:rPr>
              <a:t>Answer here:</a:t>
            </a:r>
            <a:endParaRPr sz="1800">
              <a:solidFill>
                <a:srgbClr val="1C1C1C"/>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 name="Shape 31"/>
        <p:cNvGrpSpPr/>
        <p:nvPr/>
      </p:nvGrpSpPr>
      <p:grpSpPr>
        <a:xfrm>
          <a:off x="0" y="0"/>
          <a:ext cx="0" cy="0"/>
          <a:chOff x="0" y="0"/>
          <a:chExt cx="0" cy="0"/>
        </a:xfrm>
      </p:grpSpPr>
      <p:sp>
        <p:nvSpPr>
          <p:cNvPr id="32" name="Google Shape;32;p6"/>
          <p:cNvSpPr/>
          <p:nvPr>
            <p:ph type="title"/>
          </p:nvPr>
        </p:nvSpPr>
        <p:spPr>
          <a:xfrm>
            <a:off x="457198" y="438151"/>
            <a:ext cx="8220000" cy="994200"/>
          </a:xfrm>
          <a:prstGeom prst="roundRect">
            <a:avLst>
              <a:gd fmla="val 9641" name="adj"/>
            </a:avLst>
          </a:prstGeom>
          <a:solidFill>
            <a:schemeClr val="lt1"/>
          </a:solid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Anti-Chinese Policies and Rules</a:t>
            </a:r>
            <a:endParaRPr/>
          </a:p>
        </p:txBody>
      </p:sp>
      <p:sp>
        <p:nvSpPr>
          <p:cNvPr id="33" name="Google Shape;33;p6"/>
          <p:cNvSpPr/>
          <p:nvPr/>
        </p:nvSpPr>
        <p:spPr>
          <a:xfrm>
            <a:off x="1216748" y="5018220"/>
            <a:ext cx="6701100" cy="772200"/>
          </a:xfrm>
          <a:prstGeom prst="rect">
            <a:avLst/>
          </a:prstGeom>
          <a:solidFill>
            <a:schemeClr val="lt1"/>
          </a:solidFill>
          <a:ln cap="flat" cmpd="sng" w="28575">
            <a:solidFill>
              <a:srgbClr val="1C1C1C"/>
            </a:solidFill>
            <a:prstDash val="solid"/>
            <a:round/>
            <a:headEnd len="sm" w="sm" type="none"/>
            <a:tailEnd len="sm" w="sm" type="none"/>
          </a:ln>
        </p:spPr>
        <p:txBody>
          <a:bodyPr anchorCtr="0" anchor="t" bIns="108000" lIns="108000" spcFirstLastPara="1" rIns="108000" wrap="square" tIns="108000">
            <a:noAutofit/>
          </a:bodyPr>
          <a:lstStyle/>
          <a:p>
            <a:pPr indent="0" lvl="0" marL="0" marR="0" rtl="0" algn="l">
              <a:spcBef>
                <a:spcPts val="0"/>
              </a:spcBef>
              <a:spcAft>
                <a:spcPts val="0"/>
              </a:spcAft>
              <a:buNone/>
            </a:pPr>
            <a:r>
              <a:rPr lang="en-GB" sz="1800">
                <a:solidFill>
                  <a:schemeClr val="dk1"/>
                </a:solidFill>
                <a:latin typeface="Open Sans"/>
                <a:ea typeface="Open Sans"/>
                <a:cs typeface="Open Sans"/>
                <a:sym typeface="Open Sans"/>
              </a:rPr>
              <a:t>From the New Zealand Freelance newspaper, 1901. Part of the headline stated, 'The country must be purified…'</a:t>
            </a:r>
            <a:endParaRPr/>
          </a:p>
        </p:txBody>
      </p:sp>
      <p:sp>
        <p:nvSpPr>
          <p:cNvPr id="34" name="Google Shape;34;p6"/>
          <p:cNvSpPr/>
          <p:nvPr/>
        </p:nvSpPr>
        <p:spPr>
          <a:xfrm rot="5400000">
            <a:off x="3651661" y="-1309209"/>
            <a:ext cx="772200" cy="8075700"/>
          </a:xfrm>
          <a:prstGeom prst="round2SameRect">
            <a:avLst>
              <a:gd fmla="val 16667" name="adj1"/>
              <a:gd fmla="val 0" name="adj2"/>
            </a:avLst>
          </a:prstGeom>
          <a:solidFill>
            <a:srgbClr val="F288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6"/>
          <p:cNvSpPr txBox="1"/>
          <p:nvPr/>
        </p:nvSpPr>
        <p:spPr>
          <a:xfrm>
            <a:off x="-2" y="2380243"/>
            <a:ext cx="8037900" cy="696600"/>
          </a:xfrm>
          <a:prstGeom prst="rect">
            <a:avLst/>
          </a:prstGeom>
          <a:noFill/>
          <a:ln>
            <a:noFill/>
          </a:ln>
        </p:spPr>
        <p:txBody>
          <a:bodyPr anchorCtr="0" anchor="ctr" bIns="45700" lIns="91425" spcFirstLastPara="1" rIns="91425" wrap="square" tIns="45700">
            <a:noAutofit/>
          </a:bodyPr>
          <a:lstStyle/>
          <a:p>
            <a:pPr indent="-355600" lvl="0" marL="457200" marR="0" rtl="0" algn="l">
              <a:spcBef>
                <a:spcPts val="0"/>
              </a:spcBef>
              <a:spcAft>
                <a:spcPts val="0"/>
              </a:spcAft>
              <a:buClr>
                <a:schemeClr val="lt1"/>
              </a:buClr>
              <a:buSzPts val="2000"/>
              <a:buFont typeface="Open Sans"/>
              <a:buChar char="●"/>
            </a:pPr>
            <a:r>
              <a:rPr lang="en-GB" sz="1800">
                <a:solidFill>
                  <a:schemeClr val="lt1"/>
                </a:solidFill>
                <a:latin typeface="Open Sans"/>
                <a:ea typeface="Open Sans"/>
                <a:cs typeface="Open Sans"/>
                <a:sym typeface="Open Sans"/>
              </a:rPr>
              <a:t>In 1907, all arrivals to New Zealand were required to sit and pass an English language test.</a:t>
            </a:r>
            <a:endParaRPr/>
          </a:p>
        </p:txBody>
      </p:sp>
      <p:sp>
        <p:nvSpPr>
          <p:cNvPr id="36" name="Google Shape;36;p6"/>
          <p:cNvSpPr/>
          <p:nvPr/>
        </p:nvSpPr>
        <p:spPr>
          <a:xfrm rot="5400000">
            <a:off x="3651660" y="-235111"/>
            <a:ext cx="772200" cy="8075700"/>
          </a:xfrm>
          <a:prstGeom prst="round2SameRect">
            <a:avLst>
              <a:gd fmla="val 16667" name="adj1"/>
              <a:gd fmla="val 0" name="adj2"/>
            </a:avLst>
          </a:prstGeom>
          <a:solidFill>
            <a:srgbClr val="F288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6"/>
          <p:cNvSpPr txBox="1"/>
          <p:nvPr/>
        </p:nvSpPr>
        <p:spPr>
          <a:xfrm>
            <a:off x="-3" y="3454344"/>
            <a:ext cx="8037900" cy="696600"/>
          </a:xfrm>
          <a:prstGeom prst="rect">
            <a:avLst/>
          </a:prstGeom>
          <a:noFill/>
          <a:ln>
            <a:noFill/>
          </a:ln>
        </p:spPr>
        <p:txBody>
          <a:bodyPr anchorCtr="0" anchor="ctr" bIns="45700" lIns="91425" spcFirstLastPara="1" rIns="91425" wrap="square" tIns="45700">
            <a:noAutofit/>
          </a:bodyPr>
          <a:lstStyle/>
          <a:p>
            <a:pPr indent="-355600" lvl="0" marL="457200" marR="0" rtl="0" algn="l">
              <a:spcBef>
                <a:spcPts val="0"/>
              </a:spcBef>
              <a:spcAft>
                <a:spcPts val="0"/>
              </a:spcAft>
              <a:buClr>
                <a:schemeClr val="lt1"/>
              </a:buClr>
              <a:buSzPts val="2000"/>
              <a:buFont typeface="Arial"/>
              <a:buChar char="●"/>
            </a:pPr>
            <a:r>
              <a:rPr lang="en-GB" sz="1800">
                <a:solidFill>
                  <a:schemeClr val="lt1"/>
                </a:solidFill>
                <a:latin typeface="Arial"/>
                <a:ea typeface="Arial"/>
                <a:cs typeface="Arial"/>
                <a:sym typeface="Arial"/>
              </a:rPr>
              <a:t>In 1908, naturalisation (the ability to become a citizen) was stopped for the Chinese and was not allowed again until 1952.</a:t>
            </a:r>
            <a:endParaRPr/>
          </a:p>
        </p:txBody>
      </p:sp>
      <p:sp>
        <p:nvSpPr>
          <p:cNvPr id="38" name="Google Shape;38;p6"/>
          <p:cNvSpPr/>
          <p:nvPr/>
        </p:nvSpPr>
        <p:spPr>
          <a:xfrm>
            <a:off x="431084" y="1541775"/>
            <a:ext cx="4889100" cy="495000"/>
          </a:xfrm>
          <a:prstGeom prst="rect">
            <a:avLst/>
          </a:prstGeom>
          <a:solidFill>
            <a:schemeClr val="lt1"/>
          </a:solidFill>
          <a:ln cap="flat" cmpd="sng" w="28575">
            <a:solidFill>
              <a:srgbClr val="1C1C1C"/>
            </a:solidFill>
            <a:prstDash val="solid"/>
            <a:round/>
            <a:headEnd len="sm" w="sm" type="none"/>
            <a:tailEnd len="sm" w="sm" type="none"/>
          </a:ln>
        </p:spPr>
        <p:txBody>
          <a:bodyPr anchorCtr="0" anchor="t" bIns="108000" lIns="108000" spcFirstLastPara="1" rIns="108000" wrap="square" tIns="108000">
            <a:noAutofit/>
          </a:bodyPr>
          <a:lstStyle/>
          <a:p>
            <a:pPr indent="0" lvl="0" marL="0" marR="0" rtl="0" algn="l">
              <a:spcBef>
                <a:spcPts val="0"/>
              </a:spcBef>
              <a:spcAft>
                <a:spcPts val="0"/>
              </a:spcAft>
              <a:buNone/>
            </a:pPr>
            <a:r>
              <a:rPr lang="en-GB" sz="1800">
                <a:solidFill>
                  <a:schemeClr val="dk1"/>
                </a:solidFill>
                <a:latin typeface="Arial"/>
                <a:ea typeface="Arial"/>
                <a:cs typeface="Arial"/>
                <a:sym typeface="Arial"/>
              </a:rPr>
              <a:t>Here are some examples:</a:t>
            </a:r>
            <a:endParaRPr/>
          </a:p>
        </p:txBody>
      </p:sp>
      <p:sp>
        <p:nvSpPr>
          <p:cNvPr id="39" name="Google Shape;39;p6"/>
          <p:cNvSpPr/>
          <p:nvPr/>
        </p:nvSpPr>
        <p:spPr>
          <a:xfrm rot="5400000">
            <a:off x="3311461" y="1179184"/>
            <a:ext cx="1452600" cy="8075700"/>
          </a:xfrm>
          <a:prstGeom prst="round2SameRect">
            <a:avLst>
              <a:gd fmla="val 16667" name="adj1"/>
              <a:gd fmla="val 0" name="adj2"/>
            </a:avLst>
          </a:prstGeom>
          <a:solidFill>
            <a:srgbClr val="F288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6"/>
          <p:cNvSpPr txBox="1"/>
          <p:nvPr/>
        </p:nvSpPr>
        <p:spPr>
          <a:xfrm>
            <a:off x="-5" y="4561635"/>
            <a:ext cx="8004600" cy="1310700"/>
          </a:xfrm>
          <a:prstGeom prst="rect">
            <a:avLst/>
          </a:prstGeom>
          <a:noFill/>
          <a:ln>
            <a:noFill/>
          </a:ln>
        </p:spPr>
        <p:txBody>
          <a:bodyPr anchorCtr="0" anchor="ctr" bIns="45700" lIns="91425" spcFirstLastPara="1" rIns="91425" wrap="square" tIns="45700">
            <a:noAutofit/>
          </a:bodyPr>
          <a:lstStyle/>
          <a:p>
            <a:pPr indent="-355600" lvl="0" marL="457200" marR="0" rtl="0" algn="l">
              <a:spcBef>
                <a:spcPts val="0"/>
              </a:spcBef>
              <a:spcAft>
                <a:spcPts val="0"/>
              </a:spcAft>
              <a:buClr>
                <a:schemeClr val="lt1"/>
              </a:buClr>
              <a:buSzPts val="2000"/>
              <a:buFont typeface="Arial"/>
              <a:buChar char="●"/>
            </a:pPr>
            <a:r>
              <a:rPr lang="en-GB" sz="1800">
                <a:solidFill>
                  <a:schemeClr val="lt1"/>
                </a:solidFill>
                <a:latin typeface="Arial"/>
                <a:ea typeface="Arial"/>
                <a:cs typeface="Arial"/>
                <a:sym typeface="Arial"/>
              </a:rPr>
              <a:t>From 1908, all travellers (including Chinese) who were leaving the country temporarily (and wanted to return) needed a permit. This permit included the requirement to have a thumbprint. Chinese resented this, as it made them feel like criminals.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 name="Shape 44"/>
        <p:cNvGrpSpPr/>
        <p:nvPr/>
      </p:nvGrpSpPr>
      <p:grpSpPr>
        <a:xfrm>
          <a:off x="0" y="0"/>
          <a:ext cx="0" cy="0"/>
          <a:chOff x="0" y="0"/>
          <a:chExt cx="0" cy="0"/>
        </a:xfrm>
      </p:grpSpPr>
      <p:pic>
        <p:nvPicPr>
          <p:cNvPr descr="A picture containing text&#10;&#10;Description automatically generated" id="45" name="Google Shape;45;p7"/>
          <p:cNvPicPr preferRelativeResize="0"/>
          <p:nvPr/>
        </p:nvPicPr>
        <p:blipFill rotWithShape="1">
          <a:blip r:embed="rId3">
            <a:alphaModFix/>
          </a:blip>
          <a:srcRect b="0" l="0" r="0" t="0"/>
          <a:stretch/>
        </p:blipFill>
        <p:spPr>
          <a:xfrm>
            <a:off x="2060506" y="914764"/>
            <a:ext cx="5013451" cy="3994150"/>
          </a:xfrm>
          <a:prstGeom prst="rect">
            <a:avLst/>
          </a:prstGeom>
          <a:noFill/>
          <a:ln>
            <a:noFill/>
          </a:ln>
        </p:spPr>
      </p:pic>
      <p:sp>
        <p:nvSpPr>
          <p:cNvPr id="46" name="Google Shape;46;p7"/>
          <p:cNvSpPr/>
          <p:nvPr>
            <p:ph type="title"/>
          </p:nvPr>
        </p:nvSpPr>
        <p:spPr>
          <a:xfrm>
            <a:off x="457198" y="438151"/>
            <a:ext cx="8220075" cy="994306"/>
          </a:xfrm>
          <a:prstGeom prst="roundRect">
            <a:avLst>
              <a:gd fmla="val 9641" name="adj"/>
            </a:avLst>
          </a:prstGeom>
          <a:solidFill>
            <a:schemeClr val="lt1"/>
          </a:solid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Anti-Chinese Policies and Rules</a:t>
            </a:r>
            <a:endParaRPr/>
          </a:p>
        </p:txBody>
      </p:sp>
      <p:sp>
        <p:nvSpPr>
          <p:cNvPr id="47" name="Google Shape;47;p7"/>
          <p:cNvSpPr/>
          <p:nvPr/>
        </p:nvSpPr>
        <p:spPr>
          <a:xfrm>
            <a:off x="1216748" y="5018220"/>
            <a:ext cx="6700966" cy="772107"/>
          </a:xfrm>
          <a:prstGeom prst="rect">
            <a:avLst/>
          </a:prstGeom>
          <a:solidFill>
            <a:schemeClr val="lt1"/>
          </a:solidFill>
          <a:ln cap="flat" cmpd="sng" w="28575">
            <a:solidFill>
              <a:srgbClr val="1C1C1C"/>
            </a:solidFill>
            <a:prstDash val="solid"/>
            <a:round/>
            <a:headEnd len="sm" w="sm" type="none"/>
            <a:tailEnd len="sm" w="sm" type="none"/>
          </a:ln>
        </p:spPr>
        <p:txBody>
          <a:bodyPr anchorCtr="0" anchor="t" bIns="108000" lIns="108000" spcFirstLastPara="1" rIns="108000" wrap="square" tIns="108000">
            <a:noAutofit/>
          </a:bodyPr>
          <a:lstStyle/>
          <a:p>
            <a:pPr indent="0" lvl="0" marL="0" marR="0" rtl="0" algn="l">
              <a:spcBef>
                <a:spcPts val="0"/>
              </a:spcBef>
              <a:spcAft>
                <a:spcPts val="0"/>
              </a:spcAft>
              <a:buNone/>
            </a:pPr>
            <a:r>
              <a:rPr lang="en-GB" sz="1800">
                <a:solidFill>
                  <a:schemeClr val="dk1"/>
                </a:solidFill>
                <a:latin typeface="Open Sans"/>
                <a:ea typeface="Open Sans"/>
                <a:cs typeface="Open Sans"/>
                <a:sym typeface="Open Sans"/>
              </a:rPr>
              <a:t>From the New Zealand Freelance newspaper, 1901. Part of the headline stated, 'The country must be purified…'</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
        <p:nvSpPr>
          <p:cNvPr id="53" name="Google Shape;53;p8"/>
          <p:cNvSpPr/>
          <p:nvPr>
            <p:ph type="title"/>
          </p:nvPr>
        </p:nvSpPr>
        <p:spPr>
          <a:xfrm>
            <a:off x="457198" y="438151"/>
            <a:ext cx="8220000" cy="994200"/>
          </a:xfrm>
          <a:prstGeom prst="roundRect">
            <a:avLst>
              <a:gd fmla="val 16667" name="adj"/>
            </a:avLst>
          </a:prstGeom>
        </p:spPr>
        <p:txBody>
          <a:bodyPr anchorCtr="1" anchor="ctr" bIns="252000" lIns="252000" spcFirstLastPara="1" rIns="252000" wrap="square" tIns="252000">
            <a:noAutofit/>
          </a:bodyPr>
          <a:lstStyle/>
          <a:p>
            <a:pPr indent="0" lvl="0" marL="0" rtl="0" algn="l">
              <a:spcBef>
                <a:spcPts val="0"/>
              </a:spcBef>
              <a:spcAft>
                <a:spcPts val="0"/>
              </a:spcAft>
              <a:buNone/>
            </a:pPr>
            <a:r>
              <a:rPr lang="en-GB"/>
              <a:t>Anti-Chinese Opinions</a:t>
            </a:r>
            <a:endParaRPr/>
          </a:p>
        </p:txBody>
      </p:sp>
      <p:pic>
        <p:nvPicPr>
          <p:cNvPr id="54" name="Google Shape;54;p8"/>
          <p:cNvPicPr preferRelativeResize="0"/>
          <p:nvPr/>
        </p:nvPicPr>
        <p:blipFill>
          <a:blip r:embed="rId3">
            <a:alphaModFix/>
          </a:blip>
          <a:stretch>
            <a:fillRect/>
          </a:stretch>
        </p:blipFill>
        <p:spPr>
          <a:xfrm>
            <a:off x="-69275" y="1252225"/>
            <a:ext cx="5039874" cy="5328674"/>
          </a:xfrm>
          <a:prstGeom prst="rect">
            <a:avLst/>
          </a:prstGeom>
          <a:noFill/>
          <a:ln>
            <a:noFill/>
          </a:ln>
        </p:spPr>
      </p:pic>
      <p:pic>
        <p:nvPicPr>
          <p:cNvPr id="55" name="Google Shape;55;p8"/>
          <p:cNvPicPr preferRelativeResize="0"/>
          <p:nvPr/>
        </p:nvPicPr>
        <p:blipFill>
          <a:blip r:embed="rId4">
            <a:alphaModFix/>
          </a:blip>
          <a:stretch>
            <a:fillRect/>
          </a:stretch>
        </p:blipFill>
        <p:spPr>
          <a:xfrm>
            <a:off x="4915175" y="1307650"/>
            <a:ext cx="4551701" cy="4400424"/>
          </a:xfrm>
          <a:prstGeom prst="rect">
            <a:avLst/>
          </a:prstGeom>
          <a:noFill/>
          <a:ln>
            <a:noFill/>
          </a:ln>
        </p:spPr>
      </p:pic>
      <p:sp>
        <p:nvSpPr>
          <p:cNvPr id="56" name="Google Shape;56;p8"/>
          <p:cNvSpPr txBox="1"/>
          <p:nvPr/>
        </p:nvSpPr>
        <p:spPr>
          <a:xfrm>
            <a:off x="4970600" y="5527975"/>
            <a:ext cx="3706500" cy="99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rgbClr val="1C1C1C"/>
                </a:solidFill>
              </a:rPr>
              <a:t>A WHITE NEW ZEALAND . And the Pressing Chinese Question.</a:t>
            </a:r>
            <a:endParaRPr sz="1300">
              <a:solidFill>
                <a:srgbClr val="1C1C1C"/>
              </a:solidFill>
            </a:endParaRPr>
          </a:p>
          <a:p>
            <a:pPr indent="0" lvl="0" marL="0" rtl="0" algn="l">
              <a:spcBef>
                <a:spcPts val="0"/>
              </a:spcBef>
              <a:spcAft>
                <a:spcPts val="0"/>
              </a:spcAft>
              <a:buNone/>
            </a:pPr>
            <a:r>
              <a:rPr lang="en-GB" sz="1300">
                <a:solidFill>
                  <a:srgbClr val="1C1C1C"/>
                </a:solidFill>
              </a:rPr>
              <a:t>FREE LANCE, VOLUME X, ISSUE 493, 4 DECEMBER 1909, PAGE 6</a:t>
            </a:r>
            <a:endParaRPr sz="1300">
              <a:solidFill>
                <a:srgbClr val="1C1C1C"/>
              </a:solidFill>
            </a:endParaRPr>
          </a:p>
          <a:p>
            <a:pPr indent="0" lvl="0" marL="0" rtl="0" algn="l">
              <a:spcBef>
                <a:spcPts val="0"/>
              </a:spcBef>
              <a:spcAft>
                <a:spcPts val="0"/>
              </a:spcAft>
              <a:buNone/>
            </a:pPr>
            <a:r>
              <a:t/>
            </a:r>
            <a:endParaRPr sz="900">
              <a:solidFill>
                <a:srgbClr val="1C1C1C"/>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9"/>
          <p:cNvSpPr/>
          <p:nvPr>
            <p:ph type="title"/>
          </p:nvPr>
        </p:nvSpPr>
        <p:spPr>
          <a:xfrm>
            <a:off x="457198" y="438151"/>
            <a:ext cx="8220000" cy="994200"/>
          </a:xfrm>
          <a:prstGeom prst="roundRect">
            <a:avLst>
              <a:gd fmla="val 16667" name="adj"/>
            </a:avLst>
          </a:prstGeom>
        </p:spPr>
        <p:txBody>
          <a:bodyPr anchorCtr="1" anchor="ctr" bIns="252000" lIns="252000" spcFirstLastPara="1" rIns="252000" wrap="square" tIns="252000">
            <a:noAutofit/>
          </a:bodyPr>
          <a:lstStyle/>
          <a:p>
            <a:pPr indent="0" lvl="0" marL="0" rtl="0" algn="l">
              <a:spcBef>
                <a:spcPts val="0"/>
              </a:spcBef>
              <a:spcAft>
                <a:spcPts val="0"/>
              </a:spcAft>
              <a:buNone/>
            </a:pPr>
            <a:r>
              <a:rPr lang="en-GB"/>
              <a:t>Discuss: Propaganda Slide</a:t>
            </a:r>
            <a:endParaRPr/>
          </a:p>
        </p:txBody>
      </p:sp>
      <p:sp>
        <p:nvSpPr>
          <p:cNvPr id="63" name="Google Shape;63;p9"/>
          <p:cNvSpPr txBox="1"/>
          <p:nvPr/>
        </p:nvSpPr>
        <p:spPr>
          <a:xfrm>
            <a:off x="2909450" y="2632375"/>
            <a:ext cx="626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1C1C1C"/>
              </a:solidFill>
            </a:endParaRPr>
          </a:p>
        </p:txBody>
      </p:sp>
      <p:sp>
        <p:nvSpPr>
          <p:cNvPr id="64" name="Google Shape;64;p9"/>
          <p:cNvSpPr txBox="1"/>
          <p:nvPr/>
        </p:nvSpPr>
        <p:spPr>
          <a:xfrm>
            <a:off x="720425" y="1288475"/>
            <a:ext cx="7786200" cy="5020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C1C1C"/>
              </a:buClr>
              <a:buSzPts val="1800"/>
              <a:buAutoNum type="arabicPeriod"/>
            </a:pPr>
            <a:r>
              <a:rPr b="1" lang="en-GB" sz="1800">
                <a:solidFill>
                  <a:srgbClr val="1C1C1C"/>
                </a:solidFill>
              </a:rPr>
              <a:t>What news source published the cartoon &amp; the political opinion? And when? Check carefully.</a:t>
            </a:r>
            <a:br>
              <a:rPr lang="en-GB" sz="1800">
                <a:solidFill>
                  <a:srgbClr val="1C1C1C"/>
                </a:solidFill>
              </a:rPr>
            </a:br>
            <a:br>
              <a:rPr lang="en-GB" sz="1800">
                <a:solidFill>
                  <a:srgbClr val="1C1C1C"/>
                </a:solidFill>
              </a:rPr>
            </a:br>
            <a:r>
              <a:rPr lang="en-GB" sz="1800">
                <a:solidFill>
                  <a:srgbClr val="1C1C1C"/>
                </a:solidFill>
              </a:rPr>
              <a:t>Answer here:</a:t>
            </a:r>
            <a:endParaRPr sz="1800">
              <a:solidFill>
                <a:srgbClr val="1C1C1C"/>
              </a:solidFill>
            </a:endParaRPr>
          </a:p>
          <a:p>
            <a:pPr indent="0" lvl="0" marL="0" rtl="0" algn="l">
              <a:spcBef>
                <a:spcPts val="0"/>
              </a:spcBef>
              <a:spcAft>
                <a:spcPts val="0"/>
              </a:spcAft>
              <a:buNone/>
            </a:pPr>
            <a:r>
              <a:t/>
            </a:r>
            <a:endParaRPr sz="1800">
              <a:solidFill>
                <a:srgbClr val="1C1C1C"/>
              </a:solidFill>
            </a:endParaRPr>
          </a:p>
          <a:p>
            <a:pPr indent="-342900" lvl="0" marL="457200" rtl="0" algn="l">
              <a:spcBef>
                <a:spcPts val="0"/>
              </a:spcBef>
              <a:spcAft>
                <a:spcPts val="0"/>
              </a:spcAft>
              <a:buClr>
                <a:srgbClr val="1C1C1C"/>
              </a:buClr>
              <a:buSzPts val="1800"/>
              <a:buAutoNum type="arabicPeriod"/>
            </a:pPr>
            <a:r>
              <a:rPr b="1" lang="en-GB" sz="1800">
                <a:solidFill>
                  <a:srgbClr val="1C1C1C"/>
                </a:solidFill>
              </a:rPr>
              <a:t>In the cartoon, what people are present? What can you guess about their role in society, if anything at all?</a:t>
            </a:r>
            <a:br>
              <a:rPr lang="en-GB" sz="1800">
                <a:solidFill>
                  <a:srgbClr val="1C1C1C"/>
                </a:solidFill>
              </a:rPr>
            </a:br>
            <a:br>
              <a:rPr lang="en-GB" sz="1800">
                <a:solidFill>
                  <a:srgbClr val="1C1C1C"/>
                </a:solidFill>
              </a:rPr>
            </a:br>
            <a:r>
              <a:rPr lang="en-GB" sz="1800">
                <a:solidFill>
                  <a:srgbClr val="1C1C1C"/>
                </a:solidFill>
              </a:rPr>
              <a:t>Answer here:</a:t>
            </a:r>
            <a:endParaRPr sz="1800">
              <a:solidFill>
                <a:srgbClr val="1C1C1C"/>
              </a:solidFill>
            </a:endParaRPr>
          </a:p>
          <a:p>
            <a:pPr indent="0" lvl="0" marL="0" rtl="0" algn="l">
              <a:spcBef>
                <a:spcPts val="0"/>
              </a:spcBef>
              <a:spcAft>
                <a:spcPts val="0"/>
              </a:spcAft>
              <a:buNone/>
            </a:pPr>
            <a:r>
              <a:t/>
            </a:r>
            <a:endParaRPr sz="1800">
              <a:solidFill>
                <a:srgbClr val="1C1C1C"/>
              </a:solidFill>
            </a:endParaRPr>
          </a:p>
          <a:p>
            <a:pPr indent="-342900" lvl="0" marL="457200" rtl="0" algn="l">
              <a:spcBef>
                <a:spcPts val="0"/>
              </a:spcBef>
              <a:spcAft>
                <a:spcPts val="0"/>
              </a:spcAft>
              <a:buClr>
                <a:srgbClr val="1C1C1C"/>
              </a:buClr>
              <a:buSzPts val="1800"/>
              <a:buAutoNum type="arabicPeriod"/>
            </a:pPr>
            <a:r>
              <a:rPr b="1" lang="en-GB" sz="1800">
                <a:solidFill>
                  <a:srgbClr val="1C1C1C"/>
                </a:solidFill>
              </a:rPr>
              <a:t>What is the message/belief of the cartoon? </a:t>
            </a:r>
            <a:r>
              <a:rPr b="1" lang="en-GB" sz="1800">
                <a:solidFill>
                  <a:srgbClr val="1C1C1C"/>
                </a:solidFill>
              </a:rPr>
              <a:t>What</a:t>
            </a:r>
            <a:r>
              <a:rPr b="1" lang="en-GB" sz="1800">
                <a:solidFill>
                  <a:srgbClr val="1C1C1C"/>
                </a:solidFill>
              </a:rPr>
              <a:t> is their opinion about how New Zealand should be run?</a:t>
            </a:r>
            <a:br>
              <a:rPr lang="en-GB" sz="1800">
                <a:solidFill>
                  <a:srgbClr val="1C1C1C"/>
                </a:solidFill>
              </a:rPr>
            </a:br>
            <a:br>
              <a:rPr lang="en-GB" sz="1800">
                <a:solidFill>
                  <a:srgbClr val="1C1C1C"/>
                </a:solidFill>
              </a:rPr>
            </a:br>
            <a:r>
              <a:rPr lang="en-GB" sz="1800">
                <a:solidFill>
                  <a:srgbClr val="1C1C1C"/>
                </a:solidFill>
              </a:rPr>
              <a:t>Answer here:</a:t>
            </a:r>
            <a:endParaRPr sz="1800">
              <a:solidFill>
                <a:srgbClr val="1C1C1C"/>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0"/>
          <p:cNvSpPr/>
          <p:nvPr>
            <p:ph type="title"/>
          </p:nvPr>
        </p:nvSpPr>
        <p:spPr>
          <a:xfrm>
            <a:off x="457198" y="438151"/>
            <a:ext cx="8220000" cy="994200"/>
          </a:xfrm>
          <a:prstGeom prst="roundRect">
            <a:avLst>
              <a:gd fmla="val 16667" name="adj"/>
            </a:avLst>
          </a:prstGeom>
        </p:spPr>
        <p:txBody>
          <a:bodyPr anchorCtr="1" anchor="ctr" bIns="252000" lIns="252000" spcFirstLastPara="1" rIns="252000" wrap="square" tIns="252000">
            <a:noAutofit/>
          </a:bodyPr>
          <a:lstStyle/>
          <a:p>
            <a:pPr indent="0" lvl="0" marL="0" rtl="0" algn="l">
              <a:spcBef>
                <a:spcPts val="0"/>
              </a:spcBef>
              <a:spcAft>
                <a:spcPts val="0"/>
              </a:spcAft>
              <a:buNone/>
            </a:pPr>
            <a:r>
              <a:rPr lang="en-GB"/>
              <a:t>Discuss: Propaganda Slide - 2</a:t>
            </a:r>
            <a:endParaRPr/>
          </a:p>
        </p:txBody>
      </p:sp>
      <p:sp>
        <p:nvSpPr>
          <p:cNvPr id="71" name="Google Shape;71;p10"/>
          <p:cNvSpPr txBox="1"/>
          <p:nvPr/>
        </p:nvSpPr>
        <p:spPr>
          <a:xfrm>
            <a:off x="2909450" y="2632375"/>
            <a:ext cx="626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1C1C1C"/>
              </a:solidFill>
            </a:endParaRPr>
          </a:p>
        </p:txBody>
      </p:sp>
      <p:sp>
        <p:nvSpPr>
          <p:cNvPr id="72" name="Google Shape;72;p10"/>
          <p:cNvSpPr txBox="1"/>
          <p:nvPr/>
        </p:nvSpPr>
        <p:spPr>
          <a:xfrm>
            <a:off x="720425" y="1288475"/>
            <a:ext cx="7786200" cy="5020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C1C1C"/>
              </a:buClr>
              <a:buSzPts val="1800"/>
              <a:buAutoNum type="arabicPeriod"/>
            </a:pPr>
            <a:r>
              <a:rPr b="1" lang="en-GB" sz="1800">
                <a:solidFill>
                  <a:srgbClr val="1C1C1C"/>
                </a:solidFill>
              </a:rPr>
              <a:t>What are some ways you can guess how old the newspaper paragraph is?</a:t>
            </a:r>
            <a:br>
              <a:rPr lang="en-GB" sz="1800">
                <a:solidFill>
                  <a:srgbClr val="1C1C1C"/>
                </a:solidFill>
              </a:rPr>
            </a:br>
            <a:br>
              <a:rPr lang="en-GB" sz="1800">
                <a:solidFill>
                  <a:srgbClr val="1C1C1C"/>
                </a:solidFill>
              </a:rPr>
            </a:br>
            <a:r>
              <a:rPr lang="en-GB" sz="1800">
                <a:solidFill>
                  <a:srgbClr val="1C1C1C"/>
                </a:solidFill>
              </a:rPr>
              <a:t>Answer:</a:t>
            </a:r>
            <a:br>
              <a:rPr lang="en-GB" sz="1800">
                <a:solidFill>
                  <a:srgbClr val="1C1C1C"/>
                </a:solidFill>
              </a:rPr>
            </a:br>
            <a:br>
              <a:rPr lang="en-GB" sz="1800">
                <a:solidFill>
                  <a:srgbClr val="1C1C1C"/>
                </a:solidFill>
              </a:rPr>
            </a:br>
            <a:endParaRPr sz="1800">
              <a:solidFill>
                <a:srgbClr val="1C1C1C"/>
              </a:solidFill>
            </a:endParaRPr>
          </a:p>
          <a:p>
            <a:pPr indent="-342900" lvl="0" marL="457200" rtl="0" algn="l">
              <a:spcBef>
                <a:spcPts val="0"/>
              </a:spcBef>
              <a:spcAft>
                <a:spcPts val="0"/>
              </a:spcAft>
              <a:buClr>
                <a:srgbClr val="1C1C1C"/>
              </a:buClr>
              <a:buSzPts val="1800"/>
              <a:buAutoNum type="arabicPeriod"/>
            </a:pPr>
            <a:r>
              <a:rPr b="1" lang="en-GB" sz="1800">
                <a:solidFill>
                  <a:srgbClr val="1C1C1C"/>
                </a:solidFill>
              </a:rPr>
              <a:t>What might both the cartoon and the newspaper paragraph indicate about how New Zealand thought about Chinese people at the turn of the </a:t>
            </a:r>
            <a:r>
              <a:rPr b="1" lang="en-GB" sz="1800">
                <a:solidFill>
                  <a:srgbClr val="1C1C1C"/>
                </a:solidFill>
              </a:rPr>
              <a:t>century</a:t>
            </a:r>
            <a:r>
              <a:rPr b="1" lang="en-GB" sz="1800">
                <a:solidFill>
                  <a:srgbClr val="1C1C1C"/>
                </a:solidFill>
              </a:rPr>
              <a:t>? Describe the opinion of the paragraph in two or three full sentences.</a:t>
            </a:r>
            <a:br>
              <a:rPr b="1" lang="en-GB" sz="1800">
                <a:solidFill>
                  <a:srgbClr val="1C1C1C"/>
                </a:solidFill>
              </a:rPr>
            </a:br>
            <a:br>
              <a:rPr lang="en-GB" sz="1800">
                <a:solidFill>
                  <a:srgbClr val="1C1C1C"/>
                </a:solidFill>
              </a:rPr>
            </a:br>
            <a:r>
              <a:rPr lang="en-GB" sz="1800">
                <a:solidFill>
                  <a:srgbClr val="1C1C1C"/>
                </a:solidFill>
              </a:rPr>
              <a:t>Answer here:</a:t>
            </a:r>
            <a:endParaRPr sz="1800">
              <a:solidFill>
                <a:srgbClr val="1C1C1C"/>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1"/>
          <p:cNvSpPr/>
          <p:nvPr>
            <p:ph type="title"/>
          </p:nvPr>
        </p:nvSpPr>
        <p:spPr>
          <a:xfrm>
            <a:off x="457198" y="438151"/>
            <a:ext cx="8220075" cy="994306"/>
          </a:xfrm>
          <a:prstGeom prst="roundRect">
            <a:avLst>
              <a:gd fmla="val 9641"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212124"/>
              </a:buClr>
              <a:buSzPts val="3600"/>
              <a:buFont typeface="Open Sans"/>
              <a:buNone/>
            </a:pPr>
            <a:r>
              <a:rPr lang="en-GB">
                <a:solidFill>
                  <a:srgbClr val="212124"/>
                </a:solidFill>
                <a:latin typeface="Open Sans"/>
                <a:ea typeface="Open Sans"/>
                <a:cs typeface="Open Sans"/>
                <a:sym typeface="Open Sans"/>
              </a:rPr>
              <a:t>Entry Permit Example</a:t>
            </a:r>
            <a:endParaRPr/>
          </a:p>
        </p:txBody>
      </p:sp>
      <p:pic>
        <p:nvPicPr>
          <p:cNvPr descr="Text&#10;&#10;Description automatically generated" id="78" name="Google Shape;78;p11"/>
          <p:cNvPicPr preferRelativeResize="0"/>
          <p:nvPr/>
        </p:nvPicPr>
        <p:blipFill rotWithShape="1">
          <a:blip r:embed="rId3">
            <a:alphaModFix/>
          </a:blip>
          <a:srcRect b="0" l="0" r="0" t="0"/>
          <a:stretch/>
        </p:blipFill>
        <p:spPr>
          <a:xfrm>
            <a:off x="1709734" y="1394978"/>
            <a:ext cx="5715001" cy="4252764"/>
          </a:xfrm>
          <a:prstGeom prst="rect">
            <a:avLst/>
          </a:prstGeom>
          <a:noFill/>
          <a:ln>
            <a:noFill/>
          </a:ln>
        </p:spPr>
      </p:pic>
      <p:sp>
        <p:nvSpPr>
          <p:cNvPr id="79" name="Google Shape;79;p11"/>
          <p:cNvSpPr txBox="1"/>
          <p:nvPr/>
        </p:nvSpPr>
        <p:spPr>
          <a:xfrm>
            <a:off x="4674518" y="6407898"/>
            <a:ext cx="3248700" cy="338700"/>
          </a:xfrm>
          <a:prstGeom prst="rect">
            <a:avLst/>
          </a:prstGeom>
          <a:solidFill>
            <a:schemeClr val="lt1"/>
          </a:solidFill>
          <a:ln cap="flat" cmpd="sng" w="9525">
            <a:solidFill>
              <a:srgbClr val="1C1C1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rgbClr val="212124"/>
                </a:solidFill>
                <a:highlight>
                  <a:srgbClr val="F3F5F6"/>
                </a:highlight>
                <a:latin typeface="Open Sans"/>
                <a:ea typeface="Open Sans"/>
                <a:cs typeface="Open Sans"/>
                <a:sym typeface="Open Sans"/>
              </a:rPr>
              <a:t>Archives Reference: ACGV 8836 W1514 L24 3 / L24/31 682</a:t>
            </a:r>
            <a:endParaRPr/>
          </a:p>
          <a:p>
            <a:pPr indent="0" lvl="0" marL="0" marR="0" rtl="0" algn="l">
              <a:lnSpc>
                <a:spcPct val="128571"/>
              </a:lnSpc>
              <a:spcBef>
                <a:spcPts val="0"/>
              </a:spcBef>
              <a:spcAft>
                <a:spcPts val="0"/>
              </a:spcAft>
              <a:buNone/>
            </a:pPr>
            <a:r>
              <a:rPr lang="en-GB" sz="800" u="sng">
                <a:solidFill>
                  <a:srgbClr val="006DAC"/>
                </a:solidFill>
                <a:highlight>
                  <a:srgbClr val="F3F5F6"/>
                </a:highlight>
                <a:latin typeface="Open Sans"/>
                <a:ea typeface="Open Sans"/>
                <a:cs typeface="Open Sans"/>
                <a:sym typeface="Open Sans"/>
                <a:hlinkClick r:id="rId4">
                  <a:extLst>
                    <a:ext uri="{A12FA001-AC4F-418D-AE19-62706E023703}">
                      <ahyp:hlinkClr val="tx"/>
                    </a:ext>
                  </a:extLst>
                </a:hlinkClick>
              </a:rPr>
              <a:t>collections.archives.govt.nz/web/arena/search#/item/aims-...</a:t>
            </a:r>
            <a:endParaRPr sz="800" u="sng">
              <a:solidFill>
                <a:srgbClr val="006DAC"/>
              </a:solidFill>
              <a:highlight>
                <a:srgbClr val="F3F5F6"/>
              </a:highlight>
              <a:latin typeface="Open Sans"/>
              <a:ea typeface="Open Sans"/>
              <a:cs typeface="Open Sans"/>
              <a:sym typeface="Open Sans"/>
            </a:endParaRPr>
          </a:p>
        </p:txBody>
      </p:sp>
      <p:sp>
        <p:nvSpPr>
          <p:cNvPr id="80" name="Google Shape;80;p11"/>
          <p:cNvSpPr/>
          <p:nvPr/>
        </p:nvSpPr>
        <p:spPr>
          <a:xfrm>
            <a:off x="1222142" y="5647742"/>
            <a:ext cx="6700966" cy="772107"/>
          </a:xfrm>
          <a:prstGeom prst="rect">
            <a:avLst/>
          </a:prstGeom>
          <a:solidFill>
            <a:schemeClr val="lt1"/>
          </a:solidFill>
          <a:ln cap="flat" cmpd="sng" w="28575">
            <a:solidFill>
              <a:srgbClr val="1C1C1C"/>
            </a:solidFill>
            <a:prstDash val="solid"/>
            <a:round/>
            <a:headEnd len="sm" w="sm" type="none"/>
            <a:tailEnd len="sm" w="sm" type="none"/>
          </a:ln>
        </p:spPr>
        <p:txBody>
          <a:bodyPr anchorCtr="0" anchor="t" bIns="108000" lIns="108000" spcFirstLastPara="1" rIns="108000" wrap="square" tIns="108000">
            <a:noAutofit/>
          </a:bodyPr>
          <a:lstStyle/>
          <a:p>
            <a:pPr indent="0" lvl="0" marL="0" marR="0" rtl="0" algn="l">
              <a:spcBef>
                <a:spcPts val="0"/>
              </a:spcBef>
              <a:spcAft>
                <a:spcPts val="0"/>
              </a:spcAft>
              <a:buNone/>
            </a:pPr>
            <a:r>
              <a:rPr lang="en-GB" sz="1800">
                <a:solidFill>
                  <a:schemeClr val="dk1"/>
                </a:solidFill>
                <a:latin typeface="Open Sans"/>
                <a:ea typeface="Open Sans"/>
                <a:cs typeface="Open Sans"/>
                <a:sym typeface="Open Sans"/>
              </a:rPr>
              <a:t>Example of a Permit for Hong Yuen to enter New Zealand in 1895. He paid £100.</a:t>
            </a:r>
            <a:endParaRPr/>
          </a:p>
        </p:txBody>
      </p:sp>
      <p:sp>
        <p:nvSpPr>
          <p:cNvPr id="81" name="Google Shape;81;p11"/>
          <p:cNvSpPr/>
          <p:nvPr/>
        </p:nvSpPr>
        <p:spPr>
          <a:xfrm rot="5400000">
            <a:off x="2551500" y="2263457"/>
            <a:ext cx="612000" cy="5715000"/>
          </a:xfrm>
          <a:prstGeom prst="round2SameRect">
            <a:avLst>
              <a:gd fmla="val 16667" name="adj1"/>
              <a:gd fmla="val 0" name="adj2"/>
            </a:avLst>
          </a:prstGeom>
          <a:solidFill>
            <a:srgbClr val="F288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1"/>
          <p:cNvSpPr txBox="1"/>
          <p:nvPr/>
        </p:nvSpPr>
        <p:spPr>
          <a:xfrm>
            <a:off x="0" y="4844825"/>
            <a:ext cx="5685125" cy="552249"/>
          </a:xfrm>
          <a:prstGeom prst="rect">
            <a:avLst/>
          </a:prstGeom>
          <a:noFill/>
          <a:ln>
            <a:noFill/>
          </a:ln>
        </p:spPr>
        <p:txBody>
          <a:bodyPr anchorCtr="0" anchor="ctr" bIns="216000" lIns="72000" spcFirstLastPara="1" rIns="72000" wrap="square" tIns="288000">
            <a:noAutofit/>
          </a:bodyPr>
          <a:lstStyle/>
          <a:p>
            <a:pPr indent="0" lvl="0" marL="0" marR="0" rtl="0" algn="l">
              <a:spcBef>
                <a:spcPts val="0"/>
              </a:spcBef>
              <a:spcAft>
                <a:spcPts val="0"/>
              </a:spcAft>
              <a:buNone/>
            </a:pPr>
            <a:r>
              <a:rPr lang="en-GB" sz="1800">
                <a:solidFill>
                  <a:schemeClr val="lt1"/>
                </a:solidFill>
                <a:latin typeface="Open Sans"/>
                <a:ea typeface="Open Sans"/>
                <a:cs typeface="Open Sans"/>
                <a:sym typeface="Open Sans"/>
              </a:rPr>
              <a:t>What do you notice about what is on the permit?</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descr="Text&#10;&#10;Description automatically generated" id="87" name="Google Shape;87;p12"/>
          <p:cNvPicPr preferRelativeResize="0"/>
          <p:nvPr/>
        </p:nvPicPr>
        <p:blipFill rotWithShape="1">
          <a:blip r:embed="rId3">
            <a:alphaModFix/>
          </a:blip>
          <a:srcRect b="0" l="0" r="0" t="0"/>
          <a:stretch/>
        </p:blipFill>
        <p:spPr>
          <a:xfrm>
            <a:off x="333848" y="318675"/>
            <a:ext cx="8601554" cy="6400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3"/>
          <p:cNvSpPr/>
          <p:nvPr>
            <p:ph type="title"/>
          </p:nvPr>
        </p:nvSpPr>
        <p:spPr>
          <a:xfrm>
            <a:off x="457198" y="438151"/>
            <a:ext cx="8220075" cy="994306"/>
          </a:xfrm>
          <a:prstGeom prst="roundRect">
            <a:avLst>
              <a:gd fmla="val 9641"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000"/>
              <a:buFont typeface="Open Sans"/>
              <a:buNone/>
            </a:pPr>
            <a:r>
              <a:rPr lang="en-GB" sz="3000">
                <a:latin typeface="Open Sans"/>
                <a:ea typeface="Open Sans"/>
                <a:cs typeface="Open Sans"/>
                <a:sym typeface="Open Sans"/>
              </a:rPr>
              <a:t>Anti-Chinese Organisations and Actions</a:t>
            </a:r>
            <a:endParaRPr/>
          </a:p>
        </p:txBody>
      </p:sp>
      <p:sp>
        <p:nvSpPr>
          <p:cNvPr id="93" name="Google Shape;93;p13"/>
          <p:cNvSpPr/>
          <p:nvPr/>
        </p:nvSpPr>
        <p:spPr>
          <a:xfrm>
            <a:off x="875789" y="1360302"/>
            <a:ext cx="7333573" cy="1107996"/>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1800">
                <a:solidFill>
                  <a:schemeClr val="dk1"/>
                </a:solidFill>
                <a:latin typeface="Open Sans"/>
                <a:ea typeface="Open Sans"/>
                <a:cs typeface="Open Sans"/>
                <a:sym typeface="Open Sans"/>
              </a:rPr>
              <a:t>The Chinese looked different, dressed differently, ate different food, spoke a different language and had a different religion from most other immigrants of the time. As a result, anti-Chinese attitudes grew in the community. </a:t>
            </a:r>
            <a:endParaRPr/>
          </a:p>
        </p:txBody>
      </p:sp>
      <p:sp>
        <p:nvSpPr>
          <p:cNvPr id="94" name="Google Shape;94;p13"/>
          <p:cNvSpPr/>
          <p:nvPr/>
        </p:nvSpPr>
        <p:spPr>
          <a:xfrm>
            <a:off x="875800" y="2604650"/>
            <a:ext cx="3844500" cy="3588300"/>
          </a:xfrm>
          <a:prstGeom prst="rect">
            <a:avLst/>
          </a:prstGeom>
          <a:noFill/>
          <a:ln cap="flat" cmpd="sng" w="12700">
            <a:solidFill>
              <a:srgbClr val="1C1C1C"/>
            </a:solidFill>
            <a:prstDash val="solid"/>
            <a:round/>
            <a:headEnd len="sm" w="sm" type="none"/>
            <a:tailEnd len="sm" w="sm" type="none"/>
          </a:ln>
        </p:spPr>
        <p:txBody>
          <a:bodyPr anchorCtr="0" anchor="t" bIns="72000" lIns="72000" spcFirstLastPara="1" rIns="72000" wrap="square" tIns="72000">
            <a:noAutofit/>
          </a:bodyPr>
          <a:lstStyle/>
          <a:p>
            <a:pPr indent="0" lvl="0" marL="0" marR="0" rtl="0" algn="l">
              <a:lnSpc>
                <a:spcPct val="115000"/>
              </a:lnSpc>
              <a:spcBef>
                <a:spcPts val="0"/>
              </a:spcBef>
              <a:spcAft>
                <a:spcPts val="0"/>
              </a:spcAft>
              <a:buNone/>
            </a:pPr>
            <a:r>
              <a:rPr lang="en-GB" sz="1600">
                <a:solidFill>
                  <a:srgbClr val="0E101A"/>
                </a:solidFill>
                <a:latin typeface="Open Sans"/>
                <a:ea typeface="Open Sans"/>
                <a:cs typeface="Open Sans"/>
                <a:sym typeface="Open Sans"/>
              </a:rPr>
              <a:t>In the 1890s, fueled by racial anxiety, some people set up anti-Chinese associations to lobby against Chinese immigration. They had names like the…</a:t>
            </a:r>
            <a:endParaRPr/>
          </a:p>
          <a:p>
            <a:pPr indent="-342900" lvl="0" marL="457200" marR="0" rtl="0" algn="l">
              <a:lnSpc>
                <a:spcPct val="115000"/>
              </a:lnSpc>
              <a:spcBef>
                <a:spcPts val="0"/>
              </a:spcBef>
              <a:spcAft>
                <a:spcPts val="0"/>
              </a:spcAft>
              <a:buClr>
                <a:srgbClr val="0E101A"/>
              </a:buClr>
              <a:buSzPts val="1800"/>
              <a:buFont typeface="Open Sans"/>
              <a:buChar char="●"/>
            </a:pPr>
            <a:r>
              <a:rPr lang="en-GB" sz="1600">
                <a:solidFill>
                  <a:srgbClr val="0E101A"/>
                </a:solidFill>
                <a:latin typeface="Open Sans"/>
                <a:ea typeface="Open Sans"/>
                <a:cs typeface="Open Sans"/>
                <a:sym typeface="Open Sans"/>
              </a:rPr>
              <a:t>Anti-Asian Association</a:t>
            </a:r>
            <a:endParaRPr/>
          </a:p>
          <a:p>
            <a:pPr indent="-342900" lvl="0" marL="457200" marR="0" rtl="0" algn="l">
              <a:lnSpc>
                <a:spcPct val="115000"/>
              </a:lnSpc>
              <a:spcBef>
                <a:spcPts val="0"/>
              </a:spcBef>
              <a:spcAft>
                <a:spcPts val="0"/>
              </a:spcAft>
              <a:buClr>
                <a:srgbClr val="0E101A"/>
              </a:buClr>
              <a:buSzPts val="1800"/>
              <a:buFont typeface="Open Sans"/>
              <a:buChar char="●"/>
            </a:pPr>
            <a:r>
              <a:rPr lang="en-GB" sz="1600">
                <a:solidFill>
                  <a:srgbClr val="0E101A"/>
                </a:solidFill>
                <a:latin typeface="Open Sans"/>
                <a:ea typeface="Open Sans"/>
                <a:cs typeface="Open Sans"/>
                <a:sym typeface="Open Sans"/>
              </a:rPr>
              <a:t>Anti-Chinese League</a:t>
            </a:r>
            <a:endParaRPr/>
          </a:p>
          <a:p>
            <a:pPr indent="-342900" lvl="0" marL="457200" marR="0" rtl="0" algn="l">
              <a:lnSpc>
                <a:spcPct val="115000"/>
              </a:lnSpc>
              <a:spcBef>
                <a:spcPts val="0"/>
              </a:spcBef>
              <a:spcAft>
                <a:spcPts val="0"/>
              </a:spcAft>
              <a:buClr>
                <a:srgbClr val="0E101A"/>
              </a:buClr>
              <a:buSzPts val="1800"/>
              <a:buFont typeface="Open Sans"/>
              <a:buChar char="●"/>
            </a:pPr>
            <a:r>
              <a:rPr lang="en-GB" sz="1600">
                <a:solidFill>
                  <a:srgbClr val="0E101A"/>
                </a:solidFill>
                <a:latin typeface="Open Sans"/>
                <a:ea typeface="Open Sans"/>
                <a:cs typeface="Open Sans"/>
                <a:sym typeface="Open Sans"/>
              </a:rPr>
              <a:t>Anti-Asiatic League</a:t>
            </a:r>
            <a:endParaRPr/>
          </a:p>
          <a:p>
            <a:pPr indent="-342900" lvl="0" marL="457200" marR="0" rtl="0" algn="l">
              <a:lnSpc>
                <a:spcPct val="115000"/>
              </a:lnSpc>
              <a:spcBef>
                <a:spcPts val="0"/>
              </a:spcBef>
              <a:spcAft>
                <a:spcPts val="0"/>
              </a:spcAft>
              <a:buClr>
                <a:srgbClr val="0E101A"/>
              </a:buClr>
              <a:buSzPts val="1800"/>
              <a:buFont typeface="Open Sans"/>
              <a:buChar char="●"/>
            </a:pPr>
            <a:r>
              <a:rPr lang="en-GB" sz="1600">
                <a:solidFill>
                  <a:srgbClr val="0E101A"/>
                </a:solidFill>
                <a:latin typeface="Open Sans"/>
                <a:ea typeface="Open Sans"/>
                <a:cs typeface="Open Sans"/>
                <a:sym typeface="Open Sans"/>
              </a:rPr>
              <a:t>White New Zealand League</a:t>
            </a:r>
            <a:endParaRPr/>
          </a:p>
        </p:txBody>
      </p:sp>
      <p:pic>
        <p:nvPicPr>
          <p:cNvPr id="95" name="Google Shape;95;p13"/>
          <p:cNvPicPr preferRelativeResize="0"/>
          <p:nvPr/>
        </p:nvPicPr>
        <p:blipFill>
          <a:blip r:embed="rId3">
            <a:alphaModFix/>
          </a:blip>
          <a:stretch>
            <a:fillRect/>
          </a:stretch>
        </p:blipFill>
        <p:spPr>
          <a:xfrm>
            <a:off x="4838775" y="2244425"/>
            <a:ext cx="3844500" cy="2601305"/>
          </a:xfrm>
          <a:prstGeom prst="rect">
            <a:avLst/>
          </a:prstGeom>
          <a:noFill/>
          <a:ln>
            <a:noFill/>
          </a:ln>
        </p:spPr>
      </p:pic>
      <p:sp>
        <p:nvSpPr>
          <p:cNvPr id="96" name="Google Shape;96;p13"/>
          <p:cNvSpPr txBox="1"/>
          <p:nvPr/>
        </p:nvSpPr>
        <p:spPr>
          <a:xfrm>
            <a:off x="4838775" y="4845725"/>
            <a:ext cx="3709500" cy="124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1C1C1C"/>
                </a:solidFill>
              </a:rPr>
              <a:t>An example of the racism put forward by these organisations - this drawing was considered acceptable by the public and these organisations were not shunned.</a:t>
            </a:r>
            <a:endParaRPr sz="1800">
              <a:solidFill>
                <a:srgbClr val="1C1C1C"/>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