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 id="2147483675" r:id="rId6"/>
    <p:sldMasterId id="214748367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5143500" cx="9144000"/>
  <p:notesSz cx="6858000" cy="9144000"/>
  <p:embeddedFontLst>
    <p:embeddedFont>
      <p:font typeface="Raleway"/>
      <p:regular r:id="rId23"/>
      <p:bold r:id="rId24"/>
      <p:italic r:id="rId25"/>
      <p:boldItalic r:id="rId26"/>
    </p:embeddedFont>
    <p:embeddedFont>
      <p:font typeface="Proxima Nova"/>
      <p:regular r:id="rId27"/>
      <p:bold r:id="rId28"/>
      <p:italic r:id="rId29"/>
      <p:boldItalic r:id="rId30"/>
    </p:embeddedFont>
    <p:embeddedFont>
      <p:font typeface="Roboto"/>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C2ACF4-F3BE-4AC2-8E6D-ECCCA591AB09}">
  <a:tblStyle styleId="{ABC2ACF4-F3BE-4AC2-8E6D-ECCCA591AB0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ProximaNova-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Roboto-regular.fntdata"/><Relationship Id="rId30" Type="http://schemas.openxmlformats.org/officeDocument/2006/relationships/font" Target="fonts/ProximaNova-boldItalic.fntdata"/><Relationship Id="rId11" Type="http://schemas.openxmlformats.org/officeDocument/2006/relationships/slide" Target="slides/slide3.xml"/><Relationship Id="rId33" Type="http://schemas.openxmlformats.org/officeDocument/2006/relationships/font" Target="fonts/Roboto-italic.fntdata"/><Relationship Id="rId10" Type="http://schemas.openxmlformats.org/officeDocument/2006/relationships/slide" Target="slides/slide2.xml"/><Relationship Id="rId32" Type="http://schemas.openxmlformats.org/officeDocument/2006/relationships/font" Target="fonts/Roboto-bold.fntdata"/><Relationship Id="rId13" Type="http://schemas.openxmlformats.org/officeDocument/2006/relationships/slide" Target="slides/slide5.xml"/><Relationship Id="rId35" Type="http://schemas.openxmlformats.org/officeDocument/2006/relationships/font" Target="fonts/Lato-regular.fntdata"/><Relationship Id="rId12" Type="http://schemas.openxmlformats.org/officeDocument/2006/relationships/slide" Target="slides/slide4.xml"/><Relationship Id="rId34" Type="http://schemas.openxmlformats.org/officeDocument/2006/relationships/font" Target="fonts/Roboto-boldItalic.fntdata"/><Relationship Id="rId15" Type="http://schemas.openxmlformats.org/officeDocument/2006/relationships/slide" Target="slides/slide7.xml"/><Relationship Id="rId37" Type="http://schemas.openxmlformats.org/officeDocument/2006/relationships/font" Target="fonts/Lato-italic.fntdata"/><Relationship Id="rId14" Type="http://schemas.openxmlformats.org/officeDocument/2006/relationships/slide" Target="slides/slide6.xml"/><Relationship Id="rId36" Type="http://schemas.openxmlformats.org/officeDocument/2006/relationships/font" Target="fonts/Lato-bold.fntdata"/><Relationship Id="rId17" Type="http://schemas.openxmlformats.org/officeDocument/2006/relationships/slide" Target="slides/slide9.xml"/><Relationship Id="rId16" Type="http://schemas.openxmlformats.org/officeDocument/2006/relationships/slide" Target="slides/slide8.xml"/><Relationship Id="rId38" Type="http://schemas.openxmlformats.org/officeDocument/2006/relationships/font" Target="fonts/Lato-bold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bfec916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cbfec916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d02d67759c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d02d67759c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cbfec916d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cbfec916d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cbfec916d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cbfec916d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6ee163ae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6ee163ae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ca15d6bf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ca15d6bf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d02d67759c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d02d67759c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d02d67759c_0_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2d02d67759c_0_2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2d02d67759c_0_2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d02d67759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d02d67759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d02d67759c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d02d67759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ca04e5fce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ca04e5fce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ca04e5fce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ca04e5fce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ca04e5fce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ca04e5fce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hyperlink" Target="https://www.twinkl.co.uk/"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hyperlink" Target="https://www.twinkl.co.uk/"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9" name="Shape 59"/>
        <p:cNvGrpSpPr/>
        <p:nvPr/>
      </p:nvGrpSpPr>
      <p:grpSpPr>
        <a:xfrm>
          <a:off x="0" y="0"/>
          <a:ext cx="0" cy="0"/>
          <a:chOff x="0" y="0"/>
          <a:chExt cx="0" cy="0"/>
        </a:xfrm>
      </p:grpSpPr>
      <p:sp>
        <p:nvSpPr>
          <p:cNvPr id="60" name="Google Shape;60;p1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14"/>
          <p:cNvGrpSpPr/>
          <p:nvPr/>
        </p:nvGrpSpPr>
        <p:grpSpPr>
          <a:xfrm>
            <a:off x="830392" y="1191256"/>
            <a:ext cx="745763" cy="45826"/>
            <a:chOff x="4580561" y="2589004"/>
            <a:chExt cx="1064464" cy="25200"/>
          </a:xfrm>
        </p:grpSpPr>
        <p:sp>
          <p:nvSpPr>
            <p:cNvPr id="62" name="Google Shape;62;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 name="Google Shape;64;p14"/>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65" name="Google Shape;65;p14"/>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6" name="Google Shape;66;p1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7" name="Shape 67"/>
        <p:cNvGrpSpPr/>
        <p:nvPr/>
      </p:nvGrpSpPr>
      <p:grpSpPr>
        <a:xfrm>
          <a:off x="0" y="0"/>
          <a:ext cx="0" cy="0"/>
          <a:chOff x="0" y="0"/>
          <a:chExt cx="0" cy="0"/>
        </a:xfrm>
      </p:grpSpPr>
      <p:grpSp>
        <p:nvGrpSpPr>
          <p:cNvPr id="68" name="Google Shape;68;p15"/>
          <p:cNvGrpSpPr/>
          <p:nvPr/>
        </p:nvGrpSpPr>
        <p:grpSpPr>
          <a:xfrm>
            <a:off x="830392" y="1191256"/>
            <a:ext cx="745763" cy="45826"/>
            <a:chOff x="4580561" y="2589004"/>
            <a:chExt cx="1064464" cy="25200"/>
          </a:xfrm>
        </p:grpSpPr>
        <p:sp>
          <p:nvSpPr>
            <p:cNvPr id="69" name="Google Shape;69;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15"/>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72" name="Google Shape;72;p1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sp>
        <p:nvSpPr>
          <p:cNvPr id="74" name="Google Shape;74;p1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 name="Google Shape;75;p16"/>
          <p:cNvGrpSpPr/>
          <p:nvPr/>
        </p:nvGrpSpPr>
        <p:grpSpPr>
          <a:xfrm>
            <a:off x="830392" y="1191256"/>
            <a:ext cx="745763" cy="45826"/>
            <a:chOff x="4580561" y="2589004"/>
            <a:chExt cx="1064464" cy="25200"/>
          </a:xfrm>
        </p:grpSpPr>
        <p:sp>
          <p:nvSpPr>
            <p:cNvPr id="76" name="Google Shape;76;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16"/>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9" name="Google Shape;79;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80" name="Google Shape;80;p1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1" name="Shape 81"/>
        <p:cNvGrpSpPr/>
        <p:nvPr/>
      </p:nvGrpSpPr>
      <p:grpSpPr>
        <a:xfrm>
          <a:off x="0" y="0"/>
          <a:ext cx="0" cy="0"/>
          <a:chOff x="0" y="0"/>
          <a:chExt cx="0" cy="0"/>
        </a:xfrm>
      </p:grpSpPr>
      <p:sp>
        <p:nvSpPr>
          <p:cNvPr id="82" name="Google Shape;82;p1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 name="Google Shape;83;p17"/>
          <p:cNvGrpSpPr/>
          <p:nvPr/>
        </p:nvGrpSpPr>
        <p:grpSpPr>
          <a:xfrm>
            <a:off x="830392" y="1191256"/>
            <a:ext cx="745763" cy="45826"/>
            <a:chOff x="4580561" y="2589004"/>
            <a:chExt cx="1064464" cy="25200"/>
          </a:xfrm>
        </p:grpSpPr>
        <p:sp>
          <p:nvSpPr>
            <p:cNvPr id="84" name="Google Shape;84;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17"/>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87" name="Google Shape;87;p17"/>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88" name="Google Shape;88;p17"/>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89" name="Google Shape;89;p1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18"/>
          <p:cNvGrpSpPr/>
          <p:nvPr/>
        </p:nvGrpSpPr>
        <p:grpSpPr>
          <a:xfrm>
            <a:off x="830392" y="1191256"/>
            <a:ext cx="745763" cy="45826"/>
            <a:chOff x="4580561" y="2589004"/>
            <a:chExt cx="1064464" cy="25200"/>
          </a:xfrm>
        </p:grpSpPr>
        <p:sp>
          <p:nvSpPr>
            <p:cNvPr id="93" name="Google Shape;93;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18"/>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96" name="Google Shape;96;p1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7" name="Shape 97"/>
        <p:cNvGrpSpPr/>
        <p:nvPr/>
      </p:nvGrpSpPr>
      <p:grpSpPr>
        <a:xfrm>
          <a:off x="0" y="0"/>
          <a:ext cx="0" cy="0"/>
          <a:chOff x="0" y="0"/>
          <a:chExt cx="0" cy="0"/>
        </a:xfrm>
      </p:grpSpPr>
      <p:sp>
        <p:nvSpPr>
          <p:cNvPr id="98" name="Google Shape;98;p1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19"/>
          <p:cNvGrpSpPr/>
          <p:nvPr/>
        </p:nvGrpSpPr>
        <p:grpSpPr>
          <a:xfrm>
            <a:off x="830392" y="1191256"/>
            <a:ext cx="745763" cy="45826"/>
            <a:chOff x="4580561" y="2589004"/>
            <a:chExt cx="1064464" cy="25200"/>
          </a:xfrm>
        </p:grpSpPr>
        <p:sp>
          <p:nvSpPr>
            <p:cNvPr id="100" name="Google Shape;100;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19"/>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03" name="Google Shape;103;p19"/>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04" name="Google Shape;104;p1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5" name="Shape 105"/>
        <p:cNvGrpSpPr/>
        <p:nvPr/>
      </p:nvGrpSpPr>
      <p:grpSpPr>
        <a:xfrm>
          <a:off x="0" y="0"/>
          <a:ext cx="0" cy="0"/>
          <a:chOff x="0" y="0"/>
          <a:chExt cx="0" cy="0"/>
        </a:xfrm>
      </p:grpSpPr>
      <p:grpSp>
        <p:nvGrpSpPr>
          <p:cNvPr id="106" name="Google Shape;106;p20"/>
          <p:cNvGrpSpPr/>
          <p:nvPr/>
        </p:nvGrpSpPr>
        <p:grpSpPr>
          <a:xfrm>
            <a:off x="830392" y="4169130"/>
            <a:ext cx="745763" cy="45826"/>
            <a:chOff x="4580561" y="2589004"/>
            <a:chExt cx="1064464" cy="25200"/>
          </a:xfrm>
        </p:grpSpPr>
        <p:sp>
          <p:nvSpPr>
            <p:cNvPr id="107" name="Google Shape;107;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20"/>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10" name="Google Shape;110;p2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2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 name="Google Shape;113;p21"/>
          <p:cNvGrpSpPr/>
          <p:nvPr/>
        </p:nvGrpSpPr>
        <p:grpSpPr>
          <a:xfrm>
            <a:off x="830392" y="1191256"/>
            <a:ext cx="745763" cy="45826"/>
            <a:chOff x="4580561" y="2589004"/>
            <a:chExt cx="1064464" cy="25200"/>
          </a:xfrm>
        </p:grpSpPr>
        <p:sp>
          <p:nvSpPr>
            <p:cNvPr id="114" name="Google Shape;114;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21"/>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17" name="Google Shape;117;p21"/>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8" name="Google Shape;118;p21"/>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19" name="Google Shape;119;p2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22"/>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22" name="Google Shape;122;p2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23" name="Shape 123"/>
        <p:cNvGrpSpPr/>
        <p:nvPr/>
      </p:nvGrpSpPr>
      <p:grpSpPr>
        <a:xfrm>
          <a:off x="0" y="0"/>
          <a:ext cx="0" cy="0"/>
          <a:chOff x="0" y="0"/>
          <a:chExt cx="0" cy="0"/>
        </a:xfrm>
      </p:grpSpPr>
      <p:grpSp>
        <p:nvGrpSpPr>
          <p:cNvPr id="124" name="Google Shape;124;p23"/>
          <p:cNvGrpSpPr/>
          <p:nvPr/>
        </p:nvGrpSpPr>
        <p:grpSpPr>
          <a:xfrm>
            <a:off x="830392" y="4169130"/>
            <a:ext cx="745763" cy="45826"/>
            <a:chOff x="4580561" y="2589004"/>
            <a:chExt cx="1064464" cy="25200"/>
          </a:xfrm>
        </p:grpSpPr>
        <p:sp>
          <p:nvSpPr>
            <p:cNvPr id="125" name="Google Shape;125;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23"/>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8" name="Google Shape;128;p23"/>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129" name="Google Shape;129;p2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0" name="Shape 130"/>
        <p:cNvGrpSpPr/>
        <p:nvPr/>
      </p:nvGrpSpPr>
      <p:grpSpPr>
        <a:xfrm>
          <a:off x="0" y="0"/>
          <a:ext cx="0" cy="0"/>
          <a:chOff x="0" y="0"/>
          <a:chExt cx="0" cy="0"/>
        </a:xfrm>
      </p:grpSpPr>
      <p:sp>
        <p:nvSpPr>
          <p:cNvPr id="131" name="Google Shape;131;p2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26">
            <a:hlinkClick r:id="rId3"/>
          </p:cNvPr>
          <p:cNvSpPr/>
          <p:nvPr/>
        </p:nvSpPr>
        <p:spPr>
          <a:xfrm>
            <a:off x="4137660" y="2364366"/>
            <a:ext cx="868800" cy="414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137" name="Shape 137"/>
        <p:cNvGrpSpPr/>
        <p:nvPr/>
      </p:nvGrpSpPr>
      <p:grpSpPr>
        <a:xfrm>
          <a:off x="0" y="0"/>
          <a:ext cx="0" cy="0"/>
          <a:chOff x="0" y="0"/>
          <a:chExt cx="0" cy="0"/>
        </a:xfrm>
      </p:grpSpPr>
      <p:sp>
        <p:nvSpPr>
          <p:cNvPr id="138" name="Google Shape;138;p27"/>
          <p:cNvSpPr/>
          <p:nvPr/>
        </p:nvSpPr>
        <p:spPr>
          <a:xfrm>
            <a:off x="457198" y="328613"/>
            <a:ext cx="8220000" cy="4468500"/>
          </a:xfrm>
          <a:prstGeom prst="rect">
            <a:avLst/>
          </a:prstGeom>
          <a:solidFill>
            <a:schemeClr val="lt1"/>
          </a:solidFill>
          <a:ln cap="rnd" cmpd="sng" w="25400">
            <a:solidFill>
              <a:srgbClr val="DE1E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9" name="Google Shape;139;p27"/>
          <p:cNvSpPr txBox="1"/>
          <p:nvPr>
            <p:ph type="title"/>
          </p:nvPr>
        </p:nvSpPr>
        <p:spPr>
          <a:xfrm>
            <a:off x="457198" y="328613"/>
            <a:ext cx="8220000" cy="745800"/>
          </a:xfrm>
          <a:prstGeom prst="rect">
            <a:avLst/>
          </a:prstGeom>
          <a:noFill/>
          <a:ln>
            <a:noFill/>
          </a:ln>
        </p:spPr>
        <p:txBody>
          <a:bodyPr anchorCtr="1" anchor="ctr" bIns="252000" lIns="252000" spcFirstLastPara="1" rIns="252000" wrap="square" tIns="252000">
            <a:noAutofit/>
          </a:bodyPr>
          <a:lstStyle>
            <a:lvl1pPr lvl="0" rtl="0" algn="l">
              <a:lnSpc>
                <a:spcPct val="90000"/>
              </a:lnSpc>
              <a:spcBef>
                <a:spcPts val="0"/>
              </a:spcBef>
              <a:spcAft>
                <a:spcPts val="0"/>
              </a:spcAft>
              <a:buClr>
                <a:srgbClr val="1C1C1C"/>
              </a:buClr>
              <a:buSzPts val="3600"/>
              <a:buFont typeface="Arial"/>
              <a:buNone/>
              <a:defRPr sz="3600">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140" name="Shape 140"/>
        <p:cNvGrpSpPr/>
        <p:nvPr/>
      </p:nvGrpSpPr>
      <p:grpSpPr>
        <a:xfrm>
          <a:off x="0" y="0"/>
          <a:ext cx="0" cy="0"/>
          <a:chOff x="0" y="0"/>
          <a:chExt cx="0" cy="0"/>
        </a:xfrm>
      </p:grpSpPr>
      <p:sp>
        <p:nvSpPr>
          <p:cNvPr id="141" name="Google Shape;141;p28"/>
          <p:cNvSpPr/>
          <p:nvPr/>
        </p:nvSpPr>
        <p:spPr>
          <a:xfrm>
            <a:off x="503239" y="2197826"/>
            <a:ext cx="8137500" cy="2561100"/>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2" name="Google Shape;142;p28"/>
          <p:cNvSpPr/>
          <p:nvPr/>
        </p:nvSpPr>
        <p:spPr>
          <a:xfrm>
            <a:off x="503239" y="384572"/>
            <a:ext cx="8137500" cy="1644900"/>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3" name="Google Shape;143;p28"/>
          <p:cNvSpPr/>
          <p:nvPr>
            <p:ph idx="1" type="body"/>
          </p:nvPr>
        </p:nvSpPr>
        <p:spPr>
          <a:xfrm>
            <a:off x="755651" y="777763"/>
            <a:ext cx="7632600" cy="11019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rtl="0" algn="l">
              <a:lnSpc>
                <a:spcPct val="90000"/>
              </a:lnSpc>
              <a:spcBef>
                <a:spcPts val="1000"/>
              </a:spcBef>
              <a:spcAft>
                <a:spcPts val="0"/>
              </a:spcAft>
              <a:buClr>
                <a:srgbClr val="1C1C1C"/>
              </a:buClr>
              <a:buSzPts val="1800"/>
              <a:buChar char="•"/>
              <a:defRPr/>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4" name="Google Shape;144;p28"/>
          <p:cNvSpPr/>
          <p:nvPr>
            <p:ph idx="2" type="body"/>
          </p:nvPr>
        </p:nvSpPr>
        <p:spPr>
          <a:xfrm>
            <a:off x="755651" y="2584217"/>
            <a:ext cx="7632600" cy="11019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rtl="0" algn="l">
              <a:lnSpc>
                <a:spcPct val="90000"/>
              </a:lnSpc>
              <a:spcBef>
                <a:spcPts val="1000"/>
              </a:spcBef>
              <a:spcAft>
                <a:spcPts val="0"/>
              </a:spcAft>
              <a:buClr>
                <a:srgbClr val="1C1C1C"/>
              </a:buClr>
              <a:buSzPts val="1800"/>
              <a:buChar char="•"/>
              <a:defRPr/>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5" name="Google Shape;145;p28"/>
          <p:cNvSpPr/>
          <p:nvPr>
            <p:ph idx="3" type="body"/>
          </p:nvPr>
        </p:nvSpPr>
        <p:spPr>
          <a:xfrm>
            <a:off x="755650" y="384572"/>
            <a:ext cx="7632600" cy="377400"/>
          </a:xfrm>
          <a:prstGeom prst="roundRect">
            <a:avLst>
              <a:gd fmla="val 2585" name="adj"/>
            </a:avLst>
          </a:prstGeom>
          <a:noFill/>
          <a:ln>
            <a:noFill/>
          </a:ln>
        </p:spPr>
        <p:txBody>
          <a:bodyPr anchorCtr="0" anchor="ctr" bIns="0" lIns="0" spcFirstLastPara="1" rIns="0" wrap="square" tIns="252000">
            <a:noAutofit/>
          </a:bodyPr>
          <a:lstStyle>
            <a:lvl1pPr indent="-228600" lvl="0" marL="457200" rtl="0" algn="ctr">
              <a:lnSpc>
                <a:spcPct val="90000"/>
              </a:lnSpc>
              <a:spcBef>
                <a:spcPts val="1000"/>
              </a:spcBef>
              <a:spcAft>
                <a:spcPts val="0"/>
              </a:spcAft>
              <a:buClr>
                <a:srgbClr val="1C1C1C"/>
              </a:buClr>
              <a:buSzPts val="3600"/>
              <a:buNone/>
              <a:defRPr b="1" sz="3600"/>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p28"/>
          <p:cNvSpPr/>
          <p:nvPr>
            <p:ph idx="4" type="body"/>
          </p:nvPr>
        </p:nvSpPr>
        <p:spPr>
          <a:xfrm>
            <a:off x="755649" y="2197826"/>
            <a:ext cx="7632600" cy="377400"/>
          </a:xfrm>
          <a:prstGeom prst="roundRect">
            <a:avLst>
              <a:gd fmla="val 2585" name="adj"/>
            </a:avLst>
          </a:prstGeom>
          <a:noFill/>
          <a:ln>
            <a:noFill/>
          </a:ln>
        </p:spPr>
        <p:txBody>
          <a:bodyPr anchorCtr="0" anchor="ctr" bIns="0" lIns="0" spcFirstLastPara="1" rIns="0" wrap="square" tIns="252000">
            <a:noAutofit/>
          </a:bodyPr>
          <a:lstStyle>
            <a:lvl1pPr indent="-228600" lvl="0" marL="457200" rtl="0" algn="ctr">
              <a:lnSpc>
                <a:spcPct val="90000"/>
              </a:lnSpc>
              <a:spcBef>
                <a:spcPts val="1000"/>
              </a:spcBef>
              <a:spcAft>
                <a:spcPts val="0"/>
              </a:spcAft>
              <a:buClr>
                <a:srgbClr val="1C1C1C"/>
              </a:buClr>
              <a:buSzPts val="3600"/>
              <a:buNone/>
              <a:defRPr b="1" sz="3600"/>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80">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29">
            <a:hlinkClick r:id="rId3"/>
          </p:cNvPr>
          <p:cNvSpPr/>
          <p:nvPr/>
        </p:nvSpPr>
        <p:spPr>
          <a:xfrm>
            <a:off x="4137660" y="2364366"/>
            <a:ext cx="868800" cy="414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57" name="Google Shape;5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58" name="Google Shape;58;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2" name="Shape 132"/>
        <p:cNvGrpSpPr/>
        <p:nvPr/>
      </p:nvGrpSpPr>
      <p:grpSpPr>
        <a:xfrm>
          <a:off x="0" y="0"/>
          <a:ext cx="0" cy="0"/>
          <a:chOff x="0" y="0"/>
          <a:chExt cx="0" cy="0"/>
        </a:xfrm>
      </p:grpSpPr>
      <p:sp>
        <p:nvSpPr>
          <p:cNvPr id="133" name="Google Shape;133;p25"/>
          <p:cNvSpPr/>
          <p:nvPr>
            <p:ph type="title"/>
          </p:nvPr>
        </p:nvSpPr>
        <p:spPr>
          <a:xfrm>
            <a:off x="489745" y="521494"/>
            <a:ext cx="8164500" cy="863100"/>
          </a:xfrm>
          <a:prstGeom prst="roundRect">
            <a:avLst>
              <a:gd fmla="val 9641"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1C1C1C"/>
              </a:buClr>
              <a:buSzPts val="3600"/>
              <a:buFont typeface="Arial"/>
              <a:buNone/>
              <a:defRPr b="1" i="0" sz="3600" u="none" cap="none" strike="noStrike">
                <a:solidFill>
                  <a:srgbClr val="1C1C1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 name="Google Shape;134;p25"/>
          <p:cNvSpPr/>
          <p:nvPr>
            <p:ph idx="1" type="body"/>
          </p:nvPr>
        </p:nvSpPr>
        <p:spPr>
          <a:xfrm>
            <a:off x="489745" y="1468040"/>
            <a:ext cx="8164500" cy="32907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defencecareers.mil.nz/army/careers/browse-roles/environmental-health-officer/"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2NsBcVrPQok"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info.flip.com/en-u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padlet.com/jshin53/add-your-brainstorming-topic-here-3xxl3wz6u066pipa"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Sustainability Slideshow</a:t>
            </a:r>
            <a:endParaRPr/>
          </a:p>
        </p:txBody>
      </p:sp>
      <p:sp>
        <p:nvSpPr>
          <p:cNvPr id="154" name="Google Shape;154;p30"/>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2800"/>
              <a:buFont typeface="Arial"/>
              <a:buNone/>
            </a:pPr>
            <a:r>
              <a:rPr lang="en" sz="1200">
                <a:solidFill>
                  <a:srgbClr val="495057"/>
                </a:solidFill>
                <a:highlight>
                  <a:schemeClr val="lt1"/>
                </a:highlight>
                <a:latin typeface="Roboto"/>
                <a:ea typeface="Roboto"/>
                <a:cs typeface="Roboto"/>
                <a:sym typeface="Roboto"/>
              </a:rPr>
              <a:t>L.I: We are FOCUSING on Māori connection to te taiao by </a:t>
            </a:r>
            <a:r>
              <a:rPr i="1" lang="en" sz="1200">
                <a:solidFill>
                  <a:srgbClr val="495057"/>
                </a:solidFill>
                <a:highlight>
                  <a:schemeClr val="lt1"/>
                </a:highlight>
                <a:latin typeface="Roboto"/>
                <a:ea typeface="Roboto"/>
                <a:cs typeface="Roboto"/>
                <a:sym typeface="Roboto"/>
              </a:rPr>
              <a:t>explaining</a:t>
            </a:r>
            <a:r>
              <a:rPr lang="en" sz="1200">
                <a:solidFill>
                  <a:srgbClr val="495057"/>
                </a:solidFill>
                <a:highlight>
                  <a:schemeClr val="lt1"/>
                </a:highlight>
                <a:latin typeface="Roboto"/>
                <a:ea typeface="Roboto"/>
                <a:cs typeface="Roboto"/>
                <a:sym typeface="Roboto"/>
              </a:rPr>
              <a:t> Māori concepts of whakapapa, manaakitanga, mauri, &amp; kaitiakitanga and the importance of the environment within Te Ao Māori (the Māori world view).</a:t>
            </a:r>
            <a:endParaRPr sz="1200"/>
          </a:p>
        </p:txBody>
      </p:sp>
      <p:pic>
        <p:nvPicPr>
          <p:cNvPr id="155" name="Google Shape;155;p30"/>
          <p:cNvPicPr preferRelativeResize="0"/>
          <p:nvPr/>
        </p:nvPicPr>
        <p:blipFill>
          <a:blip r:embed="rId3">
            <a:alphaModFix/>
          </a:blip>
          <a:stretch>
            <a:fillRect/>
          </a:stretch>
        </p:blipFill>
        <p:spPr>
          <a:xfrm>
            <a:off x="2226875" y="177350"/>
            <a:ext cx="4591700" cy="184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214" name="Google Shape;214;p3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rPr>
              <a:t>Look at this </a:t>
            </a:r>
            <a:r>
              <a:rPr lang="en" u="sng">
                <a:solidFill>
                  <a:srgbClr val="FF0000"/>
                </a:solidFill>
                <a:hlinkClick r:id="rId3">
                  <a:extLst>
                    <a:ext uri="{A12FA001-AC4F-418D-AE19-62706E023703}">
                      <ahyp:hlinkClr val="tx"/>
                    </a:ext>
                  </a:extLst>
                </a:hlinkClick>
              </a:rPr>
              <a:t>link</a:t>
            </a:r>
            <a:r>
              <a:rPr lang="en">
                <a:solidFill>
                  <a:srgbClr val="000000"/>
                </a:solidFill>
              </a:rPr>
              <a:t> about environmental health officers. Then write about which environmental job you would like to do and </a:t>
            </a:r>
            <a:r>
              <a:rPr lang="en">
                <a:solidFill>
                  <a:schemeClr val="dk1"/>
                </a:solidFill>
              </a:rPr>
              <a:t>draw, label and colour a picture of it like the template on the next slide in your global studies books to</a:t>
            </a:r>
            <a:r>
              <a:rPr lang="en">
                <a:solidFill>
                  <a:srgbClr val="000000"/>
                </a:solidFill>
                <a:latin typeface="Lato"/>
                <a:ea typeface="Lato"/>
                <a:cs typeface="Lato"/>
                <a:sym typeface="Lato"/>
              </a:rPr>
              <a:t> </a:t>
            </a:r>
            <a:r>
              <a:rPr b="1" lang="en" sz="1800" u="sng">
                <a:solidFill>
                  <a:srgbClr val="1C1C1C"/>
                </a:solidFill>
                <a:latin typeface="Arial"/>
                <a:ea typeface="Arial"/>
                <a:cs typeface="Arial"/>
                <a:sym typeface="Arial"/>
              </a:rPr>
              <a:t>AT LEAST A YEAR SEVEN STANDARD</a:t>
            </a:r>
            <a:r>
              <a:rPr lang="en"/>
              <a:t>.</a:t>
            </a:r>
            <a:endParaRPr/>
          </a:p>
        </p:txBody>
      </p:sp>
      <p:pic>
        <p:nvPicPr>
          <p:cNvPr id="215" name="Google Shape;215;p39"/>
          <p:cNvPicPr preferRelativeResize="0"/>
          <p:nvPr/>
        </p:nvPicPr>
        <p:blipFill>
          <a:blip r:embed="rId4">
            <a:alphaModFix/>
          </a:blip>
          <a:stretch>
            <a:fillRect/>
          </a:stretch>
        </p:blipFill>
        <p:spPr>
          <a:xfrm>
            <a:off x="3897925" y="152400"/>
            <a:ext cx="4256949" cy="4838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0"/>
          <p:cNvSpPr txBox="1"/>
          <p:nvPr/>
        </p:nvSpPr>
        <p:spPr>
          <a:xfrm>
            <a:off x="285750" y="236475"/>
            <a:ext cx="8523300" cy="46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accent3"/>
              </a:solidFill>
              <a:latin typeface="Proxima Nova"/>
              <a:ea typeface="Proxima Nova"/>
              <a:cs typeface="Proxima Nova"/>
              <a:sym typeface="Proxima Nova"/>
            </a:endParaRPr>
          </a:p>
        </p:txBody>
      </p:sp>
      <p:sp>
        <p:nvSpPr>
          <p:cNvPr id="221" name="Google Shape;221;p40"/>
          <p:cNvSpPr/>
          <p:nvPr/>
        </p:nvSpPr>
        <p:spPr>
          <a:xfrm>
            <a:off x="492675" y="344875"/>
            <a:ext cx="8148900" cy="447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pic>
        <p:nvPicPr>
          <p:cNvPr id="222" name="Google Shape;222;p40"/>
          <p:cNvPicPr preferRelativeResize="0"/>
          <p:nvPr/>
        </p:nvPicPr>
        <p:blipFill>
          <a:blip r:embed="rId3">
            <a:alphaModFix/>
          </a:blip>
          <a:stretch>
            <a:fillRect/>
          </a:stretch>
        </p:blipFill>
        <p:spPr>
          <a:xfrm>
            <a:off x="4296100" y="515650"/>
            <a:ext cx="4184750" cy="3652350"/>
          </a:xfrm>
          <a:prstGeom prst="rect">
            <a:avLst/>
          </a:prstGeom>
          <a:noFill/>
          <a:ln>
            <a:noFill/>
          </a:ln>
        </p:spPr>
      </p:pic>
      <p:sp>
        <p:nvSpPr>
          <p:cNvPr id="223" name="Google Shape;223;p40"/>
          <p:cNvSpPr txBox="1"/>
          <p:nvPr/>
        </p:nvSpPr>
        <p:spPr>
          <a:xfrm>
            <a:off x="4325675" y="4266550"/>
            <a:ext cx="4108800" cy="47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3"/>
                </a:solidFill>
                <a:latin typeface="Proxima Nova"/>
                <a:ea typeface="Proxima Nova"/>
                <a:cs typeface="Proxima Nova"/>
                <a:sym typeface="Proxima Nova"/>
              </a:rPr>
              <a:t>Chosen Environmental Job Illustration</a:t>
            </a:r>
            <a:endParaRPr sz="1800">
              <a:solidFill>
                <a:schemeClr val="accent3"/>
              </a:solidFill>
              <a:latin typeface="Proxima Nova"/>
              <a:ea typeface="Proxima Nova"/>
              <a:cs typeface="Proxima Nova"/>
              <a:sym typeface="Proxima Nova"/>
            </a:endParaRPr>
          </a:p>
        </p:txBody>
      </p:sp>
      <p:sp>
        <p:nvSpPr>
          <p:cNvPr id="224" name="Google Shape;224;p40"/>
          <p:cNvSpPr txBox="1"/>
          <p:nvPr/>
        </p:nvSpPr>
        <p:spPr>
          <a:xfrm>
            <a:off x="591200" y="472975"/>
            <a:ext cx="3576900" cy="420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accent3"/>
                </a:solidFill>
                <a:latin typeface="Proxima Nova"/>
                <a:ea typeface="Proxima Nova"/>
                <a:cs typeface="Proxima Nova"/>
                <a:sym typeface="Proxima Nova"/>
              </a:rPr>
              <a:t>Environmental</a:t>
            </a:r>
            <a:r>
              <a:rPr lang="en" sz="2400">
                <a:solidFill>
                  <a:schemeClr val="accent3"/>
                </a:solidFill>
                <a:latin typeface="Proxima Nova"/>
                <a:ea typeface="Proxima Nova"/>
                <a:cs typeface="Proxima Nova"/>
                <a:sym typeface="Proxima Nova"/>
              </a:rPr>
              <a:t> Job Title</a:t>
            </a:r>
            <a:endParaRPr sz="2400">
              <a:solidFill>
                <a:schemeClr val="accent3"/>
              </a:solidFill>
              <a:latin typeface="Proxima Nova"/>
              <a:ea typeface="Proxima Nova"/>
              <a:cs typeface="Proxima Nova"/>
              <a:sym typeface="Proxima Nova"/>
            </a:endParaRPr>
          </a:p>
          <a:p>
            <a:pPr indent="0" lvl="0" marL="0" rtl="0" algn="ctr">
              <a:spcBef>
                <a:spcPts val="0"/>
              </a:spcBef>
              <a:spcAft>
                <a:spcPts val="0"/>
              </a:spcAft>
              <a:buNone/>
            </a:pPr>
            <a:r>
              <a:t/>
            </a:r>
            <a:endParaRPr sz="1800">
              <a:solidFill>
                <a:schemeClr val="accent3"/>
              </a:solidFill>
              <a:latin typeface="Proxima Nova"/>
              <a:ea typeface="Proxima Nova"/>
              <a:cs typeface="Proxima Nova"/>
              <a:sym typeface="Proxima Nova"/>
            </a:endParaRPr>
          </a:p>
          <a:p>
            <a:pPr indent="0" lvl="0" marL="0" rtl="0" algn="ctr">
              <a:spcBef>
                <a:spcPts val="0"/>
              </a:spcBef>
              <a:spcAft>
                <a:spcPts val="0"/>
              </a:spcAft>
              <a:buNone/>
            </a:pPr>
            <a:r>
              <a:t/>
            </a:r>
            <a:endParaRPr sz="1800">
              <a:solidFill>
                <a:schemeClr val="accent3"/>
              </a:solidFill>
              <a:latin typeface="Proxima Nova"/>
              <a:ea typeface="Proxima Nova"/>
              <a:cs typeface="Proxima Nova"/>
              <a:sym typeface="Proxima Nova"/>
            </a:endParaRPr>
          </a:p>
          <a:p>
            <a:pPr indent="0" lvl="0" marL="0" rtl="0" algn="ctr">
              <a:spcBef>
                <a:spcPts val="0"/>
              </a:spcBef>
              <a:spcAft>
                <a:spcPts val="0"/>
              </a:spcAft>
              <a:buNone/>
            </a:pPr>
            <a:r>
              <a:rPr lang="en" sz="1800">
                <a:solidFill>
                  <a:schemeClr val="accent3"/>
                </a:solidFill>
                <a:latin typeface="Proxima Nova"/>
                <a:ea typeface="Proxima Nova"/>
                <a:cs typeface="Proxima Nova"/>
                <a:sym typeface="Proxima Nova"/>
              </a:rPr>
              <a:t>Description</a:t>
            </a:r>
            <a:endParaRPr sz="1800">
              <a:solidFill>
                <a:schemeClr val="accent3"/>
              </a:solidFill>
              <a:latin typeface="Proxima Nova"/>
              <a:ea typeface="Proxima Nova"/>
              <a:cs typeface="Proxima Nova"/>
              <a:sym typeface="Proxima Nova"/>
            </a:endParaRPr>
          </a:p>
          <a:p>
            <a:pPr indent="0" lvl="0" marL="0" rtl="0" algn="ctr">
              <a:spcBef>
                <a:spcPts val="0"/>
              </a:spcBef>
              <a:spcAft>
                <a:spcPts val="0"/>
              </a:spcAft>
              <a:buNone/>
            </a:pPr>
            <a:r>
              <a:t/>
            </a:r>
            <a:endParaRPr sz="1800">
              <a:solidFill>
                <a:schemeClr val="accent3"/>
              </a:solidFill>
              <a:latin typeface="Proxima Nova"/>
              <a:ea typeface="Proxima Nova"/>
              <a:cs typeface="Proxima Nova"/>
              <a:sym typeface="Proxima Nova"/>
            </a:endParaRPr>
          </a:p>
          <a:p>
            <a:pPr indent="0" lvl="0" marL="0" rtl="0" algn="ctr">
              <a:spcBef>
                <a:spcPts val="0"/>
              </a:spcBef>
              <a:spcAft>
                <a:spcPts val="0"/>
              </a:spcAft>
              <a:buNone/>
            </a:pPr>
            <a:r>
              <a:rPr lang="en" sz="1800">
                <a:solidFill>
                  <a:schemeClr val="accent3"/>
                </a:solidFill>
                <a:latin typeface="Proxima Nova"/>
                <a:ea typeface="Proxima Nova"/>
                <a:cs typeface="Proxima Nova"/>
                <a:sym typeface="Proxima Nova"/>
              </a:rPr>
              <a:t>__________________________________________________________________________________________________________________________________________________________________________________________________________________________________________</a:t>
            </a:r>
            <a:endParaRPr sz="1800">
              <a:solidFill>
                <a:schemeClr val="accent3"/>
              </a:solidFill>
              <a:latin typeface="Proxima Nova"/>
              <a:ea typeface="Proxima Nova"/>
              <a:cs typeface="Proxima Nova"/>
              <a:sym typeface="Proxima Nova"/>
            </a:endParaRPr>
          </a:p>
        </p:txBody>
      </p:sp>
      <p:cxnSp>
        <p:nvCxnSpPr>
          <p:cNvPr id="225" name="Google Shape;225;p40"/>
          <p:cNvCxnSpPr/>
          <p:nvPr/>
        </p:nvCxnSpPr>
        <p:spPr>
          <a:xfrm>
            <a:off x="2335275" y="1773625"/>
            <a:ext cx="0" cy="404100"/>
          </a:xfrm>
          <a:prstGeom prst="straightConnector1">
            <a:avLst/>
          </a:prstGeom>
          <a:noFill/>
          <a:ln cap="flat" cmpd="sng" w="9525">
            <a:solidFill>
              <a:schemeClr val="dk2"/>
            </a:solidFill>
            <a:prstDash val="solid"/>
            <a:round/>
            <a:headEnd len="med" w="med" type="none"/>
            <a:tailEnd len="med" w="med" type="triangle"/>
          </a:ln>
        </p:spPr>
      </p:cxnSp>
      <p:cxnSp>
        <p:nvCxnSpPr>
          <p:cNvPr id="226" name="Google Shape;226;p40"/>
          <p:cNvCxnSpPr/>
          <p:nvPr/>
        </p:nvCxnSpPr>
        <p:spPr>
          <a:xfrm rot="10800000">
            <a:off x="6611775" y="4207525"/>
            <a:ext cx="167400" cy="167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41"/>
          <p:cNvPicPr preferRelativeResize="0"/>
          <p:nvPr/>
        </p:nvPicPr>
        <p:blipFill>
          <a:blip r:embed="rId3">
            <a:alphaModFix/>
          </a:blip>
          <a:stretch>
            <a:fillRect/>
          </a:stretch>
        </p:blipFill>
        <p:spPr>
          <a:xfrm>
            <a:off x="2718300" y="115775"/>
            <a:ext cx="3319075" cy="1745275"/>
          </a:xfrm>
          <a:prstGeom prst="rect">
            <a:avLst/>
          </a:prstGeom>
          <a:noFill/>
          <a:ln>
            <a:noFill/>
          </a:ln>
        </p:spPr>
      </p:pic>
      <p:sp>
        <p:nvSpPr>
          <p:cNvPr id="232" name="Google Shape;232;p41"/>
          <p:cNvSpPr txBox="1"/>
          <p:nvPr/>
        </p:nvSpPr>
        <p:spPr>
          <a:xfrm>
            <a:off x="2718300" y="1970950"/>
            <a:ext cx="3370500" cy="44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3"/>
                </a:solidFill>
                <a:latin typeface="Proxima Nova"/>
                <a:ea typeface="Proxima Nova"/>
                <a:cs typeface="Proxima Nova"/>
                <a:sym typeface="Proxima Nova"/>
              </a:rPr>
              <a:t>Charizard (Air Kaitiakitanga)</a:t>
            </a:r>
            <a:endParaRPr sz="1800">
              <a:solidFill>
                <a:schemeClr val="accent3"/>
              </a:solidFill>
              <a:latin typeface="Proxima Nova"/>
              <a:ea typeface="Proxima Nova"/>
              <a:cs typeface="Proxima Nova"/>
              <a:sym typeface="Proxima Nova"/>
            </a:endParaRPr>
          </a:p>
        </p:txBody>
      </p:sp>
      <p:pic>
        <p:nvPicPr>
          <p:cNvPr id="233" name="Google Shape;233;p41"/>
          <p:cNvPicPr preferRelativeResize="0"/>
          <p:nvPr/>
        </p:nvPicPr>
        <p:blipFill>
          <a:blip r:embed="rId4">
            <a:alphaModFix/>
          </a:blip>
          <a:stretch>
            <a:fillRect/>
          </a:stretch>
        </p:blipFill>
        <p:spPr>
          <a:xfrm>
            <a:off x="5905500" y="2461850"/>
            <a:ext cx="2933700" cy="2036875"/>
          </a:xfrm>
          <a:prstGeom prst="rect">
            <a:avLst/>
          </a:prstGeom>
          <a:noFill/>
          <a:ln>
            <a:noFill/>
          </a:ln>
        </p:spPr>
      </p:pic>
      <p:sp>
        <p:nvSpPr>
          <p:cNvPr id="234" name="Google Shape;234;p41"/>
          <p:cNvSpPr txBox="1"/>
          <p:nvPr/>
        </p:nvSpPr>
        <p:spPr>
          <a:xfrm>
            <a:off x="5780950" y="4659925"/>
            <a:ext cx="3199500" cy="4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Blastoise (Water Kaitiakitanga)</a:t>
            </a:r>
            <a:endParaRPr sz="1800">
              <a:solidFill>
                <a:schemeClr val="accent3"/>
              </a:solidFill>
              <a:latin typeface="Proxima Nova"/>
              <a:ea typeface="Proxima Nova"/>
              <a:cs typeface="Proxima Nova"/>
              <a:sym typeface="Proxima Nova"/>
            </a:endParaRPr>
          </a:p>
        </p:txBody>
      </p:sp>
      <p:pic>
        <p:nvPicPr>
          <p:cNvPr id="235" name="Google Shape;235;p41"/>
          <p:cNvPicPr preferRelativeResize="0"/>
          <p:nvPr/>
        </p:nvPicPr>
        <p:blipFill>
          <a:blip r:embed="rId5">
            <a:alphaModFix/>
          </a:blip>
          <a:stretch>
            <a:fillRect/>
          </a:stretch>
        </p:blipFill>
        <p:spPr>
          <a:xfrm>
            <a:off x="152400" y="2461850"/>
            <a:ext cx="3122725" cy="2102825"/>
          </a:xfrm>
          <a:prstGeom prst="rect">
            <a:avLst/>
          </a:prstGeom>
          <a:noFill/>
          <a:ln>
            <a:noFill/>
          </a:ln>
        </p:spPr>
      </p:pic>
      <p:sp>
        <p:nvSpPr>
          <p:cNvPr id="236" name="Google Shape;236;p41"/>
          <p:cNvSpPr txBox="1"/>
          <p:nvPr/>
        </p:nvSpPr>
        <p:spPr>
          <a:xfrm>
            <a:off x="152400" y="4608575"/>
            <a:ext cx="319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Venusaur </a:t>
            </a:r>
            <a:r>
              <a:rPr lang="en" sz="1800">
                <a:solidFill>
                  <a:schemeClr val="accent3"/>
                </a:solidFill>
                <a:latin typeface="Proxima Nova"/>
                <a:ea typeface="Proxima Nova"/>
                <a:cs typeface="Proxima Nova"/>
                <a:sym typeface="Proxima Nova"/>
              </a:rPr>
              <a:t>(Land Kaitiakitanga)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aphicFrame>
        <p:nvGraphicFramePr>
          <p:cNvPr id="241" name="Google Shape;241;p42"/>
          <p:cNvGraphicFramePr/>
          <p:nvPr/>
        </p:nvGraphicFramePr>
        <p:xfrm>
          <a:off x="879225" y="148638"/>
          <a:ext cx="3000000" cy="3000000"/>
        </p:xfrm>
        <a:graphic>
          <a:graphicData uri="http://schemas.openxmlformats.org/drawingml/2006/table">
            <a:tbl>
              <a:tblPr>
                <a:noFill/>
                <a:tableStyleId>{ABC2ACF4-F3BE-4AC2-8E6D-ECCCA591AB09}</a:tableStyleId>
              </a:tblPr>
              <a:tblGrid>
                <a:gridCol w="2413000"/>
                <a:gridCol w="2413000"/>
                <a:gridCol w="2413000"/>
              </a:tblGrid>
              <a:tr h="381000">
                <a:tc>
                  <a:txBody>
                    <a:bodyPr/>
                    <a:lstStyle/>
                    <a:p>
                      <a:pPr indent="0" lvl="0" marL="0" rtl="0" algn="ctr">
                        <a:spcBef>
                          <a:spcPts val="0"/>
                        </a:spcBef>
                        <a:spcAft>
                          <a:spcPts val="0"/>
                        </a:spcAft>
                        <a:buNone/>
                      </a:pPr>
                      <a:r>
                        <a:rPr lang="en"/>
                        <a:t>Venusaur</a:t>
                      </a:r>
                      <a:endParaRPr/>
                    </a:p>
                  </a:txBody>
                  <a:tcPr marT="91425" marB="91425" marR="91425" marL="91425"/>
                </a:tc>
                <a:tc>
                  <a:txBody>
                    <a:bodyPr/>
                    <a:lstStyle/>
                    <a:p>
                      <a:pPr indent="0" lvl="0" marL="0" rtl="0" algn="ctr">
                        <a:spcBef>
                          <a:spcPts val="0"/>
                        </a:spcBef>
                        <a:spcAft>
                          <a:spcPts val="0"/>
                        </a:spcAft>
                        <a:buNone/>
                      </a:pPr>
                      <a:r>
                        <a:rPr lang="en"/>
                        <a:t>Blastoise</a:t>
                      </a:r>
                      <a:endParaRPr/>
                    </a:p>
                  </a:txBody>
                  <a:tcPr marT="91425" marB="91425" marR="91425" marL="91425"/>
                </a:tc>
                <a:tc>
                  <a:txBody>
                    <a:bodyPr/>
                    <a:lstStyle/>
                    <a:p>
                      <a:pPr indent="0" lvl="0" marL="0" rtl="0" algn="ctr">
                        <a:spcBef>
                          <a:spcPts val="0"/>
                        </a:spcBef>
                        <a:spcAft>
                          <a:spcPts val="0"/>
                        </a:spcAft>
                        <a:buNone/>
                      </a:pPr>
                      <a:r>
                        <a:rPr lang="en"/>
                        <a:t>Charizard</a:t>
                      </a:r>
                      <a:endParaRPr/>
                    </a:p>
                  </a:txBody>
                  <a:tcPr marT="91425" marB="91425" marR="91425" marL="91425"/>
                </a:tc>
              </a:tr>
              <a:tr h="381000">
                <a:tc>
                  <a:txBody>
                    <a:bodyPr/>
                    <a:lstStyle/>
                    <a:p>
                      <a:pPr indent="-317500" lvl="0" marL="457200" rtl="0" algn="l">
                        <a:spcBef>
                          <a:spcPts val="0"/>
                        </a:spcBef>
                        <a:spcAft>
                          <a:spcPts val="0"/>
                        </a:spcAft>
                        <a:buSzPts val="1400"/>
                        <a:buChar char="●"/>
                      </a:pPr>
                      <a:r>
                        <a:rPr lang="en"/>
                        <a:t>Tackle (+1)</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Vine Whip (+3)</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Razor Leaf (+2)</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Seed Bomb (+4)</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Growl (Reduces enemies’ attack by 1)</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Petal Blizzard (+5)</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Petal Dance (+4)</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Solar Beam (+6)</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Double Edge (+3)</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Poison Powder (+2)</a:t>
                      </a:r>
                      <a:endParaRPr/>
                    </a:p>
                  </a:txBody>
                  <a:tcPr marT="91425" marB="91425" marR="91425" marL="91425"/>
                </a:tc>
                <a:tc>
                  <a:txBody>
                    <a:bodyPr/>
                    <a:lstStyle/>
                    <a:p>
                      <a:pPr indent="-317500" lvl="0" marL="457200" rtl="0" algn="l">
                        <a:spcBef>
                          <a:spcPts val="0"/>
                        </a:spcBef>
                        <a:spcAft>
                          <a:spcPts val="0"/>
                        </a:spcAft>
                        <a:buSzPts val="1400"/>
                        <a:buChar char="●"/>
                      </a:pPr>
                      <a:r>
                        <a:rPr lang="en"/>
                        <a:t>Tackle (+1)</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Tail Whip (+2)</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Iron Defense (Blocks all enemy attacks)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Rapid Spin (+6)</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Flash Cannon (+4)</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Bite (+1)</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Water Gun (+4)</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Hydro Pump (+7)</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Aqua Tail (+2)</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Skull Bash (+2)</a:t>
                      </a:r>
                      <a:endParaRPr/>
                    </a:p>
                  </a:txBody>
                  <a:tcPr marT="91425" marB="91425" marR="91425" marL="91425"/>
                </a:tc>
                <a:tc>
                  <a:txBody>
                    <a:bodyPr/>
                    <a:lstStyle/>
                    <a:p>
                      <a:pPr indent="-317500" lvl="0" marL="457200" rtl="0" algn="l">
                        <a:spcBef>
                          <a:spcPts val="0"/>
                        </a:spcBef>
                        <a:spcAft>
                          <a:spcPts val="0"/>
                        </a:spcAft>
                        <a:buSzPts val="1400"/>
                        <a:buChar char="●"/>
                      </a:pPr>
                      <a:r>
                        <a:rPr lang="en"/>
                        <a:t>Scratch (+1)</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Growl (Reduces enemies’ attack by 1)</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Heat Wave (+4)</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Wing Attack (+3)</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Fire Fang (+4)</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Flamethrower (+5)</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Fire Spin (+4)</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Slash (+2)</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Air Slash (+2)</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Flame Burst (+4)</a:t>
                      </a:r>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Point Of Game</a:t>
            </a:r>
            <a:endParaRPr/>
          </a:p>
        </p:txBody>
      </p:sp>
      <p:sp>
        <p:nvSpPr>
          <p:cNvPr id="247" name="Google Shape;247;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What you did in the game is similar to what happens in real life. We humans are the biggest guardians (kaitiakitanga) for the air, land and sea just like in the game. Everything we can do can fight against the pollution which has been made to the air, land and sea. Just like Blastoise can do +1 for the tackle attack the smallest things we do like picking up rubbish can help the environment by +1. If we do more then it can do more than +1 for the environment. If we choose to not do anything or litter and pollute the environment more then we will not be good guardians or even harm our planet more.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Not As Sustainable</a:t>
            </a:r>
            <a:endParaRPr/>
          </a:p>
        </p:txBody>
      </p:sp>
      <p:sp>
        <p:nvSpPr>
          <p:cNvPr id="161" name="Google Shape;161;p3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when companies are not as sustainable as they claim to be.</a:t>
            </a:r>
            <a:endParaRPr/>
          </a:p>
        </p:txBody>
      </p:sp>
      <p:pic>
        <p:nvPicPr>
          <p:cNvPr id="162" name="Google Shape;162;p31"/>
          <p:cNvPicPr preferRelativeResize="0"/>
          <p:nvPr/>
        </p:nvPicPr>
        <p:blipFill>
          <a:blip r:embed="rId4">
            <a:alphaModFix/>
          </a:blip>
          <a:stretch>
            <a:fillRect/>
          </a:stretch>
        </p:blipFill>
        <p:spPr>
          <a:xfrm>
            <a:off x="3272100" y="152400"/>
            <a:ext cx="5505550" cy="4844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 Ao Maori &amp; Kaitiakitanga</a:t>
            </a:r>
            <a:endParaRPr/>
          </a:p>
        </p:txBody>
      </p:sp>
      <p:sp>
        <p:nvSpPr>
          <p:cNvPr id="168" name="Google Shape;168;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63636"/>
              </a:lnSpc>
              <a:spcBef>
                <a:spcPts val="1200"/>
              </a:spcBef>
              <a:spcAft>
                <a:spcPts val="1200"/>
              </a:spcAft>
              <a:buNone/>
            </a:pPr>
            <a:r>
              <a:rPr lang="en" sz="1400">
                <a:solidFill>
                  <a:srgbClr val="414042"/>
                </a:solidFill>
                <a:latin typeface="Arial"/>
                <a:ea typeface="Arial"/>
                <a:cs typeface="Arial"/>
                <a:sym typeface="Arial"/>
              </a:rPr>
              <a:t>Te ao Māori emphasises the importance of relationships between nature and people. It is a holistic worldview that focuses on interconnections and is grounded in tikanga customary values and lore and mātauranga knowledge. Practices, values and principles from te ao Māori have been developed around marae to bring ancestors and communities together in one place in deep connection with whenua and taiao environment. </a:t>
            </a:r>
            <a:r>
              <a:rPr lang="en" sz="1400">
                <a:solidFill>
                  <a:srgbClr val="444444"/>
                </a:solidFill>
                <a:latin typeface="Arial"/>
                <a:ea typeface="Arial"/>
                <a:cs typeface="Arial"/>
                <a:sym typeface="Arial"/>
              </a:rPr>
              <a:t>Recognising there are spaces in government agencies and regulatory processes that honour our unique relationship with the environment has given hope for the future, because the health of our environment is important to Māori. Without a sustainable connection to the land and sea we could potentially lose everything that forms the basis of our individual and collective identities. It is the reason why kaitiakitanga are so important as there is a strong need for guardianship over the land, water and sky.</a:t>
            </a:r>
            <a:endParaRPr sz="1400">
              <a:solidFill>
                <a:schemeClr val="dk1"/>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3"/>
          <p:cNvSpPr/>
          <p:nvPr>
            <p:ph idx="1" type="body"/>
          </p:nvPr>
        </p:nvSpPr>
        <p:spPr>
          <a:xfrm>
            <a:off x="755651" y="777763"/>
            <a:ext cx="7632600" cy="1101900"/>
          </a:xfrm>
          <a:prstGeom prst="roundRect">
            <a:avLst>
              <a:gd fmla="val 16667" name="adj"/>
            </a:avLst>
          </a:prstGeom>
          <a:noFill/>
          <a:ln>
            <a:noFill/>
          </a:ln>
        </p:spPr>
        <p:txBody>
          <a:bodyPr anchorCtr="0" anchor="t" bIns="252000" lIns="252000" spcFirstLastPara="1" rIns="252000" wrap="square" tIns="252000">
            <a:noAutofit/>
          </a:bodyPr>
          <a:lstStyle/>
          <a:p>
            <a:pPr indent="0" lvl="0" marL="0" rtl="0" algn="l">
              <a:lnSpc>
                <a:spcPct val="90000"/>
              </a:lnSpc>
              <a:spcBef>
                <a:spcPts val="1000"/>
              </a:spcBef>
              <a:spcAft>
                <a:spcPts val="0"/>
              </a:spcAft>
              <a:buSzPts val="1800"/>
              <a:buNone/>
            </a:pPr>
            <a:r>
              <a:rPr lang="en"/>
              <a:t>Having a healthy environment is important to Maori as they have a great relationship with it.</a:t>
            </a:r>
            <a:endParaRPr/>
          </a:p>
        </p:txBody>
      </p:sp>
      <p:sp>
        <p:nvSpPr>
          <p:cNvPr id="175" name="Google Shape;175;p33"/>
          <p:cNvSpPr/>
          <p:nvPr>
            <p:ph idx="2" type="body"/>
          </p:nvPr>
        </p:nvSpPr>
        <p:spPr>
          <a:xfrm>
            <a:off x="755651" y="2584217"/>
            <a:ext cx="7632600" cy="1101900"/>
          </a:xfrm>
          <a:prstGeom prst="roundRect">
            <a:avLst>
              <a:gd fmla="val 16667" name="adj"/>
            </a:avLst>
          </a:prstGeom>
          <a:noFill/>
          <a:ln>
            <a:noFill/>
          </a:ln>
        </p:spPr>
        <p:txBody>
          <a:bodyPr anchorCtr="0" anchor="t" bIns="252000" lIns="252000" spcFirstLastPara="1" rIns="252000" wrap="square" tIns="252000">
            <a:noAutofit/>
          </a:bodyPr>
          <a:lstStyle/>
          <a:p>
            <a:pPr indent="0" lvl="0" marL="0" rtl="0" algn="l">
              <a:lnSpc>
                <a:spcPct val="90000"/>
              </a:lnSpc>
              <a:spcBef>
                <a:spcPts val="1000"/>
              </a:spcBef>
              <a:spcAft>
                <a:spcPts val="0"/>
              </a:spcAft>
              <a:buSzPts val="1800"/>
              <a:buNone/>
            </a:pPr>
            <a:r>
              <a:rPr lang="en"/>
              <a:t>The idea of kaitiakitanga (guardians) is important for our land, water and sky.</a:t>
            </a:r>
            <a:endParaRPr/>
          </a:p>
        </p:txBody>
      </p:sp>
      <p:sp>
        <p:nvSpPr>
          <p:cNvPr id="176" name="Google Shape;176;p33"/>
          <p:cNvSpPr/>
          <p:nvPr>
            <p:ph idx="3" type="body"/>
          </p:nvPr>
        </p:nvSpPr>
        <p:spPr>
          <a:xfrm>
            <a:off x="755650" y="384572"/>
            <a:ext cx="7632600" cy="377400"/>
          </a:xfrm>
          <a:prstGeom prst="roundRect">
            <a:avLst>
              <a:gd fmla="val 16667" name="adj"/>
            </a:avLst>
          </a:prstGeom>
          <a:noFill/>
          <a:ln>
            <a:noFill/>
          </a:ln>
        </p:spPr>
        <p:txBody>
          <a:bodyPr anchorCtr="0" anchor="ctr" bIns="0" lIns="0" spcFirstLastPara="1" rIns="0" wrap="square" tIns="252000">
            <a:noAutofit/>
          </a:bodyPr>
          <a:lstStyle/>
          <a:p>
            <a:pPr indent="0" lvl="0" marL="0" rtl="0" algn="ctr">
              <a:lnSpc>
                <a:spcPct val="90000"/>
              </a:lnSpc>
              <a:spcBef>
                <a:spcPts val="1000"/>
              </a:spcBef>
              <a:spcAft>
                <a:spcPts val="0"/>
              </a:spcAft>
              <a:buSzPts val="3600"/>
              <a:buNone/>
            </a:pPr>
            <a:r>
              <a:rPr lang="en"/>
              <a:t>Summarised Point 1</a:t>
            </a:r>
            <a:endParaRPr/>
          </a:p>
        </p:txBody>
      </p:sp>
      <p:sp>
        <p:nvSpPr>
          <p:cNvPr id="177" name="Google Shape;177;p33"/>
          <p:cNvSpPr/>
          <p:nvPr>
            <p:ph idx="4" type="body"/>
          </p:nvPr>
        </p:nvSpPr>
        <p:spPr>
          <a:xfrm>
            <a:off x="755649" y="2197826"/>
            <a:ext cx="7632600" cy="377400"/>
          </a:xfrm>
          <a:prstGeom prst="roundRect">
            <a:avLst>
              <a:gd fmla="val 16667" name="adj"/>
            </a:avLst>
          </a:prstGeom>
          <a:noFill/>
          <a:ln>
            <a:noFill/>
          </a:ln>
        </p:spPr>
        <p:txBody>
          <a:bodyPr anchorCtr="0" anchor="ctr" bIns="0" lIns="0" spcFirstLastPara="1" rIns="0" wrap="square" tIns="252000">
            <a:noAutofit/>
          </a:bodyPr>
          <a:lstStyle/>
          <a:p>
            <a:pPr indent="0" lvl="0" marL="0" rtl="0" algn="ctr">
              <a:lnSpc>
                <a:spcPct val="90000"/>
              </a:lnSpc>
              <a:spcBef>
                <a:spcPts val="1000"/>
              </a:spcBef>
              <a:spcAft>
                <a:spcPts val="0"/>
              </a:spcAft>
              <a:buSzPts val="3600"/>
              <a:buNone/>
            </a:pPr>
            <a:r>
              <a:rPr lang="en"/>
              <a:t>Summarised Point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4"/>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Everyone should be able to complete the MILD task, if you finish it you can do the MEDIUM task and if that’s done you can do the SPICY task.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5"/>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Flipgrid Video For Tasks</a:t>
            </a:r>
            <a:endParaRPr/>
          </a:p>
        </p:txBody>
      </p:sp>
      <p:sp>
        <p:nvSpPr>
          <p:cNvPr id="188" name="Google Shape;188;p35"/>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Create a video using </a:t>
            </a:r>
            <a:r>
              <a:rPr lang="en" u="sng">
                <a:solidFill>
                  <a:schemeClr val="hlink"/>
                </a:solidFill>
                <a:hlinkClick r:id="rId3"/>
              </a:rPr>
              <a:t>Flipgrid</a:t>
            </a:r>
            <a:r>
              <a:rPr lang="en"/>
              <a:t> to record the tasks that you did to help the others.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Sustainability Meaning</a:t>
            </a:r>
            <a:endParaRPr/>
          </a:p>
        </p:txBody>
      </p:sp>
      <p:sp>
        <p:nvSpPr>
          <p:cNvPr id="194" name="Google Shape;194;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rgbClr val="1F1F1F"/>
                </a:solidFill>
                <a:highlight>
                  <a:srgbClr val="FFFFFF"/>
                </a:highlight>
                <a:latin typeface="Arial"/>
                <a:ea typeface="Arial"/>
                <a:cs typeface="Arial"/>
                <a:sym typeface="Arial"/>
              </a:rPr>
              <a:t>Sustainability is the </a:t>
            </a:r>
            <a:r>
              <a:rPr lang="en" sz="3000">
                <a:solidFill>
                  <a:srgbClr val="040C28"/>
                </a:solidFill>
                <a:highlight>
                  <a:srgbClr val="D3E3FD"/>
                </a:highlight>
                <a:latin typeface="Arial"/>
                <a:ea typeface="Arial"/>
                <a:cs typeface="Arial"/>
                <a:sym typeface="Arial"/>
              </a:rPr>
              <a:t>ability to maintain or support a process over time</a:t>
            </a:r>
            <a:r>
              <a:rPr lang="en" sz="3000">
                <a:solidFill>
                  <a:srgbClr val="1F1F1F"/>
                </a:solidFill>
                <a:highlight>
                  <a:srgbClr val="FFFFFF"/>
                </a:highlight>
                <a:latin typeface="Arial"/>
                <a:ea typeface="Arial"/>
                <a:cs typeface="Arial"/>
                <a:sym typeface="Arial"/>
              </a:rPr>
              <a:t>. Sustainability is often broken into three core concepts: economic, environmental, and social. Many businesses and governments have committed to sustainable goals, such as reducing their environmental footprints and conserving resources.</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200" name="Google Shape;200;p3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Look at the meaning of sustainability on the previous slide. Then write your own definition of sustainability on this </a:t>
            </a:r>
            <a:r>
              <a:rPr lang="en" u="sng">
                <a:solidFill>
                  <a:schemeClr val="hlink"/>
                </a:solidFill>
                <a:hlinkClick r:id="rId3"/>
              </a:rPr>
              <a:t>padlet</a:t>
            </a:r>
            <a:r>
              <a:rPr lang="en">
                <a:solidFill>
                  <a:schemeClr val="dk1"/>
                </a:solidFill>
              </a:rPr>
              <a:t>. Afterwards, draw, label and colour a picture which represents what sustainability looks like for you environmentally </a:t>
            </a:r>
            <a:r>
              <a:rPr lang="en">
                <a:solidFill>
                  <a:schemeClr val="dk1"/>
                </a:solidFill>
              </a:rPr>
              <a:t>in your global studies books to</a:t>
            </a:r>
            <a:r>
              <a:rPr lang="en">
                <a:solidFill>
                  <a:srgbClr val="000000"/>
                </a:solidFill>
                <a:latin typeface="Lato"/>
                <a:ea typeface="Lato"/>
                <a:cs typeface="Lato"/>
                <a:sym typeface="Lato"/>
              </a:rPr>
              <a:t> </a:t>
            </a:r>
            <a:r>
              <a:rPr b="1" lang="en" sz="1800" u="sng">
                <a:solidFill>
                  <a:srgbClr val="1C1C1C"/>
                </a:solidFill>
                <a:latin typeface="Arial"/>
                <a:ea typeface="Arial"/>
                <a:cs typeface="Arial"/>
                <a:sym typeface="Arial"/>
              </a:rPr>
              <a:t>AT LEAST A YEAR SEVEN STANDARD</a:t>
            </a:r>
            <a:r>
              <a:rPr lang="en"/>
              <a:t>.</a:t>
            </a:r>
            <a:endParaRPr/>
          </a:p>
        </p:txBody>
      </p:sp>
      <p:pic>
        <p:nvPicPr>
          <p:cNvPr id="201" name="Google Shape;201;p37"/>
          <p:cNvPicPr preferRelativeResize="0"/>
          <p:nvPr/>
        </p:nvPicPr>
        <p:blipFill>
          <a:blip r:embed="rId4">
            <a:alphaModFix/>
          </a:blip>
          <a:stretch>
            <a:fillRect/>
          </a:stretch>
        </p:blipFill>
        <p:spPr>
          <a:xfrm>
            <a:off x="3281200" y="150100"/>
            <a:ext cx="5458800" cy="4843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207" name="Google Shape;207;p3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Write about a system which you do at home, school or with your friends. Write about what that system is and how it is useful. Then create and show how you would do a new system instead of using that system.</a:t>
            </a:r>
            <a:endParaRPr/>
          </a:p>
        </p:txBody>
      </p:sp>
      <p:pic>
        <p:nvPicPr>
          <p:cNvPr id="208" name="Google Shape;208;p38"/>
          <p:cNvPicPr preferRelativeResize="0"/>
          <p:nvPr/>
        </p:nvPicPr>
        <p:blipFill>
          <a:blip r:embed="rId3">
            <a:alphaModFix/>
          </a:blip>
          <a:stretch>
            <a:fillRect/>
          </a:stretch>
        </p:blipFill>
        <p:spPr>
          <a:xfrm>
            <a:off x="3272100" y="152400"/>
            <a:ext cx="5556600" cy="4843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ide Layouts">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