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Nunito"/>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DFC8C3-FECC-40B9-816F-0516751060EE}">
  <a:tblStyle styleId="{F9DFC8C3-FECC-40B9-816F-0516751060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3a916f25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3a916f25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3a916f25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3a916f25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f3a916f25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f3a916f25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3a916f25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f3a916f25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f3a916f25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f3a916f25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f3a916f25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f3a916f25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f3a916f25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f3a916f25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t7QFvIciXiI" TargetMode="External"/><Relationship Id="rId4" Type="http://schemas.openxmlformats.org/officeDocument/2006/relationships/hyperlink" Target="https://www.nzherald.co.nz/nz/how-matauranga-maori-is-being-rolled-out-in-schools-rangi-matamua-explains-the-knowledge-system/HBESUUZ3UFFSVLF64Y5JMJ24KE/"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Matauranga Maori Knowledge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400">
                <a:solidFill>
                  <a:srgbClr val="495057"/>
                </a:solidFill>
                <a:highlight>
                  <a:srgbClr val="FFFFFF"/>
                </a:highlight>
                <a:latin typeface="Roboto"/>
                <a:ea typeface="Roboto"/>
                <a:cs typeface="Roboto"/>
                <a:sym typeface="Roboto"/>
              </a:rPr>
              <a:t>L.I: We are EXPLORING Matauranga Maori by </a:t>
            </a:r>
            <a:r>
              <a:rPr i="1" lang="en" sz="1400">
                <a:solidFill>
                  <a:srgbClr val="495057"/>
                </a:solidFill>
                <a:highlight>
                  <a:srgbClr val="FFFFFF"/>
                </a:highlight>
                <a:latin typeface="Roboto"/>
                <a:ea typeface="Roboto"/>
                <a:cs typeface="Roboto"/>
                <a:sym typeface="Roboto"/>
              </a:rPr>
              <a:t>interpreting</a:t>
            </a:r>
            <a:r>
              <a:rPr lang="en" sz="1400">
                <a:solidFill>
                  <a:srgbClr val="495057"/>
                </a:solidFill>
                <a:highlight>
                  <a:srgbClr val="FFFFFF"/>
                </a:highlight>
                <a:latin typeface="Roboto"/>
                <a:ea typeface="Roboto"/>
                <a:cs typeface="Roboto"/>
                <a:sym typeface="Roboto"/>
              </a:rPr>
              <a:t> how texts in Aotearoa New Zealand provide a lens on our unique cultural heritage.</a:t>
            </a:r>
            <a:endParaRPr sz="1400"/>
          </a:p>
        </p:txBody>
      </p:sp>
      <p:pic>
        <p:nvPicPr>
          <p:cNvPr id="74" name="Google Shape;74;p13"/>
          <p:cNvPicPr preferRelativeResize="0"/>
          <p:nvPr/>
        </p:nvPicPr>
        <p:blipFill>
          <a:blip r:embed="rId3">
            <a:alphaModFix/>
          </a:blip>
          <a:stretch>
            <a:fillRect/>
          </a:stretch>
        </p:blipFill>
        <p:spPr>
          <a:xfrm>
            <a:off x="266050" y="1487875"/>
            <a:ext cx="1842600" cy="2394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Learning Maori</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Watch the following </a:t>
            </a:r>
            <a:r>
              <a:rPr lang="en" u="sng">
                <a:solidFill>
                  <a:schemeClr val="hlink"/>
                </a:solidFill>
                <a:hlinkClick r:id="rId3"/>
              </a:rPr>
              <a:t>video</a:t>
            </a:r>
            <a:r>
              <a:rPr lang="en"/>
              <a:t> of learning about Matauranga Maori.</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Then you will read this </a:t>
            </a:r>
            <a:r>
              <a:rPr lang="en" u="sng">
                <a:solidFill>
                  <a:schemeClr val="hlink"/>
                </a:solidFill>
                <a:hlinkClick r:id="rId4"/>
              </a:rPr>
              <a:t>article</a:t>
            </a:r>
            <a:r>
              <a:rPr lang="en"/>
              <a:t> about “</a:t>
            </a:r>
            <a:r>
              <a:rPr lang="en">
                <a:solidFill>
                  <a:srgbClr val="111617"/>
                </a:solidFill>
                <a:highlight>
                  <a:srgbClr val="FFFFFF"/>
                </a:highlight>
              </a:rPr>
              <a:t>How mātauranga Māori is being rolled out in schools, Rangi Mātāmua explains the knowledge system.”</a:t>
            </a:r>
            <a:endParaRPr>
              <a:solidFill>
                <a:srgbClr val="111617"/>
              </a:solidFill>
              <a:highlight>
                <a:srgbClr val="FFFFFF"/>
              </a:highlight>
            </a:endParaRPr>
          </a:p>
          <a:p>
            <a:pPr indent="0" lvl="0" marL="0" rtl="0" algn="l">
              <a:spcBef>
                <a:spcPts val="1200"/>
              </a:spcBef>
              <a:spcAft>
                <a:spcPts val="1200"/>
              </a:spcAft>
              <a:buNone/>
            </a:pPr>
            <a:r>
              <a:t/>
            </a:r>
            <a:endParaRPr/>
          </a:p>
        </p:txBody>
      </p:sp>
      <p:pic>
        <p:nvPicPr>
          <p:cNvPr id="81" name="Google Shape;81;p14"/>
          <p:cNvPicPr preferRelativeResize="0"/>
          <p:nvPr/>
        </p:nvPicPr>
        <p:blipFill>
          <a:blip r:embed="rId5">
            <a:alphaModFix/>
          </a:blip>
          <a:stretch>
            <a:fillRect/>
          </a:stretch>
        </p:blipFill>
        <p:spPr>
          <a:xfrm>
            <a:off x="4010350" y="1330225"/>
            <a:ext cx="3921674" cy="2552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Answer the questions in your E book:</a:t>
            </a:r>
            <a:endParaRPr/>
          </a:p>
        </p:txBody>
      </p:sp>
      <p:sp>
        <p:nvSpPr>
          <p:cNvPr id="87" name="Google Shape;87;p15"/>
          <p:cNvSpPr txBox="1"/>
          <p:nvPr/>
        </p:nvSpPr>
        <p:spPr>
          <a:xfrm>
            <a:off x="0" y="1113450"/>
            <a:ext cx="91440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1. According to the text, what is one way that mātauranga Māori is different from Western science?</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A) Mātauranga Māori is based on spirituality and mysticism, while Western science is based on empirical evidence.</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B) Mātauranga Māori focuses on understanding the natural world, while Western science focuses on understanding the human world.</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 Mātauranga Māori is a static system of knowledge, while Western science is constantly evolving.</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D) Mātauranga Māori is only practiced in New Zealand, while Western science is practiced globally.</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2. What is the main goal of the NCEA Change Programme, as described in the text?</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A) To replace Western science with mātauranga Māori in schools.</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B) To create a new curriculum that is entirely based on mātauranga Māori.</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 To integrate mātauranga Māori into the existing curriculum and give it equal status with Western knowledge.</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D) To develop new NCEA subjects that are exclusively focused on mātauranga Māori.</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3. What is one example of how mātauranga Māori is being integrated into the New Zealand Curriculum, according to the text?</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A) By requiring all students to take a course on mātauranga Māori.</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B) By creating a separate curriculum for Māori students that is based on mātauranga Māori.</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 By incorporating mātauranga Māori concepts and practices into existing subject materials.</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D) By replacing traditional textbooks with ones that are written entirely from a mātauranga Māori perspective.</a:t>
            </a:r>
            <a:endParaRPr sz="120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 questions in your E book:</a:t>
            </a:r>
            <a:endParaRPr/>
          </a:p>
        </p:txBody>
      </p:sp>
      <p:sp>
        <p:nvSpPr>
          <p:cNvPr id="93" name="Google Shape;93;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200">
                <a:latin typeface="Arial"/>
                <a:ea typeface="Arial"/>
                <a:cs typeface="Arial"/>
                <a:sym typeface="Arial"/>
              </a:rPr>
              <a:t>1. What is one benefit of indigenous knowledge systems, according to the text?</a:t>
            </a:r>
            <a:endParaRPr sz="7200">
              <a:latin typeface="Arial"/>
              <a:ea typeface="Arial"/>
              <a:cs typeface="Arial"/>
              <a:sym typeface="Arial"/>
            </a:endParaRPr>
          </a:p>
          <a:p>
            <a:pPr indent="0" lvl="0" marL="0" rtl="0" algn="l">
              <a:spcBef>
                <a:spcPts val="1200"/>
              </a:spcBef>
              <a:spcAft>
                <a:spcPts val="0"/>
              </a:spcAft>
              <a:buClr>
                <a:schemeClr val="dk2"/>
              </a:buClr>
              <a:buSzPts val="275"/>
              <a:buFont typeface="Arial"/>
              <a:buNone/>
            </a:pPr>
            <a:r>
              <a:t/>
            </a:r>
            <a:endParaRPr sz="7200">
              <a:latin typeface="Arial"/>
              <a:ea typeface="Arial"/>
              <a:cs typeface="Arial"/>
              <a:sym typeface="Arial"/>
            </a:endParaRPr>
          </a:p>
          <a:p>
            <a:pPr indent="0" lvl="0" marL="0" rtl="0" algn="l">
              <a:spcBef>
                <a:spcPts val="1200"/>
              </a:spcBef>
              <a:spcAft>
                <a:spcPts val="0"/>
              </a:spcAft>
              <a:buNone/>
            </a:pPr>
            <a:r>
              <a:rPr lang="en" sz="7200">
                <a:latin typeface="Arial"/>
                <a:ea typeface="Arial"/>
                <a:cs typeface="Arial"/>
                <a:sym typeface="Arial"/>
              </a:rPr>
              <a:t>2. What is the significance of the NCEA Level 1 mini-pilot in terms of mātauranga Māori?</a:t>
            </a:r>
            <a:endParaRPr sz="7200">
              <a:latin typeface="Arial"/>
              <a:ea typeface="Arial"/>
              <a:cs typeface="Arial"/>
              <a:sym typeface="Arial"/>
            </a:endParaRPr>
          </a:p>
          <a:p>
            <a:pPr indent="0" lvl="0" marL="0" rtl="0" algn="l">
              <a:spcBef>
                <a:spcPts val="1200"/>
              </a:spcBef>
              <a:spcAft>
                <a:spcPts val="0"/>
              </a:spcAft>
              <a:buClr>
                <a:schemeClr val="dk2"/>
              </a:buClr>
              <a:buSzPts val="275"/>
              <a:buFont typeface="Arial"/>
              <a:buNone/>
            </a:pPr>
            <a:r>
              <a:t/>
            </a:r>
            <a:endParaRPr sz="7200">
              <a:latin typeface="Arial"/>
              <a:ea typeface="Arial"/>
              <a:cs typeface="Arial"/>
              <a:sym typeface="Arial"/>
            </a:endParaRPr>
          </a:p>
          <a:p>
            <a:pPr indent="0" lvl="0" marL="0" rtl="0" algn="l">
              <a:spcBef>
                <a:spcPts val="1200"/>
              </a:spcBef>
              <a:spcAft>
                <a:spcPts val="0"/>
              </a:spcAft>
              <a:buClr>
                <a:schemeClr val="dk2"/>
              </a:buClr>
              <a:buSzPts val="275"/>
              <a:buFont typeface="Arial"/>
              <a:buNone/>
            </a:pPr>
            <a:r>
              <a:rPr lang="en" sz="7200">
                <a:highlight>
                  <a:srgbClr val="FFFFFF"/>
                </a:highlight>
                <a:latin typeface="Roboto"/>
                <a:ea typeface="Roboto"/>
                <a:cs typeface="Roboto"/>
                <a:sym typeface="Roboto"/>
              </a:rPr>
              <a:t>3. What is the purpose of embedding mātauranga Māori in subject materials and products within the New Zealand Curriculum?</a:t>
            </a:r>
            <a:endParaRPr sz="7200">
              <a:highlight>
                <a:srgbClr val="FFFFFF"/>
              </a:highlight>
              <a:latin typeface="Roboto"/>
              <a:ea typeface="Roboto"/>
              <a:cs typeface="Roboto"/>
              <a:sym typeface="Roboto"/>
            </a:endParaRPr>
          </a:p>
          <a:p>
            <a:pPr indent="0" lvl="0" marL="0" rtl="0" algn="l">
              <a:spcBef>
                <a:spcPts val="1200"/>
              </a:spcBef>
              <a:spcAft>
                <a:spcPts val="0"/>
              </a:spcAft>
              <a:buClr>
                <a:schemeClr val="dk2"/>
              </a:buClr>
              <a:buSzPct val="100000"/>
              <a:buFont typeface="Arial"/>
              <a:buNone/>
            </a:pPr>
            <a:r>
              <a:t/>
            </a:r>
            <a:endParaRPr sz="11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Answer the questions in your E book:</a:t>
            </a:r>
            <a:endParaRPr/>
          </a:p>
        </p:txBody>
      </p:sp>
      <p:sp>
        <p:nvSpPr>
          <p:cNvPr id="99" name="Google Shape;99;p17"/>
          <p:cNvSpPr txBox="1"/>
          <p:nvPr/>
        </p:nvSpPr>
        <p:spPr>
          <a:xfrm>
            <a:off x="0" y="1152850"/>
            <a:ext cx="91440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1. The text discusses the importance of mātauranga Māori in understanding the world and its relationship to Western science. How do you see these two systems of knowledge interacting in your own life, and how might you apply the principles of mātauranga Māori to your own understanding of the world?</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2. The article highlights the inclusion of mātauranga Māori in the New Zealand Curriculum. How do you think the inclusion of indigenous knowledge systems in education can benefit students, and what are some potential challenges that might arise from this integration?</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3. The text emphasizes the connection between mātauranga Māori and everyday life. Reflect on how your own cultural practices and beliefs influence your understanding of the world and how you interact with it. How might you apply the principles of mātauranga Māori to your own life and community?</a:t>
            </a:r>
            <a:endParaRPr sz="18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 question in your E book: </a:t>
            </a:r>
            <a:endParaRPr/>
          </a:p>
        </p:txBody>
      </p:sp>
      <p:sp>
        <p:nvSpPr>
          <p:cNvPr id="105" name="Google Shape;105;p18"/>
          <p:cNvSpPr txBox="1"/>
          <p:nvPr/>
        </p:nvSpPr>
        <p:spPr>
          <a:xfrm>
            <a:off x="0" y="1051175"/>
            <a:ext cx="91440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solidFill>
                  <a:schemeClr val="dk2"/>
                </a:solidFill>
                <a:latin typeface="Nunito"/>
                <a:ea typeface="Nunito"/>
                <a:cs typeface="Nunito"/>
                <a:sym typeface="Nunito"/>
              </a:rPr>
              <a:t>1. The text discusses the importance of mātauranga Māori in understanding the world and its relationship to Western science. How do you see these two systems of knowledge interacting in your own life, and how might you apply the principles of mātauranga Māori to your own understanding of the world?</a:t>
            </a:r>
            <a:endParaRPr sz="900"/>
          </a:p>
        </p:txBody>
      </p:sp>
      <p:sp>
        <p:nvSpPr>
          <p:cNvPr id="106" name="Google Shape;106;p18"/>
          <p:cNvSpPr txBox="1"/>
          <p:nvPr/>
        </p:nvSpPr>
        <p:spPr>
          <a:xfrm>
            <a:off x="430500" y="1606100"/>
            <a:ext cx="8283000" cy="3340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200">
              <a:solidFill>
                <a:srgbClr val="00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112" name="Google Shape;112;p19"/>
          <p:cNvSpPr txBox="1"/>
          <p:nvPr/>
        </p:nvSpPr>
        <p:spPr>
          <a:xfrm>
            <a:off x="0" y="6465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Nunito"/>
                <a:ea typeface="Nunito"/>
                <a:cs typeface="Nunito"/>
                <a:sym typeface="Nunito"/>
              </a:rPr>
              <a:t>Instructions</a:t>
            </a:r>
            <a:r>
              <a:rPr lang="en" sz="10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when you look at the image).</a:t>
            </a:r>
            <a:endParaRPr/>
          </a:p>
        </p:txBody>
      </p:sp>
      <p:graphicFrame>
        <p:nvGraphicFramePr>
          <p:cNvPr id="113" name="Google Shape;113;p19"/>
          <p:cNvGraphicFramePr/>
          <p:nvPr/>
        </p:nvGraphicFramePr>
        <p:xfrm>
          <a:off x="114950" y="1139100"/>
          <a:ext cx="3000000" cy="3000000"/>
        </p:xfrm>
        <a:graphic>
          <a:graphicData uri="http://schemas.openxmlformats.org/drawingml/2006/table">
            <a:tbl>
              <a:tblPr>
                <a:noFill/>
                <a:tableStyleId>{F9DFC8C3-FECC-40B9-816F-0516751060EE}</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114" name="Google Shape;114;p19"/>
          <p:cNvGraphicFramePr/>
          <p:nvPr/>
        </p:nvGraphicFramePr>
        <p:xfrm>
          <a:off x="139575" y="4198275"/>
          <a:ext cx="3000000" cy="3000000"/>
        </p:xfrm>
        <a:graphic>
          <a:graphicData uri="http://schemas.openxmlformats.org/drawingml/2006/table">
            <a:tbl>
              <a:tblPr>
                <a:noFill/>
                <a:tableStyleId>{F9DFC8C3-FECC-40B9-816F-0516751060EE}</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115" name="Google Shape;115;p19"/>
          <p:cNvPicPr preferRelativeResize="0"/>
          <p:nvPr/>
        </p:nvPicPr>
        <p:blipFill>
          <a:blip r:embed="rId3">
            <a:alphaModFix/>
          </a:blip>
          <a:stretch>
            <a:fillRect/>
          </a:stretch>
        </p:blipFill>
        <p:spPr>
          <a:xfrm>
            <a:off x="2103700" y="2046000"/>
            <a:ext cx="4872552" cy="2068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nvSpPr>
        <p:spPr>
          <a:xfrm>
            <a:off x="0" y="601050"/>
            <a:ext cx="914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Nunito"/>
                <a:ea typeface="Nunito"/>
                <a:cs typeface="Nunito"/>
                <a:sym typeface="Nunito"/>
              </a:rPr>
              <a:t>Instructions</a:t>
            </a:r>
            <a:r>
              <a:rPr lang="en">
                <a:solidFill>
                  <a:schemeClr val="dk2"/>
                </a:solidFill>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a:p>
        </p:txBody>
      </p:sp>
      <p:sp>
        <p:nvSpPr>
          <p:cNvPr id="121" name="Google Shape;121;p20"/>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the question in your E book:</a:t>
            </a:r>
            <a:endParaRPr/>
          </a:p>
        </p:txBody>
      </p:sp>
      <p:sp>
        <p:nvSpPr>
          <p:cNvPr id="122" name="Google Shape;122;p20"/>
          <p:cNvSpPr txBox="1"/>
          <p:nvPr/>
        </p:nvSpPr>
        <p:spPr>
          <a:xfrm>
            <a:off x="167500" y="1432350"/>
            <a:ext cx="8779500" cy="831300"/>
          </a:xfrm>
          <a:prstGeom prst="rect">
            <a:avLst/>
          </a:prstGeom>
          <a:solidFill>
            <a:srgbClr val="FFFFFF"/>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000000"/>
                </a:solidFill>
                <a:latin typeface="Nunito"/>
                <a:ea typeface="Nunito"/>
                <a:cs typeface="Nunito"/>
                <a:sym typeface="Nunito"/>
              </a:rPr>
              <a:t>Mātauranga Māori is an indigenous knowledge system that emphasizes a holistic understanding of the world, connecting knowledge to cultural practices, spirituality, and everyday life.</a:t>
            </a:r>
            <a:endParaRPr sz="700">
              <a:solidFill>
                <a:srgbClr val="000000"/>
              </a:solidFill>
              <a:latin typeface="Nunito"/>
              <a:ea typeface="Nunito"/>
              <a:cs typeface="Nunito"/>
              <a:sym typeface="Nunito"/>
            </a:endParaRPr>
          </a:p>
          <a:p>
            <a:pPr indent="0" lvl="0" marL="0" rtl="0" algn="l">
              <a:lnSpc>
                <a:spcPct val="115000"/>
              </a:lnSpc>
              <a:spcBef>
                <a:spcPts val="1200"/>
              </a:spcBef>
              <a:spcAft>
                <a:spcPts val="0"/>
              </a:spcAft>
              <a:buNone/>
            </a:pPr>
            <a:r>
              <a:rPr lang="en" sz="700">
                <a:solidFill>
                  <a:srgbClr val="000000"/>
                </a:solidFill>
                <a:latin typeface="Nunito"/>
                <a:ea typeface="Nunito"/>
                <a:cs typeface="Nunito"/>
                <a:sym typeface="Nunito"/>
              </a:rPr>
              <a:t>Mātauranga Māori is being integrated into New Zealand's education system through the NCEA curriculum, with pilot programs testing the inclusion of Māori knowledge in various subjects.</a:t>
            </a:r>
            <a:endParaRPr sz="700">
              <a:solidFill>
                <a:srgbClr val="000000"/>
              </a:solidFill>
              <a:latin typeface="Nunito"/>
              <a:ea typeface="Nunito"/>
              <a:cs typeface="Nunito"/>
              <a:sym typeface="Nunito"/>
            </a:endParaRPr>
          </a:p>
          <a:p>
            <a:pPr indent="0" lvl="0" marL="0" rtl="0" algn="l">
              <a:lnSpc>
                <a:spcPct val="115000"/>
              </a:lnSpc>
              <a:spcBef>
                <a:spcPts val="1200"/>
              </a:spcBef>
              <a:spcAft>
                <a:spcPts val="1200"/>
              </a:spcAft>
              <a:buNone/>
            </a:pPr>
            <a:r>
              <a:rPr lang="en" sz="700">
                <a:solidFill>
                  <a:srgbClr val="000000"/>
                </a:solidFill>
                <a:latin typeface="Nunito"/>
                <a:ea typeface="Nunito"/>
                <a:cs typeface="Nunito"/>
                <a:sym typeface="Nunito"/>
              </a:rPr>
              <a:t>The Ministry of Education is working to ensure that mātauranga Māori is not seen as separate from Western science but rather as a complementary and valuable way of understanding the world.</a:t>
            </a:r>
            <a:endParaRPr sz="700">
              <a:solidFill>
                <a:srgbClr val="000000"/>
              </a:solidFill>
              <a:latin typeface="Nunito"/>
              <a:ea typeface="Nunito"/>
              <a:cs typeface="Nunito"/>
              <a:sym typeface="Nunito"/>
            </a:endParaRPr>
          </a:p>
        </p:txBody>
      </p:sp>
      <p:pic>
        <p:nvPicPr>
          <p:cNvPr id="123" name="Google Shape;123;p20"/>
          <p:cNvPicPr preferRelativeResize="0"/>
          <p:nvPr/>
        </p:nvPicPr>
        <p:blipFill>
          <a:blip r:embed="rId3">
            <a:alphaModFix/>
          </a:blip>
          <a:stretch>
            <a:fillRect/>
          </a:stretch>
        </p:blipFill>
        <p:spPr>
          <a:xfrm>
            <a:off x="3192525" y="3399450"/>
            <a:ext cx="2207174" cy="709450"/>
          </a:xfrm>
          <a:prstGeom prst="rect">
            <a:avLst/>
          </a:prstGeom>
          <a:noFill/>
          <a:ln>
            <a:noFill/>
          </a:ln>
        </p:spPr>
      </p:pic>
      <p:pic>
        <p:nvPicPr>
          <p:cNvPr id="124" name="Google Shape;124;p20"/>
          <p:cNvPicPr preferRelativeResize="0"/>
          <p:nvPr/>
        </p:nvPicPr>
        <p:blipFill>
          <a:blip r:embed="rId4">
            <a:alphaModFix/>
          </a:blip>
          <a:stretch>
            <a:fillRect/>
          </a:stretch>
        </p:blipFill>
        <p:spPr>
          <a:xfrm>
            <a:off x="3626075" y="2394400"/>
            <a:ext cx="1340075" cy="354725"/>
          </a:xfrm>
          <a:prstGeom prst="rect">
            <a:avLst/>
          </a:prstGeom>
          <a:noFill/>
          <a:ln>
            <a:noFill/>
          </a:ln>
        </p:spPr>
      </p:pic>
      <p:cxnSp>
        <p:nvCxnSpPr>
          <p:cNvPr id="125" name="Google Shape;125;p20"/>
          <p:cNvCxnSpPr>
            <a:stCxn id="124" idx="2"/>
            <a:endCxn id="123" idx="0"/>
          </p:cNvCxnSpPr>
          <p:nvPr/>
        </p:nvCxnSpPr>
        <p:spPr>
          <a:xfrm>
            <a:off x="4296113" y="2749125"/>
            <a:ext cx="0" cy="650400"/>
          </a:xfrm>
          <a:prstGeom prst="straightConnector1">
            <a:avLst/>
          </a:prstGeom>
          <a:noFill/>
          <a:ln cap="flat" cmpd="sng" w="9525">
            <a:solidFill>
              <a:schemeClr val="dk2"/>
            </a:solidFill>
            <a:prstDash val="solid"/>
            <a:round/>
            <a:headEnd len="med" w="med" type="none"/>
            <a:tailEnd len="med" w="med" type="none"/>
          </a:ln>
        </p:spPr>
      </p:cxnSp>
      <p:pic>
        <p:nvPicPr>
          <p:cNvPr id="126" name="Google Shape;126;p20"/>
          <p:cNvPicPr preferRelativeResize="0"/>
          <p:nvPr/>
        </p:nvPicPr>
        <p:blipFill>
          <a:blip r:embed="rId4">
            <a:alphaModFix/>
          </a:blip>
          <a:stretch>
            <a:fillRect/>
          </a:stretch>
        </p:blipFill>
        <p:spPr>
          <a:xfrm>
            <a:off x="5217075" y="2571750"/>
            <a:ext cx="1340075" cy="354725"/>
          </a:xfrm>
          <a:prstGeom prst="rect">
            <a:avLst/>
          </a:prstGeom>
          <a:noFill/>
          <a:ln>
            <a:noFill/>
          </a:ln>
        </p:spPr>
      </p:pic>
      <p:cxnSp>
        <p:nvCxnSpPr>
          <p:cNvPr id="127" name="Google Shape;127;p20"/>
          <p:cNvCxnSpPr/>
          <p:nvPr/>
        </p:nvCxnSpPr>
        <p:spPr>
          <a:xfrm flipH="1">
            <a:off x="5350425" y="2877200"/>
            <a:ext cx="315300" cy="512400"/>
          </a:xfrm>
          <a:prstGeom prst="straightConnector1">
            <a:avLst/>
          </a:prstGeom>
          <a:noFill/>
          <a:ln cap="flat" cmpd="sng" w="9525">
            <a:solidFill>
              <a:schemeClr val="dk2"/>
            </a:solidFill>
            <a:prstDash val="solid"/>
            <a:round/>
            <a:headEnd len="med" w="med" type="none"/>
            <a:tailEnd len="med" w="med" type="none"/>
          </a:ln>
        </p:spPr>
      </p:cxnSp>
      <p:pic>
        <p:nvPicPr>
          <p:cNvPr id="128" name="Google Shape;128;p20"/>
          <p:cNvPicPr preferRelativeResize="0"/>
          <p:nvPr/>
        </p:nvPicPr>
        <p:blipFill>
          <a:blip r:embed="rId4">
            <a:alphaModFix/>
          </a:blip>
          <a:stretch>
            <a:fillRect/>
          </a:stretch>
        </p:blipFill>
        <p:spPr>
          <a:xfrm>
            <a:off x="2035075" y="2522475"/>
            <a:ext cx="1340075" cy="354725"/>
          </a:xfrm>
          <a:prstGeom prst="rect">
            <a:avLst/>
          </a:prstGeom>
          <a:noFill/>
          <a:ln>
            <a:noFill/>
          </a:ln>
        </p:spPr>
      </p:pic>
      <p:cxnSp>
        <p:nvCxnSpPr>
          <p:cNvPr id="129" name="Google Shape;129;p20"/>
          <p:cNvCxnSpPr/>
          <p:nvPr/>
        </p:nvCxnSpPr>
        <p:spPr>
          <a:xfrm rot="10800000">
            <a:off x="2916775" y="2847650"/>
            <a:ext cx="285600" cy="571500"/>
          </a:xfrm>
          <a:prstGeom prst="straightConnector1">
            <a:avLst/>
          </a:prstGeom>
          <a:noFill/>
          <a:ln cap="flat" cmpd="sng" w="9525">
            <a:solidFill>
              <a:schemeClr val="dk2"/>
            </a:solidFill>
            <a:prstDash val="solid"/>
            <a:round/>
            <a:headEnd len="med" w="med" type="none"/>
            <a:tailEnd len="med" w="med" type="none"/>
          </a:ln>
        </p:spPr>
      </p:cxnSp>
      <p:pic>
        <p:nvPicPr>
          <p:cNvPr id="130" name="Google Shape;130;p20"/>
          <p:cNvPicPr preferRelativeResize="0"/>
          <p:nvPr/>
        </p:nvPicPr>
        <p:blipFill>
          <a:blip r:embed="rId4">
            <a:alphaModFix/>
          </a:blip>
          <a:stretch>
            <a:fillRect/>
          </a:stretch>
        </p:blipFill>
        <p:spPr>
          <a:xfrm>
            <a:off x="847400" y="3576812"/>
            <a:ext cx="1340075" cy="354725"/>
          </a:xfrm>
          <a:prstGeom prst="rect">
            <a:avLst/>
          </a:prstGeom>
          <a:noFill/>
          <a:ln>
            <a:noFill/>
          </a:ln>
        </p:spPr>
      </p:pic>
      <p:cxnSp>
        <p:nvCxnSpPr>
          <p:cNvPr id="131" name="Google Shape;131;p20"/>
          <p:cNvCxnSpPr>
            <a:endCxn id="123" idx="1"/>
          </p:cNvCxnSpPr>
          <p:nvPr/>
        </p:nvCxnSpPr>
        <p:spPr>
          <a:xfrm flipH="1" rot="10800000">
            <a:off x="1941225" y="3754175"/>
            <a:ext cx="1251300" cy="69000"/>
          </a:xfrm>
          <a:prstGeom prst="straightConnector1">
            <a:avLst/>
          </a:prstGeom>
          <a:noFill/>
          <a:ln cap="flat" cmpd="sng" w="9525">
            <a:solidFill>
              <a:schemeClr val="dk2"/>
            </a:solidFill>
            <a:prstDash val="solid"/>
            <a:round/>
            <a:headEnd len="med" w="med" type="none"/>
            <a:tailEnd len="med" w="med" type="none"/>
          </a:ln>
        </p:spPr>
      </p:cxnSp>
      <p:pic>
        <p:nvPicPr>
          <p:cNvPr id="132" name="Google Shape;132;p20"/>
          <p:cNvPicPr preferRelativeResize="0"/>
          <p:nvPr/>
        </p:nvPicPr>
        <p:blipFill>
          <a:blip r:embed="rId4">
            <a:alphaModFix/>
          </a:blip>
          <a:stretch>
            <a:fillRect/>
          </a:stretch>
        </p:blipFill>
        <p:spPr>
          <a:xfrm>
            <a:off x="1379500" y="4631125"/>
            <a:ext cx="1340075" cy="354725"/>
          </a:xfrm>
          <a:prstGeom prst="rect">
            <a:avLst/>
          </a:prstGeom>
          <a:noFill/>
          <a:ln>
            <a:noFill/>
          </a:ln>
        </p:spPr>
      </p:pic>
      <p:cxnSp>
        <p:nvCxnSpPr>
          <p:cNvPr id="133" name="Google Shape;133;p20"/>
          <p:cNvCxnSpPr/>
          <p:nvPr/>
        </p:nvCxnSpPr>
        <p:spPr>
          <a:xfrm flipH="1" rot="10800000">
            <a:off x="2453500" y="4089150"/>
            <a:ext cx="768600" cy="640500"/>
          </a:xfrm>
          <a:prstGeom prst="straightConnector1">
            <a:avLst/>
          </a:prstGeom>
          <a:noFill/>
          <a:ln cap="flat" cmpd="sng" w="9525">
            <a:solidFill>
              <a:schemeClr val="dk2"/>
            </a:solidFill>
            <a:prstDash val="solid"/>
            <a:round/>
            <a:headEnd len="med" w="med" type="none"/>
            <a:tailEnd len="med" w="med" type="none"/>
          </a:ln>
        </p:spPr>
      </p:cxnSp>
      <p:pic>
        <p:nvPicPr>
          <p:cNvPr id="134" name="Google Shape;134;p20"/>
          <p:cNvPicPr preferRelativeResize="0"/>
          <p:nvPr/>
        </p:nvPicPr>
        <p:blipFill>
          <a:blip r:embed="rId4">
            <a:alphaModFix/>
          </a:blip>
          <a:stretch>
            <a:fillRect/>
          </a:stretch>
        </p:blipFill>
        <p:spPr>
          <a:xfrm>
            <a:off x="3626088" y="4716300"/>
            <a:ext cx="1340075" cy="354725"/>
          </a:xfrm>
          <a:prstGeom prst="rect">
            <a:avLst/>
          </a:prstGeom>
          <a:noFill/>
          <a:ln>
            <a:noFill/>
          </a:ln>
        </p:spPr>
      </p:pic>
      <p:cxnSp>
        <p:nvCxnSpPr>
          <p:cNvPr id="135" name="Google Shape;135;p20"/>
          <p:cNvCxnSpPr>
            <a:stCxn id="134" idx="0"/>
            <a:endCxn id="123" idx="2"/>
          </p:cNvCxnSpPr>
          <p:nvPr/>
        </p:nvCxnSpPr>
        <p:spPr>
          <a:xfrm rot="10800000">
            <a:off x="4296125" y="4108800"/>
            <a:ext cx="0" cy="607500"/>
          </a:xfrm>
          <a:prstGeom prst="straightConnector1">
            <a:avLst/>
          </a:prstGeom>
          <a:noFill/>
          <a:ln cap="flat" cmpd="sng" w="9525">
            <a:solidFill>
              <a:schemeClr val="dk2"/>
            </a:solidFill>
            <a:prstDash val="solid"/>
            <a:round/>
            <a:headEnd len="med" w="med" type="none"/>
            <a:tailEnd len="med" w="med" type="none"/>
          </a:ln>
        </p:spPr>
      </p:cxnSp>
      <p:pic>
        <p:nvPicPr>
          <p:cNvPr id="136" name="Google Shape;136;p20"/>
          <p:cNvPicPr preferRelativeResize="0"/>
          <p:nvPr/>
        </p:nvPicPr>
        <p:blipFill>
          <a:blip r:embed="rId4">
            <a:alphaModFix/>
          </a:blip>
          <a:stretch>
            <a:fillRect/>
          </a:stretch>
        </p:blipFill>
        <p:spPr>
          <a:xfrm>
            <a:off x="5872688" y="4631125"/>
            <a:ext cx="1340075" cy="354725"/>
          </a:xfrm>
          <a:prstGeom prst="rect">
            <a:avLst/>
          </a:prstGeom>
          <a:noFill/>
          <a:ln>
            <a:noFill/>
          </a:ln>
        </p:spPr>
      </p:pic>
      <p:cxnSp>
        <p:nvCxnSpPr>
          <p:cNvPr id="137" name="Google Shape;137;p20"/>
          <p:cNvCxnSpPr/>
          <p:nvPr/>
        </p:nvCxnSpPr>
        <p:spPr>
          <a:xfrm rot="10800000">
            <a:off x="5409500" y="4099000"/>
            <a:ext cx="896700" cy="581400"/>
          </a:xfrm>
          <a:prstGeom prst="straightConnector1">
            <a:avLst/>
          </a:prstGeom>
          <a:noFill/>
          <a:ln cap="flat" cmpd="sng" w="9525">
            <a:solidFill>
              <a:schemeClr val="dk2"/>
            </a:solidFill>
            <a:prstDash val="solid"/>
            <a:round/>
            <a:headEnd len="med" w="med" type="none"/>
            <a:tailEnd len="med" w="med" type="none"/>
          </a:ln>
        </p:spPr>
      </p:cxnSp>
      <p:pic>
        <p:nvPicPr>
          <p:cNvPr id="138" name="Google Shape;138;p20"/>
          <p:cNvPicPr preferRelativeResize="0"/>
          <p:nvPr/>
        </p:nvPicPr>
        <p:blipFill>
          <a:blip r:embed="rId4">
            <a:alphaModFix/>
          </a:blip>
          <a:stretch>
            <a:fillRect/>
          </a:stretch>
        </p:blipFill>
        <p:spPr>
          <a:xfrm>
            <a:off x="6557150" y="3611312"/>
            <a:ext cx="1340075" cy="354725"/>
          </a:xfrm>
          <a:prstGeom prst="rect">
            <a:avLst/>
          </a:prstGeom>
          <a:noFill/>
          <a:ln>
            <a:noFill/>
          </a:ln>
        </p:spPr>
      </p:pic>
      <p:cxnSp>
        <p:nvCxnSpPr>
          <p:cNvPr id="139" name="Google Shape;139;p20"/>
          <p:cNvCxnSpPr>
            <a:stCxn id="123" idx="3"/>
          </p:cNvCxnSpPr>
          <p:nvPr/>
        </p:nvCxnSpPr>
        <p:spPr>
          <a:xfrm>
            <a:off x="5399699" y="3754175"/>
            <a:ext cx="1389300" cy="108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