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6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e89903945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e89903945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e89903945a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e89903945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e89903945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e89903945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Roboto"/>
              <a:buChar char="●"/>
            </a:pPr>
            <a:r>
              <a:rPr lang="en" sz="10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What does the author want you to know?</a:t>
            </a:r>
            <a:endParaRPr sz="10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Roboto"/>
              <a:buChar char="●"/>
            </a:pPr>
            <a:r>
              <a:rPr lang="en" sz="10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What is the key message in the book?</a:t>
            </a:r>
            <a:endParaRPr sz="10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Roboto"/>
              <a:buChar char="●"/>
            </a:pPr>
            <a:r>
              <a:rPr lang="en" sz="10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How does it relate to the real world?</a:t>
            </a:r>
            <a:endParaRPr sz="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e89903945a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e89903945a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e89903945a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e89903945a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e967198a8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e967198a8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https://www.youtube.com/watch?v=q7bN7JQWXiM&amp;ab_channel=ClairePierce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Themes &amp; making connections 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theme?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theme?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/>
              <a:t>central</a:t>
            </a:r>
            <a:r>
              <a:rPr lang="en"/>
              <a:t> message/moral of the story, a </a:t>
            </a:r>
            <a:r>
              <a:rPr lang="en"/>
              <a:t>particular</a:t>
            </a:r>
            <a:r>
              <a:rPr lang="en"/>
              <a:t> viewpoint or comment on human nature. The </a:t>
            </a:r>
            <a:r>
              <a:rPr lang="en"/>
              <a:t>enduring</a:t>
            </a:r>
            <a:r>
              <a:rPr lang="en"/>
              <a:t> message in the story. Some examples are: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Love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Coming of age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War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Change of power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Grief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Love/</a:t>
            </a:r>
            <a:r>
              <a:rPr lang="en"/>
              <a:t>Sacrifice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Oppression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Theme in your novels 	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will most </a:t>
            </a:r>
            <a:r>
              <a:rPr lang="en"/>
              <a:t>likely</a:t>
            </a:r>
            <a:r>
              <a:rPr lang="en"/>
              <a:t> be multiple themes in your novel, there is often a main overriding theme. With smaller themes throughout the novel as well.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You can pick any theme in your novel to write/discuss about in your assessment as long as you can discuss in detail and use evidence to back up your claims.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Providing examples from the text, and from real life. Relating the two together.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Theme Tree </a:t>
            </a:r>
            <a:endParaRPr/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311700" y="1229875"/>
            <a:ext cx="47961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89">
                <a:solidFill>
                  <a:srgbClr val="000000"/>
                </a:solidFill>
              </a:rPr>
              <a:t>Using the theme tree, create a one pager on theme to unpack the themes in your novel. </a:t>
            </a:r>
            <a:endParaRPr sz="2189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189">
                <a:solidFill>
                  <a:srgbClr val="000000"/>
                </a:solidFill>
              </a:rPr>
              <a:t>T - </a:t>
            </a:r>
            <a:r>
              <a:rPr b="1" lang="en" sz="2189">
                <a:solidFill>
                  <a:srgbClr val="351C75"/>
                </a:solidFill>
              </a:rPr>
              <a:t>Title</a:t>
            </a:r>
            <a:r>
              <a:rPr lang="en" sz="2189">
                <a:solidFill>
                  <a:srgbClr val="351C75"/>
                </a:solidFill>
              </a:rPr>
              <a:t>,</a:t>
            </a:r>
            <a:r>
              <a:rPr b="1" lang="en" sz="2189">
                <a:solidFill>
                  <a:srgbClr val="000000"/>
                </a:solidFill>
              </a:rPr>
              <a:t> </a:t>
            </a:r>
            <a:r>
              <a:rPr lang="en" sz="2189">
                <a:solidFill>
                  <a:srgbClr val="000000"/>
                </a:solidFill>
              </a:rPr>
              <a:t>what is the significance of the title?</a:t>
            </a:r>
            <a:endParaRPr sz="2189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189">
                <a:solidFill>
                  <a:srgbClr val="000000"/>
                </a:solidFill>
              </a:rPr>
              <a:t>H - </a:t>
            </a:r>
            <a:r>
              <a:rPr b="1" lang="en" sz="2189">
                <a:solidFill>
                  <a:srgbClr val="351C75"/>
                </a:solidFill>
              </a:rPr>
              <a:t>How</a:t>
            </a:r>
            <a:r>
              <a:rPr lang="en" sz="2189">
                <a:solidFill>
                  <a:srgbClr val="000000"/>
                </a:solidFill>
              </a:rPr>
              <a:t> does the main character change? </a:t>
            </a:r>
            <a:endParaRPr sz="2189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189">
                <a:solidFill>
                  <a:srgbClr val="000000"/>
                </a:solidFill>
              </a:rPr>
              <a:t>E - </a:t>
            </a:r>
            <a:r>
              <a:rPr b="1" lang="en" sz="2189">
                <a:solidFill>
                  <a:srgbClr val="351C75"/>
                </a:solidFill>
              </a:rPr>
              <a:t>Emotions</a:t>
            </a:r>
            <a:r>
              <a:rPr b="1" lang="en" sz="2189">
                <a:solidFill>
                  <a:srgbClr val="000000"/>
                </a:solidFill>
              </a:rPr>
              <a:t> </a:t>
            </a:r>
            <a:r>
              <a:rPr lang="en" sz="2189">
                <a:solidFill>
                  <a:srgbClr val="000000"/>
                </a:solidFill>
              </a:rPr>
              <a:t>What emotions do you feel at the end? </a:t>
            </a:r>
            <a:endParaRPr sz="2189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189">
                <a:solidFill>
                  <a:srgbClr val="000000"/>
                </a:solidFill>
              </a:rPr>
              <a:t>M -</a:t>
            </a:r>
            <a:r>
              <a:rPr lang="en" sz="2189">
                <a:solidFill>
                  <a:srgbClr val="351C75"/>
                </a:solidFill>
              </a:rPr>
              <a:t> </a:t>
            </a:r>
            <a:r>
              <a:rPr b="1" lang="en" sz="2189">
                <a:solidFill>
                  <a:srgbClr val="351C75"/>
                </a:solidFill>
              </a:rPr>
              <a:t>Mood</a:t>
            </a:r>
            <a:r>
              <a:rPr lang="en" sz="2189">
                <a:solidFill>
                  <a:srgbClr val="351C75"/>
                </a:solidFill>
              </a:rPr>
              <a:t> </a:t>
            </a:r>
            <a:r>
              <a:rPr lang="en" sz="2189">
                <a:solidFill>
                  <a:srgbClr val="000000"/>
                </a:solidFill>
              </a:rPr>
              <a:t>What was the mood of the story?</a:t>
            </a:r>
            <a:endParaRPr sz="2189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189">
                <a:solidFill>
                  <a:srgbClr val="000000"/>
                </a:solidFill>
              </a:rPr>
              <a:t>E - </a:t>
            </a:r>
            <a:r>
              <a:rPr b="1" lang="en" sz="2189">
                <a:solidFill>
                  <a:srgbClr val="351C75"/>
                </a:solidFill>
              </a:rPr>
              <a:t>Enduring</a:t>
            </a:r>
            <a:r>
              <a:rPr b="1" lang="en" sz="2189">
                <a:solidFill>
                  <a:srgbClr val="000000"/>
                </a:solidFill>
              </a:rPr>
              <a:t> </a:t>
            </a:r>
            <a:r>
              <a:rPr lang="en" sz="2189">
                <a:solidFill>
                  <a:srgbClr val="000000"/>
                </a:solidFill>
              </a:rPr>
              <a:t>What message from the story applies to life?</a:t>
            </a:r>
            <a:endParaRPr sz="2189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5" name="Google Shape;10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61975" y="275825"/>
            <a:ext cx="3360051" cy="4293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311700" y="878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Theme Statement: </a:t>
            </a:r>
            <a:r>
              <a:rPr lang="en"/>
              <a:t>Create a statement on the theme, no pronouns.</a:t>
            </a:r>
            <a:r>
              <a:rPr lang="en"/>
              <a:t>	</a:t>
            </a:r>
            <a:endParaRPr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192375" y="11224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7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326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Your theme </a:t>
            </a:r>
            <a:r>
              <a:rPr lang="en" sz="3326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statement</a:t>
            </a:r>
            <a:r>
              <a:rPr lang="en" sz="3326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around the central idea should </a:t>
            </a:r>
            <a:r>
              <a:rPr lang="en" sz="3326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describe the dominant impression remaining after you have finished reading the novel. </a:t>
            </a:r>
            <a:endParaRPr sz="3326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326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good theme statement could look like...</a:t>
            </a:r>
            <a:endParaRPr sz="3326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872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The story reveals that the overwhelming desire of a one-sided infatuation can blindly drive people to seek intimacy in the name of love.</a:t>
            </a:r>
            <a:endParaRPr sz="3872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872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central idea is that a person who has difficulty dealing with reality will sometimes escape into a fantasy world.</a:t>
            </a:r>
            <a:endParaRPr sz="3872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Theme Statements to stay away from 	</a:t>
            </a:r>
            <a:endParaRPr/>
          </a:p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43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* The central idea is about love. (not a complete statement)</a:t>
            </a:r>
            <a:endParaRPr sz="1743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43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* The central idea reveals that we are cruel and don't see ourselves as others do. (omit first person in central idea)</a:t>
            </a:r>
            <a:endParaRPr sz="1743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43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* Poe's story is about how people react to tragedy. (you should answer the question of how people do react to tragedy)</a:t>
            </a:r>
            <a:endParaRPr sz="1743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43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* The central idea is that you can’t trust people because they will sometimes try to deceive you. (omit second person)</a:t>
            </a:r>
            <a:endParaRPr sz="1743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743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Working on your thematic statement </a:t>
            </a:r>
            <a:endParaRPr/>
          </a:p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AutoNum type="arabicPeriod"/>
            </a:pPr>
            <a:r>
              <a:rPr lang="en" sz="1600">
                <a:solidFill>
                  <a:srgbClr val="000000"/>
                </a:solidFill>
              </a:rPr>
              <a:t>Write a sentence about what the author believes about that topic, and what the issue is that the author is trying to address.  </a:t>
            </a:r>
            <a:endParaRPr sz="16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000000"/>
                </a:solidFill>
              </a:rPr>
              <a:t>Example: In Finding Nemo, the author believes that a person should learn how to trust themselves and others. 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</a:endParaRPr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AutoNum type="arabicPeriod"/>
            </a:pPr>
            <a:r>
              <a:rPr lang="en" sz="1600">
                <a:solidFill>
                  <a:srgbClr val="000000"/>
                </a:solidFill>
              </a:rPr>
              <a:t>Cross out “the author believes that” and revise the sentence. Example: In Finding Nemo, the author believes that a person should learn how to trust themselves and others. Theme Statement: </a:t>
            </a:r>
            <a:r>
              <a:rPr b="1" lang="en" sz="1600" u="sng">
                <a:solidFill>
                  <a:srgbClr val="000000"/>
                </a:solidFill>
              </a:rPr>
              <a:t>A person should learn how to trust themselves and others.</a:t>
            </a:r>
            <a:endParaRPr b="1" sz="1600" u="sng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600" u="sng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