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F6732F-3D47-41DE-9CE8-197E86DC8F71}">
  <a:tblStyle styleId="{B3F6732F-3D47-41DE-9CE8-197E86DC8F7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5.xml"/><Relationship Id="rId22" Type="http://schemas.openxmlformats.org/officeDocument/2006/relationships/font" Target="fonts/Lato-italic.fntdata"/><Relationship Id="rId10" Type="http://schemas.openxmlformats.org/officeDocument/2006/relationships/slide" Target="slides/slide4.xml"/><Relationship Id="rId21"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Master" Target="slideMasters/slideMaster1.xml"/><Relationship Id="rId19" Type="http://schemas.openxmlformats.org/officeDocument/2006/relationships/font" Target="fonts/Raleway-boldItalic.fntdata"/><Relationship Id="rId6" Type="http://schemas.openxmlformats.org/officeDocument/2006/relationships/notesMaster" Target="notesMasters/notesMaster1.xml"/><Relationship Id="rId18"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840c6b40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840c6b40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840c6b40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840c6b40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840c6b40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840c6b40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840c6b40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840c6b40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840c6b40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840c6b40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840c6b40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840c6b40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840c6b40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b840c6b40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840c6b40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840c6b40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MGxXb-WQcjg"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 We are EXPLORING on observing how different cultures view resources.</a:t>
            </a:r>
            <a:endParaRPr/>
          </a:p>
        </p:txBody>
      </p:sp>
      <p:pic>
        <p:nvPicPr>
          <p:cNvPr id="88" name="Google Shape;88;p13"/>
          <p:cNvPicPr preferRelativeResize="0"/>
          <p:nvPr/>
        </p:nvPicPr>
        <p:blipFill>
          <a:blip r:embed="rId3">
            <a:alphaModFix/>
          </a:blip>
          <a:stretch>
            <a:fillRect/>
          </a:stretch>
        </p:blipFill>
        <p:spPr>
          <a:xfrm>
            <a:off x="4966150" y="768575"/>
            <a:ext cx="2423950" cy="229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War For Resources</a:t>
            </a:r>
            <a:endParaRPr/>
          </a:p>
        </p:txBody>
      </p:sp>
      <p:sp>
        <p:nvSpPr>
          <p:cNvPr id="94" name="Google Shape;94;p1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the war for resources.</a:t>
            </a:r>
            <a:endParaRPr/>
          </a:p>
        </p:txBody>
      </p:sp>
      <p:pic>
        <p:nvPicPr>
          <p:cNvPr id="95" name="Google Shape;95;p14"/>
          <p:cNvPicPr preferRelativeResize="0"/>
          <p:nvPr/>
        </p:nvPicPr>
        <p:blipFill>
          <a:blip r:embed="rId4">
            <a:alphaModFix/>
          </a:blip>
          <a:stretch>
            <a:fillRect/>
          </a:stretch>
        </p:blipFill>
        <p:spPr>
          <a:xfrm>
            <a:off x="4079325" y="657075"/>
            <a:ext cx="4759850" cy="43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On this list, find the one thing on it which would have been available to early whalers and sealers.</a:t>
            </a:r>
            <a:endParaRPr/>
          </a:p>
        </p:txBody>
      </p:sp>
      <p:sp>
        <p:nvSpPr>
          <p:cNvPr id="101" name="Google Shape;101;p15"/>
          <p:cNvSpPr txBox="1"/>
          <p:nvPr/>
        </p:nvSpPr>
        <p:spPr>
          <a:xfrm>
            <a:off x="0" y="19050"/>
            <a:ext cx="9144000" cy="43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graphicFrame>
        <p:nvGraphicFramePr>
          <p:cNvPr id="102" name="Google Shape;102;p15"/>
          <p:cNvGraphicFramePr/>
          <p:nvPr/>
        </p:nvGraphicFramePr>
        <p:xfrm>
          <a:off x="954150" y="957600"/>
          <a:ext cx="3000000" cy="3000000"/>
        </p:xfrm>
        <a:graphic>
          <a:graphicData uri="http://schemas.openxmlformats.org/drawingml/2006/table">
            <a:tbl>
              <a:tblPr>
                <a:noFill/>
                <a:tableStyleId>{B3F6732F-3D47-41DE-9CE8-197E86DC8F71}</a:tableStyleId>
              </a:tblPr>
              <a:tblGrid>
                <a:gridCol w="1809750"/>
                <a:gridCol w="1809750"/>
                <a:gridCol w="1809750"/>
                <a:gridCol w="1809750"/>
              </a:tblGrid>
              <a:tr h="381000">
                <a:tc>
                  <a:txBody>
                    <a:bodyPr/>
                    <a:lstStyle/>
                    <a:p>
                      <a:pPr indent="0" lvl="0" marL="0" rtl="0" algn="l">
                        <a:spcBef>
                          <a:spcPts val="0"/>
                        </a:spcBef>
                        <a:spcAft>
                          <a:spcPts val="0"/>
                        </a:spcAft>
                        <a:buNone/>
                      </a:pPr>
                      <a:r>
                        <a:rPr lang="en"/>
                        <a:t>MP3 player</a:t>
                      </a:r>
                      <a:endParaRPr/>
                    </a:p>
                  </a:txBody>
                  <a:tcPr marT="91425" marB="91425" marR="91425" marL="91425"/>
                </a:tc>
                <a:tc>
                  <a:txBody>
                    <a:bodyPr/>
                    <a:lstStyle/>
                    <a:p>
                      <a:pPr indent="0" lvl="0" marL="0" rtl="0" algn="l">
                        <a:spcBef>
                          <a:spcPts val="0"/>
                        </a:spcBef>
                        <a:spcAft>
                          <a:spcPts val="0"/>
                        </a:spcAft>
                        <a:buNone/>
                      </a:pPr>
                      <a:r>
                        <a:rPr lang="en"/>
                        <a:t>Mini disc player</a:t>
                      </a:r>
                      <a:endParaRPr/>
                    </a:p>
                  </a:txBody>
                  <a:tcPr marT="91425" marB="91425" marR="91425" marL="91425"/>
                </a:tc>
                <a:tc>
                  <a:txBody>
                    <a:bodyPr/>
                    <a:lstStyle/>
                    <a:p>
                      <a:pPr indent="0" lvl="0" marL="0" rtl="0" algn="l">
                        <a:spcBef>
                          <a:spcPts val="0"/>
                        </a:spcBef>
                        <a:spcAft>
                          <a:spcPts val="0"/>
                        </a:spcAft>
                        <a:buNone/>
                      </a:pPr>
                      <a:r>
                        <a:rPr lang="en"/>
                        <a:t>Cellphone</a:t>
                      </a:r>
                      <a:endParaRPr/>
                    </a:p>
                  </a:txBody>
                  <a:tcPr marT="91425" marB="91425" marR="91425" marL="91425"/>
                </a:tc>
                <a:tc>
                  <a:txBody>
                    <a:bodyPr/>
                    <a:lstStyle/>
                    <a:p>
                      <a:pPr indent="0" lvl="0" marL="0" rtl="0" algn="l">
                        <a:spcBef>
                          <a:spcPts val="0"/>
                        </a:spcBef>
                        <a:spcAft>
                          <a:spcPts val="0"/>
                        </a:spcAft>
                        <a:buNone/>
                      </a:pPr>
                      <a:r>
                        <a:rPr lang="en"/>
                        <a:t>Jet-ski</a:t>
                      </a:r>
                      <a:endParaRPr/>
                    </a:p>
                  </a:txBody>
                  <a:tcPr marT="91425" marB="91425" marR="91425" marL="91425"/>
                </a:tc>
              </a:tr>
              <a:tr h="381000">
                <a:tc>
                  <a:txBody>
                    <a:bodyPr/>
                    <a:lstStyle/>
                    <a:p>
                      <a:pPr indent="0" lvl="0" marL="0" rtl="0" algn="l">
                        <a:spcBef>
                          <a:spcPts val="0"/>
                        </a:spcBef>
                        <a:spcAft>
                          <a:spcPts val="0"/>
                        </a:spcAft>
                        <a:buNone/>
                      </a:pPr>
                      <a:r>
                        <a:rPr lang="en"/>
                        <a:t>Trip to Disneyland</a:t>
                      </a:r>
                      <a:endParaRPr/>
                    </a:p>
                  </a:txBody>
                  <a:tcPr marT="91425" marB="91425" marR="91425" marL="91425"/>
                </a:tc>
                <a:tc>
                  <a:txBody>
                    <a:bodyPr/>
                    <a:lstStyle/>
                    <a:p>
                      <a:pPr indent="0" lvl="0" marL="0" rtl="0" algn="l">
                        <a:spcBef>
                          <a:spcPts val="0"/>
                        </a:spcBef>
                        <a:spcAft>
                          <a:spcPts val="0"/>
                        </a:spcAft>
                        <a:buNone/>
                      </a:pPr>
                      <a:r>
                        <a:rPr lang="en"/>
                        <a:t>BMX bike</a:t>
                      </a:r>
                      <a:endParaRPr/>
                    </a:p>
                  </a:txBody>
                  <a:tcPr marT="91425" marB="91425" marR="91425" marL="91425"/>
                </a:tc>
                <a:tc>
                  <a:txBody>
                    <a:bodyPr/>
                    <a:lstStyle/>
                    <a:p>
                      <a:pPr indent="0" lvl="0" marL="0" rtl="0" algn="l">
                        <a:spcBef>
                          <a:spcPts val="0"/>
                        </a:spcBef>
                        <a:spcAft>
                          <a:spcPts val="0"/>
                        </a:spcAft>
                        <a:buNone/>
                      </a:pPr>
                      <a:r>
                        <a:rPr lang="en"/>
                        <a:t>Laptop</a:t>
                      </a:r>
                      <a:endParaRPr/>
                    </a:p>
                  </a:txBody>
                  <a:tcPr marT="91425" marB="91425" marR="91425" marL="91425"/>
                </a:tc>
                <a:tc>
                  <a:txBody>
                    <a:bodyPr/>
                    <a:lstStyle/>
                    <a:p>
                      <a:pPr indent="0" lvl="0" marL="0" rtl="0" algn="l">
                        <a:spcBef>
                          <a:spcPts val="0"/>
                        </a:spcBef>
                        <a:spcAft>
                          <a:spcPts val="0"/>
                        </a:spcAft>
                        <a:buNone/>
                      </a:pPr>
                      <a:r>
                        <a:rPr lang="en"/>
                        <a:t>Computer</a:t>
                      </a:r>
                      <a:endParaRPr/>
                    </a:p>
                  </a:txBody>
                  <a:tcPr marT="91425" marB="91425" marR="91425" marL="91425"/>
                </a:tc>
              </a:tr>
              <a:tr h="381000">
                <a:tc>
                  <a:txBody>
                    <a:bodyPr/>
                    <a:lstStyle/>
                    <a:p>
                      <a:pPr indent="0" lvl="0" marL="0" rtl="0" algn="l">
                        <a:spcBef>
                          <a:spcPts val="0"/>
                        </a:spcBef>
                        <a:spcAft>
                          <a:spcPts val="0"/>
                        </a:spcAft>
                        <a:buNone/>
                      </a:pPr>
                      <a:r>
                        <a:rPr lang="en"/>
                        <a:t>Internet</a:t>
                      </a:r>
                      <a:endParaRPr/>
                    </a:p>
                  </a:txBody>
                  <a:tcPr marT="91425" marB="91425" marR="91425" marL="91425"/>
                </a:tc>
                <a:tc>
                  <a:txBody>
                    <a:bodyPr/>
                    <a:lstStyle/>
                    <a:p>
                      <a:pPr indent="0" lvl="0" marL="0" rtl="0" algn="l">
                        <a:spcBef>
                          <a:spcPts val="0"/>
                        </a:spcBef>
                        <a:spcAft>
                          <a:spcPts val="0"/>
                        </a:spcAft>
                        <a:buNone/>
                      </a:pPr>
                      <a:r>
                        <a:rPr lang="en"/>
                        <a:t>Car</a:t>
                      </a:r>
                      <a:endParaRPr/>
                    </a:p>
                  </a:txBody>
                  <a:tcPr marT="91425" marB="91425" marR="91425" marL="91425"/>
                </a:tc>
                <a:tc>
                  <a:txBody>
                    <a:bodyPr/>
                    <a:lstStyle/>
                    <a:p>
                      <a:pPr indent="0" lvl="0" marL="0" rtl="0" algn="l">
                        <a:spcBef>
                          <a:spcPts val="0"/>
                        </a:spcBef>
                        <a:spcAft>
                          <a:spcPts val="0"/>
                        </a:spcAft>
                        <a:buNone/>
                      </a:pPr>
                      <a:r>
                        <a:rPr lang="en"/>
                        <a:t>PlayStation 5</a:t>
                      </a:r>
                      <a:endParaRPr/>
                    </a:p>
                  </a:txBody>
                  <a:tcPr marT="91425" marB="91425" marR="91425" marL="91425"/>
                </a:tc>
                <a:tc>
                  <a:txBody>
                    <a:bodyPr/>
                    <a:lstStyle/>
                    <a:p>
                      <a:pPr indent="0" lvl="0" marL="0" rtl="0" algn="l">
                        <a:spcBef>
                          <a:spcPts val="0"/>
                        </a:spcBef>
                        <a:spcAft>
                          <a:spcPts val="0"/>
                        </a:spcAft>
                        <a:buNone/>
                      </a:pPr>
                      <a:r>
                        <a:rPr lang="en"/>
                        <a:t>Rollerblades</a:t>
                      </a:r>
                      <a:endParaRPr/>
                    </a:p>
                  </a:txBody>
                  <a:tcPr marT="91425" marB="91425" marR="91425" marL="91425"/>
                </a:tc>
              </a:tr>
              <a:tr h="381000">
                <a:tc>
                  <a:txBody>
                    <a:bodyPr/>
                    <a:lstStyle/>
                    <a:p>
                      <a:pPr indent="0" lvl="0" marL="0" rtl="0" algn="l">
                        <a:spcBef>
                          <a:spcPts val="0"/>
                        </a:spcBef>
                        <a:spcAft>
                          <a:spcPts val="0"/>
                        </a:spcAft>
                        <a:buNone/>
                      </a:pPr>
                      <a:r>
                        <a:rPr lang="en"/>
                        <a:t>Go-ped</a:t>
                      </a:r>
                      <a:endParaRPr/>
                    </a:p>
                  </a:txBody>
                  <a:tcPr marT="91425" marB="91425" marR="91425" marL="91425"/>
                </a:tc>
                <a:tc>
                  <a:txBody>
                    <a:bodyPr/>
                    <a:lstStyle/>
                    <a:p>
                      <a:pPr indent="0" lvl="0" marL="0" rtl="0" algn="l">
                        <a:spcBef>
                          <a:spcPts val="0"/>
                        </a:spcBef>
                        <a:spcAft>
                          <a:spcPts val="0"/>
                        </a:spcAft>
                        <a:buNone/>
                      </a:pPr>
                      <a:r>
                        <a:rPr lang="en"/>
                        <a:t>Digital camera</a:t>
                      </a:r>
                      <a:endParaRPr/>
                    </a:p>
                  </a:txBody>
                  <a:tcPr marT="91425" marB="91425" marR="91425" marL="91425"/>
                </a:tc>
                <a:tc>
                  <a:txBody>
                    <a:bodyPr/>
                    <a:lstStyle/>
                    <a:p>
                      <a:pPr indent="0" lvl="0" marL="0" rtl="0" algn="l">
                        <a:spcBef>
                          <a:spcPts val="0"/>
                        </a:spcBef>
                        <a:spcAft>
                          <a:spcPts val="0"/>
                        </a:spcAft>
                        <a:buNone/>
                      </a:pPr>
                      <a:r>
                        <a:rPr lang="en"/>
                        <a:t>Skateboard</a:t>
                      </a:r>
                      <a:endParaRPr/>
                    </a:p>
                  </a:txBody>
                  <a:tcPr marT="91425" marB="91425" marR="91425" marL="91425"/>
                </a:tc>
                <a:tc>
                  <a:txBody>
                    <a:bodyPr/>
                    <a:lstStyle/>
                    <a:p>
                      <a:pPr indent="0" lvl="0" marL="0" rtl="0" algn="l">
                        <a:spcBef>
                          <a:spcPts val="0"/>
                        </a:spcBef>
                        <a:spcAft>
                          <a:spcPts val="0"/>
                        </a:spcAft>
                        <a:buNone/>
                      </a:pPr>
                      <a:r>
                        <a:rPr lang="en"/>
                        <a:t>Flat screen TV</a:t>
                      </a:r>
                      <a:endParaRPr/>
                    </a:p>
                  </a:txBody>
                  <a:tcPr marT="91425" marB="91425" marR="91425" marL="91425"/>
                </a:tc>
              </a:tr>
              <a:tr h="381000">
                <a:tc>
                  <a:txBody>
                    <a:bodyPr/>
                    <a:lstStyle/>
                    <a:p>
                      <a:pPr indent="0" lvl="0" marL="0" rtl="0" algn="l">
                        <a:spcBef>
                          <a:spcPts val="0"/>
                        </a:spcBef>
                        <a:spcAft>
                          <a:spcPts val="0"/>
                        </a:spcAft>
                        <a:buNone/>
                      </a:pPr>
                      <a:r>
                        <a:rPr lang="en"/>
                        <a:t>Pokemon</a:t>
                      </a:r>
                      <a:endParaRPr/>
                    </a:p>
                  </a:txBody>
                  <a:tcPr marT="91425" marB="91425" marR="91425" marL="91425"/>
                </a:tc>
                <a:tc>
                  <a:txBody>
                    <a:bodyPr/>
                    <a:lstStyle/>
                    <a:p>
                      <a:pPr indent="0" lvl="0" marL="0" rtl="0" algn="l">
                        <a:spcBef>
                          <a:spcPts val="0"/>
                        </a:spcBef>
                        <a:spcAft>
                          <a:spcPts val="0"/>
                        </a:spcAft>
                        <a:buNone/>
                      </a:pPr>
                      <a:r>
                        <a:rPr lang="en"/>
                        <a:t>Scooter</a:t>
                      </a:r>
                      <a:endParaRPr/>
                    </a:p>
                  </a:txBody>
                  <a:tcPr marT="91425" marB="91425" marR="91425" marL="91425"/>
                </a:tc>
                <a:tc>
                  <a:txBody>
                    <a:bodyPr/>
                    <a:lstStyle/>
                    <a:p>
                      <a:pPr indent="0" lvl="0" marL="0" rtl="0" algn="l">
                        <a:spcBef>
                          <a:spcPts val="0"/>
                        </a:spcBef>
                        <a:spcAft>
                          <a:spcPts val="0"/>
                        </a:spcAft>
                        <a:buNone/>
                      </a:pPr>
                      <a:r>
                        <a:rPr lang="en"/>
                        <a:t>Harry Potter books</a:t>
                      </a:r>
                      <a:endParaRPr/>
                    </a:p>
                  </a:txBody>
                  <a:tcPr marT="91425" marB="91425" marR="91425" marL="91425"/>
                </a:tc>
                <a:tc>
                  <a:txBody>
                    <a:bodyPr/>
                    <a:lstStyle/>
                    <a:p>
                      <a:pPr indent="0" lvl="0" marL="0" rtl="0" algn="l">
                        <a:spcBef>
                          <a:spcPts val="0"/>
                        </a:spcBef>
                        <a:spcAft>
                          <a:spcPts val="0"/>
                        </a:spcAft>
                        <a:buNone/>
                      </a:pPr>
                      <a:r>
                        <a:rPr lang="en"/>
                        <a:t>All Blacks jersey</a:t>
                      </a:r>
                      <a:endParaRPr/>
                    </a:p>
                  </a:txBody>
                  <a:tcPr marT="91425" marB="91425" marR="91425" marL="91425"/>
                </a:tc>
              </a:tr>
              <a:tr h="381000">
                <a:tc>
                  <a:txBody>
                    <a:bodyPr/>
                    <a:lstStyle/>
                    <a:p>
                      <a:pPr indent="0" lvl="0" marL="0" rtl="0" algn="l">
                        <a:spcBef>
                          <a:spcPts val="0"/>
                        </a:spcBef>
                        <a:spcAft>
                          <a:spcPts val="0"/>
                        </a:spcAft>
                        <a:buNone/>
                      </a:pPr>
                      <a:r>
                        <a:rPr lang="en"/>
                        <a:t>Ticket to TI concert</a:t>
                      </a:r>
                      <a:endParaRPr/>
                    </a:p>
                  </a:txBody>
                  <a:tcPr marT="91425" marB="91425" marR="91425" marL="91425"/>
                </a:tc>
                <a:tc>
                  <a:txBody>
                    <a:bodyPr/>
                    <a:lstStyle/>
                    <a:p>
                      <a:pPr indent="0" lvl="0" marL="0" rtl="0" algn="l">
                        <a:spcBef>
                          <a:spcPts val="0"/>
                        </a:spcBef>
                        <a:spcAft>
                          <a:spcPts val="0"/>
                        </a:spcAft>
                        <a:buNone/>
                      </a:pPr>
                      <a:r>
                        <a:rPr lang="en"/>
                        <a:t>A quiet place</a:t>
                      </a:r>
                      <a:endParaRPr/>
                    </a:p>
                  </a:txBody>
                  <a:tcPr marT="91425" marB="91425" marR="91425" marL="91425"/>
                </a:tc>
                <a:tc>
                  <a:txBody>
                    <a:bodyPr/>
                    <a:lstStyle/>
                    <a:p>
                      <a:pPr indent="0" lvl="0" marL="0" rtl="0" algn="l">
                        <a:spcBef>
                          <a:spcPts val="0"/>
                        </a:spcBef>
                        <a:spcAft>
                          <a:spcPts val="0"/>
                        </a:spcAft>
                        <a:buNone/>
                      </a:pPr>
                      <a:r>
                        <a:rPr lang="en"/>
                        <a:t>Digital watch</a:t>
                      </a:r>
                      <a:endParaRPr/>
                    </a:p>
                  </a:txBody>
                  <a:tcPr marT="91425" marB="91425" marR="91425" marL="91425"/>
                </a:tc>
                <a:tc>
                  <a:txBody>
                    <a:bodyPr/>
                    <a:lstStyle/>
                    <a:p>
                      <a:pPr indent="0" lvl="0" marL="0" rtl="0" algn="l">
                        <a:spcBef>
                          <a:spcPts val="0"/>
                        </a:spcBef>
                        <a:spcAft>
                          <a:spcPts val="0"/>
                        </a:spcAft>
                        <a:buNone/>
                      </a:pPr>
                      <a:r>
                        <a:rPr lang="en"/>
                        <a:t>DVD player</a:t>
                      </a:r>
                      <a:endParaRPr/>
                    </a:p>
                  </a:txBody>
                  <a:tcPr marT="91425" marB="91425" marR="91425" marL="91425"/>
                </a:tc>
              </a:tr>
              <a:tr h="381000">
                <a:tc>
                  <a:txBody>
                    <a:bodyPr/>
                    <a:lstStyle/>
                    <a:p>
                      <a:pPr indent="0" lvl="0" marL="0" rtl="0" algn="l">
                        <a:spcBef>
                          <a:spcPts val="0"/>
                        </a:spcBef>
                        <a:spcAft>
                          <a:spcPts val="0"/>
                        </a:spcAft>
                        <a:buNone/>
                      </a:pPr>
                      <a:r>
                        <a:rPr lang="en"/>
                        <a:t>Vans shoes</a:t>
                      </a:r>
                      <a:endParaRPr/>
                    </a:p>
                  </a:txBody>
                  <a:tcPr marT="91425" marB="91425" marR="91425" marL="91425"/>
                </a:tc>
                <a:tc>
                  <a:txBody>
                    <a:bodyPr/>
                    <a:lstStyle/>
                    <a:p>
                      <a:pPr indent="0" lvl="0" marL="0" rtl="0" algn="l">
                        <a:spcBef>
                          <a:spcPts val="0"/>
                        </a:spcBef>
                        <a:spcAft>
                          <a:spcPts val="0"/>
                        </a:spcAft>
                        <a:buNone/>
                      </a:pPr>
                      <a:r>
                        <a:rPr lang="en"/>
                        <a:t>Drone</a:t>
                      </a:r>
                      <a:endParaRPr/>
                    </a:p>
                  </a:txBody>
                  <a:tcPr marT="91425" marB="91425" marR="91425" marL="91425"/>
                </a:tc>
                <a:tc>
                  <a:txBody>
                    <a:bodyPr/>
                    <a:lstStyle/>
                    <a:p>
                      <a:pPr indent="0" lvl="0" marL="0" rtl="0" algn="l">
                        <a:spcBef>
                          <a:spcPts val="0"/>
                        </a:spcBef>
                        <a:spcAft>
                          <a:spcPts val="0"/>
                        </a:spcAft>
                        <a:buNone/>
                      </a:pPr>
                      <a:r>
                        <a:rPr lang="en"/>
                        <a:t>Silver Ferns bib</a:t>
                      </a:r>
                      <a:endParaRPr/>
                    </a:p>
                  </a:txBody>
                  <a:tcPr marT="91425" marB="91425" marR="91425" marL="91425"/>
                </a:tc>
                <a:tc>
                  <a:txBody>
                    <a:bodyPr/>
                    <a:lstStyle/>
                    <a:p>
                      <a:pPr indent="0" lvl="0" marL="0" rtl="0" algn="l">
                        <a:spcBef>
                          <a:spcPts val="0"/>
                        </a:spcBef>
                        <a:spcAft>
                          <a:spcPts val="0"/>
                        </a:spcAft>
                        <a:buNone/>
                      </a:pPr>
                      <a:r>
                        <a:rPr lang="en"/>
                        <a:t>Digital TV</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nvSpPr>
        <p:spPr>
          <a:xfrm>
            <a:off x="104775" y="114300"/>
            <a:ext cx="22479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They called the country Aotearoa, land of the long white cloud.</a:t>
            </a:r>
            <a:endParaRPr sz="1300">
              <a:solidFill>
                <a:schemeClr val="accent1"/>
              </a:solidFill>
              <a:latin typeface="Lato"/>
              <a:ea typeface="Lato"/>
              <a:cs typeface="Lato"/>
              <a:sym typeface="Lato"/>
            </a:endParaRPr>
          </a:p>
        </p:txBody>
      </p:sp>
      <p:sp>
        <p:nvSpPr>
          <p:cNvPr id="108" name="Google Shape;108;p16"/>
          <p:cNvSpPr txBox="1"/>
          <p:nvPr/>
        </p:nvSpPr>
        <p:spPr>
          <a:xfrm>
            <a:off x="2609850" y="276225"/>
            <a:ext cx="1819200" cy="5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Land was Papatuanuku, the mother.</a:t>
            </a:r>
            <a:endParaRPr sz="1300">
              <a:solidFill>
                <a:schemeClr val="accent1"/>
              </a:solidFill>
              <a:latin typeface="Lato"/>
              <a:ea typeface="Lato"/>
              <a:cs typeface="Lato"/>
              <a:sym typeface="Lato"/>
            </a:endParaRPr>
          </a:p>
        </p:txBody>
      </p:sp>
      <p:sp>
        <p:nvSpPr>
          <p:cNvPr id="109" name="Google Shape;109;p16"/>
          <p:cNvSpPr txBox="1"/>
          <p:nvPr/>
        </p:nvSpPr>
        <p:spPr>
          <a:xfrm>
            <a:off x="4752975" y="219075"/>
            <a:ext cx="1676400" cy="5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Land was divided up amongst tribes.</a:t>
            </a:r>
            <a:endParaRPr sz="1300">
              <a:solidFill>
                <a:schemeClr val="accent1"/>
              </a:solidFill>
              <a:latin typeface="Lato"/>
              <a:ea typeface="Lato"/>
              <a:cs typeface="Lato"/>
              <a:sym typeface="Lato"/>
            </a:endParaRPr>
          </a:p>
        </p:txBody>
      </p:sp>
      <p:sp>
        <p:nvSpPr>
          <p:cNvPr id="110" name="Google Shape;110;p16"/>
          <p:cNvSpPr txBox="1"/>
          <p:nvPr/>
        </p:nvSpPr>
        <p:spPr>
          <a:xfrm>
            <a:off x="6781800" y="228600"/>
            <a:ext cx="21147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People were responsible for protecting the land.</a:t>
            </a:r>
            <a:endParaRPr sz="1300">
              <a:solidFill>
                <a:schemeClr val="accent1"/>
              </a:solidFill>
              <a:latin typeface="Lato"/>
              <a:ea typeface="Lato"/>
              <a:cs typeface="Lato"/>
              <a:sym typeface="Lato"/>
            </a:endParaRPr>
          </a:p>
        </p:txBody>
      </p:sp>
      <p:sp>
        <p:nvSpPr>
          <p:cNvPr id="111" name="Google Shape;111;p16"/>
          <p:cNvSpPr txBox="1"/>
          <p:nvPr/>
        </p:nvSpPr>
        <p:spPr>
          <a:xfrm>
            <a:off x="247650" y="1304925"/>
            <a:ext cx="18192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People had spiritual connections to land through their ancestors.</a:t>
            </a:r>
            <a:endParaRPr sz="1300">
              <a:solidFill>
                <a:schemeClr val="accent1"/>
              </a:solidFill>
              <a:latin typeface="Lato"/>
              <a:ea typeface="Lato"/>
              <a:cs typeface="Lato"/>
              <a:sym typeface="Lato"/>
            </a:endParaRPr>
          </a:p>
        </p:txBody>
      </p:sp>
      <p:sp>
        <p:nvSpPr>
          <p:cNvPr id="112" name="Google Shape;112;p16"/>
          <p:cNvSpPr txBox="1"/>
          <p:nvPr/>
        </p:nvSpPr>
        <p:spPr>
          <a:xfrm>
            <a:off x="2600325" y="1409700"/>
            <a:ext cx="14955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Their mana was tied to land - without their land they were shamed.</a:t>
            </a:r>
            <a:endParaRPr sz="1300">
              <a:solidFill>
                <a:schemeClr val="accent1"/>
              </a:solidFill>
              <a:latin typeface="Lato"/>
              <a:ea typeface="Lato"/>
              <a:cs typeface="Lato"/>
              <a:sym typeface="Lato"/>
            </a:endParaRPr>
          </a:p>
        </p:txBody>
      </p:sp>
      <p:sp>
        <p:nvSpPr>
          <p:cNvPr id="113" name="Google Shape;113;p16"/>
          <p:cNvSpPr txBox="1"/>
          <p:nvPr/>
        </p:nvSpPr>
        <p:spPr>
          <a:xfrm>
            <a:off x="4543425" y="1266825"/>
            <a:ext cx="15906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The tribe (iwi) owned land together; individuals did not own land.</a:t>
            </a:r>
            <a:endParaRPr sz="1300">
              <a:solidFill>
                <a:schemeClr val="accent1"/>
              </a:solidFill>
              <a:latin typeface="Lato"/>
              <a:ea typeface="Lato"/>
              <a:cs typeface="Lato"/>
              <a:sym typeface="Lato"/>
            </a:endParaRPr>
          </a:p>
        </p:txBody>
      </p:sp>
      <p:sp>
        <p:nvSpPr>
          <p:cNvPr id="114" name="Google Shape;114;p16"/>
          <p:cNvSpPr txBox="1"/>
          <p:nvPr/>
        </p:nvSpPr>
        <p:spPr>
          <a:xfrm>
            <a:off x="6553200" y="1371600"/>
            <a:ext cx="20574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Land was their main resource (thing from which they got the means to live).</a:t>
            </a:r>
            <a:endParaRPr sz="1300">
              <a:solidFill>
                <a:schemeClr val="accent1"/>
              </a:solidFill>
              <a:latin typeface="Lato"/>
              <a:ea typeface="Lato"/>
              <a:cs typeface="Lato"/>
              <a:sym typeface="Lato"/>
            </a:endParaRPr>
          </a:p>
        </p:txBody>
      </p:sp>
      <p:sp>
        <p:nvSpPr>
          <p:cNvPr id="115" name="Google Shape;115;p16"/>
          <p:cNvSpPr txBox="1"/>
          <p:nvPr/>
        </p:nvSpPr>
        <p:spPr>
          <a:xfrm>
            <a:off x="200025" y="2638425"/>
            <a:ext cx="16764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Boundaries were natural features and boundary stones.</a:t>
            </a:r>
            <a:endParaRPr sz="1300">
              <a:solidFill>
                <a:schemeClr val="accent1"/>
              </a:solidFill>
              <a:latin typeface="Lato"/>
              <a:ea typeface="Lato"/>
              <a:cs typeface="Lato"/>
              <a:sym typeface="Lato"/>
            </a:endParaRPr>
          </a:p>
        </p:txBody>
      </p:sp>
      <p:sp>
        <p:nvSpPr>
          <p:cNvPr id="116" name="Google Shape;116;p16"/>
          <p:cNvSpPr txBox="1"/>
          <p:nvPr/>
        </p:nvSpPr>
        <p:spPr>
          <a:xfrm>
            <a:off x="2562225" y="2781300"/>
            <a:ext cx="15906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Each tribe had its own warriors and war parties (taua) to defend its land.</a:t>
            </a:r>
            <a:endParaRPr sz="1300">
              <a:solidFill>
                <a:schemeClr val="accent1"/>
              </a:solidFill>
              <a:latin typeface="Lato"/>
              <a:ea typeface="Lato"/>
              <a:cs typeface="Lato"/>
              <a:sym typeface="Lato"/>
            </a:endParaRPr>
          </a:p>
        </p:txBody>
      </p:sp>
      <p:sp>
        <p:nvSpPr>
          <p:cNvPr id="117" name="Google Shape;117;p16"/>
          <p:cNvSpPr txBox="1"/>
          <p:nvPr/>
        </p:nvSpPr>
        <p:spPr>
          <a:xfrm>
            <a:off x="4552950" y="2847975"/>
            <a:ext cx="18192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Places told stories of events that had happened there.</a:t>
            </a:r>
            <a:endParaRPr sz="1300">
              <a:solidFill>
                <a:schemeClr val="accent1"/>
              </a:solidFill>
              <a:latin typeface="Lato"/>
              <a:ea typeface="Lato"/>
              <a:cs typeface="Lato"/>
              <a:sym typeface="Lato"/>
            </a:endParaRPr>
          </a:p>
        </p:txBody>
      </p:sp>
      <p:sp>
        <p:nvSpPr>
          <p:cNvPr id="118" name="Google Shape;118;p16"/>
          <p:cNvSpPr txBox="1"/>
          <p:nvPr/>
        </p:nvSpPr>
        <p:spPr>
          <a:xfrm>
            <a:off x="6477000" y="2876550"/>
            <a:ext cx="22479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The people belonged to the land rather than the land belonging to them.</a:t>
            </a:r>
            <a:endParaRPr sz="1300">
              <a:solidFill>
                <a:schemeClr val="accent1"/>
              </a:solidFill>
              <a:latin typeface="Lato"/>
              <a:ea typeface="Lato"/>
              <a:cs typeface="Lato"/>
              <a:sym typeface="Lato"/>
            </a:endParaRPr>
          </a:p>
        </p:txBody>
      </p:sp>
      <p:sp>
        <p:nvSpPr>
          <p:cNvPr id="119" name="Google Shape;119;p16"/>
          <p:cNvSpPr txBox="1"/>
          <p:nvPr/>
        </p:nvSpPr>
        <p:spPr>
          <a:xfrm>
            <a:off x="352425" y="3914775"/>
            <a:ext cx="22479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Ancestors were buried in special places such as caves.</a:t>
            </a:r>
            <a:endParaRPr sz="1300">
              <a:solidFill>
                <a:schemeClr val="accent1"/>
              </a:solidFill>
              <a:latin typeface="Lato"/>
              <a:ea typeface="Lato"/>
              <a:cs typeface="Lato"/>
              <a:sym typeface="Lato"/>
            </a:endParaRPr>
          </a:p>
        </p:txBody>
      </p:sp>
      <p:sp>
        <p:nvSpPr>
          <p:cNvPr id="120" name="Google Shape;120;p16"/>
          <p:cNvSpPr txBox="1"/>
          <p:nvPr/>
        </p:nvSpPr>
        <p:spPr>
          <a:xfrm>
            <a:off x="2800350" y="4019550"/>
            <a:ext cx="2247900" cy="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Land featured in spoken stories and histories: Maori had no written language.</a:t>
            </a:r>
            <a:endParaRPr sz="1300">
              <a:solidFill>
                <a:schemeClr val="accent1"/>
              </a:solidFill>
              <a:latin typeface="Lato"/>
              <a:ea typeface="Lato"/>
              <a:cs typeface="Lato"/>
              <a:sym typeface="Lato"/>
            </a:endParaRPr>
          </a:p>
        </p:txBody>
      </p:sp>
      <p:sp>
        <p:nvSpPr>
          <p:cNvPr id="121" name="Google Shape;121;p16"/>
          <p:cNvSpPr txBox="1"/>
          <p:nvPr/>
        </p:nvSpPr>
        <p:spPr>
          <a:xfrm>
            <a:off x="5381625" y="4076700"/>
            <a:ext cx="17622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The people became tangata whenua- people of the land.</a:t>
            </a:r>
            <a:endParaRPr sz="13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27" name="Google Shape;127;p1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previous slide you will see reasons for Maori had strong feelings for the land. In your books write down the reasons and order them from what you think are the most important reasons to the least.</a:t>
            </a:r>
            <a:endParaRPr/>
          </a:p>
        </p:txBody>
      </p:sp>
      <p:pic>
        <p:nvPicPr>
          <p:cNvPr id="128" name="Google Shape;128;p17"/>
          <p:cNvPicPr preferRelativeResize="0"/>
          <p:nvPr/>
        </p:nvPicPr>
        <p:blipFill>
          <a:blip r:embed="rId3">
            <a:alphaModFix/>
          </a:blip>
          <a:stretch>
            <a:fillRect/>
          </a:stretch>
        </p:blipFill>
        <p:spPr>
          <a:xfrm>
            <a:off x="4076500" y="1483875"/>
            <a:ext cx="4808300" cy="27132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British industries in New Zealand before treaty</a:t>
            </a:r>
            <a:endParaRPr/>
          </a:p>
        </p:txBody>
      </p:sp>
      <p:sp>
        <p:nvSpPr>
          <p:cNvPr id="134" name="Google Shape;134;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NZ fur seals and sea lions were hunted for their skin; elephant seals were hunted for their oil.</a:t>
            </a:r>
            <a:endParaRPr/>
          </a:p>
          <a:p>
            <a:pPr indent="-311150" lvl="0" marL="457200" rtl="0" algn="l">
              <a:spcBef>
                <a:spcPts val="0"/>
              </a:spcBef>
              <a:spcAft>
                <a:spcPts val="0"/>
              </a:spcAft>
              <a:buSzPts val="1300"/>
              <a:buChar char="●"/>
            </a:pPr>
            <a:r>
              <a:rPr lang="en"/>
              <a:t>Deep-sea whalers hunted whales in New Zealand. At the end of the 18th century they began calling to the Bay of Islands for food, water and firewood and to give crews a rest.</a:t>
            </a:r>
            <a:endParaRPr/>
          </a:p>
          <a:p>
            <a:pPr indent="-311150" lvl="0" marL="457200" rtl="0" algn="l">
              <a:spcBef>
                <a:spcPts val="0"/>
              </a:spcBef>
              <a:spcAft>
                <a:spcPts val="0"/>
              </a:spcAft>
              <a:buSzPts val="1300"/>
              <a:buChar char="●"/>
            </a:pPr>
            <a:r>
              <a:rPr lang="en"/>
              <a:t>The kauri was the king of NZ trees. It might be 30 metres up its massive trunk to its first branch.</a:t>
            </a:r>
            <a:endParaRPr/>
          </a:p>
          <a:p>
            <a:pPr indent="-311150" lvl="0" marL="457200" rtl="0" algn="l">
              <a:spcBef>
                <a:spcPts val="0"/>
              </a:spcBef>
              <a:spcAft>
                <a:spcPts val="0"/>
              </a:spcAft>
              <a:buSzPts val="1300"/>
              <a:buChar char="●"/>
            </a:pPr>
            <a:r>
              <a:rPr lang="en"/>
              <a:t>NZ seal skins were taken to Britain and China and made into felt hats.</a:t>
            </a:r>
            <a:endParaRPr/>
          </a:p>
          <a:p>
            <a:pPr indent="-311150" lvl="0" marL="457200" rtl="0" algn="l">
              <a:spcBef>
                <a:spcPts val="0"/>
              </a:spcBef>
              <a:spcAft>
                <a:spcPts val="0"/>
              </a:spcAft>
              <a:buSzPts val="1300"/>
              <a:buChar char="●"/>
            </a:pPr>
            <a:r>
              <a:rPr lang="en"/>
              <a:t>Other countries wanted kauri for building. The kauri industry ran from 1772 to about 1908.</a:t>
            </a:r>
            <a:endParaRPr/>
          </a:p>
          <a:p>
            <a:pPr indent="-311150" lvl="0" marL="457200" rtl="0" algn="l">
              <a:spcBef>
                <a:spcPts val="0"/>
              </a:spcBef>
              <a:spcAft>
                <a:spcPts val="0"/>
              </a:spcAft>
              <a:buSzPts val="1300"/>
              <a:buChar char="●"/>
            </a:pPr>
            <a:r>
              <a:rPr lang="en"/>
              <a:t>Almost every bit of the whale had its uses at some time. Ambergris, for example, from the intestines of the whale, was used in perfumes. Most valuable was whale oil. Whale blubber was boiled in big pots called trypots to get the oil, what was put into barrels.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40" name="Google Shape;140;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your books draw the three different industries that the British did in New Zealand and what was produced before the Treaty of Waitangi was signed. Make sure you do the drawings to at least a </a:t>
            </a:r>
            <a:r>
              <a:rPr b="1" lang="en"/>
              <a:t>year 7 standard</a:t>
            </a:r>
            <a:r>
              <a:rPr lang="en"/>
              <a:t> and colour them in.</a:t>
            </a:r>
            <a:endParaRPr/>
          </a:p>
        </p:txBody>
      </p:sp>
      <p:pic>
        <p:nvPicPr>
          <p:cNvPr id="141" name="Google Shape;141;p19"/>
          <p:cNvPicPr preferRelativeResize="0"/>
          <p:nvPr/>
        </p:nvPicPr>
        <p:blipFill>
          <a:blip r:embed="rId3">
            <a:alphaModFix/>
          </a:blip>
          <a:stretch>
            <a:fillRect/>
          </a:stretch>
        </p:blipFill>
        <p:spPr>
          <a:xfrm>
            <a:off x="4133850" y="657075"/>
            <a:ext cx="4781548" cy="430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Look at the pictures of sealing, whaling and kauri felling (above) and answer the questions on next slide.</a:t>
            </a:r>
            <a:endParaRPr/>
          </a:p>
        </p:txBody>
      </p:sp>
      <p:pic>
        <p:nvPicPr>
          <p:cNvPr id="147" name="Google Shape;147;p20"/>
          <p:cNvPicPr preferRelativeResize="0"/>
          <p:nvPr/>
        </p:nvPicPr>
        <p:blipFill>
          <a:blip r:embed="rId3">
            <a:alphaModFix/>
          </a:blip>
          <a:stretch>
            <a:fillRect/>
          </a:stretch>
        </p:blipFill>
        <p:spPr>
          <a:xfrm>
            <a:off x="152400" y="152400"/>
            <a:ext cx="2809875" cy="2085975"/>
          </a:xfrm>
          <a:prstGeom prst="rect">
            <a:avLst/>
          </a:prstGeom>
          <a:noFill/>
          <a:ln>
            <a:noFill/>
          </a:ln>
        </p:spPr>
      </p:pic>
      <p:pic>
        <p:nvPicPr>
          <p:cNvPr id="148" name="Google Shape;148;p20"/>
          <p:cNvPicPr preferRelativeResize="0"/>
          <p:nvPr/>
        </p:nvPicPr>
        <p:blipFill>
          <a:blip r:embed="rId4">
            <a:alphaModFix/>
          </a:blip>
          <a:stretch>
            <a:fillRect/>
          </a:stretch>
        </p:blipFill>
        <p:spPr>
          <a:xfrm>
            <a:off x="3073450" y="2362200"/>
            <a:ext cx="2860625" cy="2010350"/>
          </a:xfrm>
          <a:prstGeom prst="rect">
            <a:avLst/>
          </a:prstGeom>
          <a:noFill/>
          <a:ln>
            <a:noFill/>
          </a:ln>
        </p:spPr>
      </p:pic>
      <p:pic>
        <p:nvPicPr>
          <p:cNvPr id="149" name="Google Shape;149;p20"/>
          <p:cNvPicPr preferRelativeResize="0"/>
          <p:nvPr/>
        </p:nvPicPr>
        <p:blipFill>
          <a:blip r:embed="rId5">
            <a:alphaModFix/>
          </a:blip>
          <a:stretch>
            <a:fillRect/>
          </a:stretch>
        </p:blipFill>
        <p:spPr>
          <a:xfrm>
            <a:off x="6086475" y="152400"/>
            <a:ext cx="2860625" cy="2085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nvSpPr>
        <p:spPr>
          <a:xfrm>
            <a:off x="9525" y="9525"/>
            <a:ext cx="9087000" cy="514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How many of the whaling boats are in a safe position?</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Why are the whaling ships standing so far off?</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Why would whaling ships need a constant supply of firewood?</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What sort of person would have made a good whaler?</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Why would most NZ whaling stations have been in the South Island?</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What different contacts would the whalers have had with Maori?</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How are the seals being killed?</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How would you describe the place that seals like to live?</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Why would no Maori have been living in such places?</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What would sealers and whalers have done for entertainment?</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Why are there groups today who work to stop sealing, whaling and kauri felling?</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What does early sealing and whaling show about how work has changed over time?</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What is likely to happen in the next hour after each of the 3 particular events shown?</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Which bits of technology would have been new to Maori?</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lang="en" sz="1800">
                <a:solidFill>
                  <a:schemeClr val="accent1"/>
                </a:solidFill>
                <a:latin typeface="Lato"/>
                <a:ea typeface="Lato"/>
                <a:cs typeface="Lato"/>
                <a:sym typeface="Lato"/>
              </a:rPr>
              <a:t>Which one shows an activity that would change the look of the land?</a:t>
            </a:r>
            <a:endParaRPr sz="1800">
              <a:solidFill>
                <a:schemeClr val="accen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