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Proxima Nova"/>
      <p:regular r:id="rId12"/>
      <p:bold r:id="rId13"/>
      <p:italic r:id="rId14"/>
      <p:boldItalic r:id="rId15"/>
    </p:embeddedFont>
    <p:embeddedFont>
      <p:font typeface="Mali"/>
      <p:regular r:id="rId16"/>
      <p:bold r:id="rId17"/>
      <p:italic r:id="rId18"/>
      <p:boldItalic r:id="rId19"/>
    </p:embeddedFont>
    <p:embeddedFont>
      <p:font typeface="Caveat Brush"/>
      <p:regular r:id="rId20"/>
    </p:embeddedFont>
    <p:embeddedFont>
      <p:font typeface="Alfa Slab One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D8A3129-6C3E-4A76-AF58-9C673F35DF80}">
  <a:tblStyle styleId="{ED8A3129-6C3E-4A76-AF58-9C673F35DF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veatBrush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AlfaSlabOne-regular.fntdata"/><Relationship Id="rId13" Type="http://schemas.openxmlformats.org/officeDocument/2006/relationships/font" Target="fonts/ProximaNova-bold.fntdata"/><Relationship Id="rId12" Type="http://schemas.openxmlformats.org/officeDocument/2006/relationships/font" Target="fonts/ProximaNov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ProximaNova-boldItalic.fntdata"/><Relationship Id="rId14" Type="http://schemas.openxmlformats.org/officeDocument/2006/relationships/font" Target="fonts/ProximaNova-italic.fntdata"/><Relationship Id="rId17" Type="http://schemas.openxmlformats.org/officeDocument/2006/relationships/font" Target="fonts/Mali-bold.fntdata"/><Relationship Id="rId16" Type="http://schemas.openxmlformats.org/officeDocument/2006/relationships/font" Target="fonts/Mali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ali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ali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05990c8ce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05990c8ce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05990c8ced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05990c8ce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05990c8ced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05990c8ce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05990c8ce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05990c8ce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5" Type="http://schemas.openxmlformats.org/officeDocument/2006/relationships/image" Target="../media/image5.jpg"/><Relationship Id="rId6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9.jpg"/><Relationship Id="rId6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407850" y="295500"/>
            <a:ext cx="8520600" cy="78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 Brush"/>
                <a:ea typeface="Caveat Brush"/>
                <a:cs typeface="Caveat Brush"/>
                <a:sym typeface="Caveat Brush"/>
              </a:rPr>
              <a:t>Food Technology 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 Brush"/>
                <a:ea typeface="Caveat Brush"/>
                <a:cs typeface="Caveat Brush"/>
                <a:sym typeface="Caveat Brush"/>
              </a:rPr>
              <a:t>Mrs. Roodt 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 Brush"/>
                <a:ea typeface="Caveat Brush"/>
                <a:cs typeface="Caveat Brush"/>
                <a:sym typeface="Caveat Brush"/>
              </a:rPr>
              <a:t>Takutai/Coast 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0" y="1233875"/>
            <a:ext cx="304800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>
                <a:latin typeface="Caveat Brush"/>
                <a:ea typeface="Caveat Brush"/>
                <a:cs typeface="Caveat Brush"/>
                <a:sym typeface="Caveat Brush"/>
              </a:rPr>
              <a:t>What is food technology? </a:t>
            </a:r>
            <a:endParaRPr sz="40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71800" y="15250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100"/>
              <a:buFont typeface="Times New Roman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The use of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practical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 and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intellectual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 resources to develop food products </a:t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100"/>
              <a:buFont typeface="Mali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Practical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hands on 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experiences</a:t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100"/>
              <a:buFont typeface="Mali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Produce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quality 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food products</a:t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100"/>
              <a:buFont typeface="Mali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Involving critical and creative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thinking</a:t>
            </a:r>
            <a:endParaRPr b="1"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100"/>
              <a:buFont typeface="Mali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Develop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concepts 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and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prototypes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 to address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stakeholders’ needs.</a:t>
            </a:r>
            <a:endParaRPr b="1"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100"/>
              <a:buFont typeface="Mali"/>
              <a:buChar char="●"/>
            </a:pP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Food technology vs hospitality </a:t>
            </a:r>
            <a:endParaRPr b="1"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718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>
                <a:latin typeface="Caveat Brush"/>
                <a:ea typeface="Caveat Brush"/>
                <a:cs typeface="Caveat Brush"/>
                <a:sym typeface="Caveat Brush"/>
              </a:rPr>
              <a:t>Year 9 Food Technology </a:t>
            </a:r>
            <a:endParaRPr sz="40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graphicFrame>
        <p:nvGraphicFramePr>
          <p:cNvPr id="70" name="Google Shape;70;p15"/>
          <p:cNvGraphicFramePr/>
          <p:nvPr/>
        </p:nvGraphicFramePr>
        <p:xfrm>
          <a:off x="688125" y="9264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{ED8A3129-6C3E-4A76-AF58-9C673F35DF80}</a:tableStyleId>
              </a:tblPr>
              <a:tblGrid>
                <a:gridCol w="3619500"/>
                <a:gridCol w="3619500"/>
              </a:tblGrid>
              <a:tr h="127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ali"/>
                          <a:ea typeface="Mali"/>
                          <a:cs typeface="Mali"/>
                          <a:sym typeface="Mali"/>
                        </a:rPr>
                        <a:t>Term 1: </a:t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Rice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Assessment 1: Researched based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</a:tr>
              <a:tr h="86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ali"/>
                          <a:ea typeface="Mali"/>
                          <a:cs typeface="Mali"/>
                          <a:sym typeface="Mali"/>
                        </a:rPr>
                        <a:t>Term 2: </a:t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Pancakes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</a:tr>
              <a:tr h="978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ali"/>
                          <a:ea typeface="Mali"/>
                          <a:cs typeface="Mali"/>
                          <a:sym typeface="Mali"/>
                        </a:rPr>
                        <a:t>Term 3: </a:t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Gourmet burgers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Assessment 2: Design brief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</a:tr>
              <a:tr h="86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ali"/>
                          <a:ea typeface="Mali"/>
                          <a:cs typeface="Mali"/>
                          <a:sym typeface="Mali"/>
                        </a:rPr>
                        <a:t>Term 4: </a:t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Baking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675" y="1040616"/>
            <a:ext cx="1168575" cy="10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0675" y="2253113"/>
            <a:ext cx="1588551" cy="8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2275" y="3134900"/>
            <a:ext cx="1588550" cy="102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86128" y="4232148"/>
            <a:ext cx="1221497" cy="81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718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>
                <a:latin typeface="Caveat Brush"/>
                <a:ea typeface="Caveat Brush"/>
                <a:cs typeface="Caveat Brush"/>
                <a:sym typeface="Caveat Brush"/>
              </a:rPr>
              <a:t>Year 10 Food Technology </a:t>
            </a:r>
            <a:endParaRPr sz="40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graphicFrame>
        <p:nvGraphicFramePr>
          <p:cNvPr id="80" name="Google Shape;80;p16"/>
          <p:cNvGraphicFramePr/>
          <p:nvPr/>
        </p:nvGraphicFramePr>
        <p:xfrm>
          <a:off x="688125" y="9264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{ED8A3129-6C3E-4A76-AF58-9C673F35DF80}</a:tableStyleId>
              </a:tblPr>
              <a:tblGrid>
                <a:gridCol w="3619500"/>
                <a:gridCol w="3619500"/>
              </a:tblGrid>
              <a:tr h="127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ali"/>
                          <a:ea typeface="Mali"/>
                          <a:cs typeface="Mali"/>
                          <a:sym typeface="Mali"/>
                        </a:rPr>
                        <a:t>Term 1: </a:t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Kiwi Classics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Assessment 1: Outcome evaluation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</a:tr>
              <a:tr h="86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ali"/>
                          <a:ea typeface="Mali"/>
                          <a:cs typeface="Mali"/>
                          <a:sym typeface="Mali"/>
                        </a:rPr>
                        <a:t>Term 2: </a:t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International Foods </a:t>
                      </a: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</a:tr>
              <a:tr h="978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ali"/>
                          <a:ea typeface="Mali"/>
                          <a:cs typeface="Mali"/>
                          <a:sym typeface="Mali"/>
                        </a:rPr>
                        <a:t>Term 3: </a:t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Pizzas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Assessment 2: Planning for Practice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</a:tr>
              <a:tr h="86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ali"/>
                          <a:ea typeface="Mali"/>
                          <a:cs typeface="Mali"/>
                          <a:sym typeface="Mali"/>
                        </a:rPr>
                        <a:t>Term 4: </a:t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Milkshakes/Ice cream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1322" y="1097725"/>
            <a:ext cx="1240300" cy="9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0925" y="1951600"/>
            <a:ext cx="1240301" cy="12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5053" y="3240405"/>
            <a:ext cx="1240304" cy="8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76448" y="4247950"/>
            <a:ext cx="1088899" cy="72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>
                <a:latin typeface="Caveat Brush"/>
                <a:ea typeface="Caveat Brush"/>
                <a:cs typeface="Caveat Brush"/>
                <a:sym typeface="Caveat Brush"/>
              </a:rPr>
              <a:t>Important: </a:t>
            </a:r>
            <a:r>
              <a:rPr lang="en" sz="4000"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endParaRPr sz="40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71800" y="15250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5194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ct val="100000"/>
              <a:buFont typeface="Times New Roman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1 x theory &amp; 1 x practical lesson per week </a:t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5194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ct val="100000"/>
              <a:buFont typeface="Mali"/>
              <a:buChar char="●"/>
            </a:pPr>
            <a:r>
              <a:rPr lang="en" sz="2100" u="sng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Practicals: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 Tuesdays for year 9s and 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Wednesdays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 for year 10s </a:t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5194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ct val="100000"/>
              <a:buFont typeface="Mali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Cooking groups (4 - 5 members per group) - take dietary requirements in consideration  </a:t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5194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ct val="100000"/>
              <a:buFont typeface="Mali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Stay up to date with 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theory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 work </a:t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5194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ct val="100000"/>
              <a:buFont typeface="Mali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All assessments are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individual work (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NOT group work!) </a:t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