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Roboto"/>
      <p:regular r:id="rId12"/>
      <p:bold r:id="rId13"/>
      <p:italic r:id="rId14"/>
      <p:boldItalic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bold.fntdata"/><Relationship Id="rId12" Type="http://schemas.openxmlformats.org/officeDocument/2006/relationships/font" Target="fonts/Robot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Italic.fntdata"/><Relationship Id="rId14"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ef37d5e7c5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ef37d5e7c5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ef37d5e7c5_0_2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ef37d5e7c5_0_2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ef37d5e7c5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ef37d5e7c5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ef37d5e7c5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ef37d5e7c5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400"/>
              </a:spcBef>
              <a:spcAft>
                <a:spcPts val="0"/>
              </a:spcAft>
              <a:buNone/>
            </a:pPr>
            <a:r>
              <a:t/>
            </a:r>
            <a:endParaRPr sz="1200">
              <a:solidFill>
                <a:srgbClr val="0B0C1D"/>
              </a:solidFill>
              <a:highlight>
                <a:srgbClr val="FFFFFF"/>
              </a:highlight>
            </a:endParaRPr>
          </a:p>
          <a:p>
            <a:pPr indent="0" lvl="0" marL="0" rtl="0" algn="l">
              <a:spcBef>
                <a:spcPts val="440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ef37d5e7c5_0_1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ef37d5e7c5_0_1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Response to Text Essay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is a Response to Text essay?</a:t>
            </a:r>
            <a:endParaRPr/>
          </a:p>
        </p:txBody>
      </p:sp>
      <p:sp>
        <p:nvSpPr>
          <p:cNvPr id="91" name="Google Shape;91;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lnSpcReduction="20000"/>
          </a:bodyPr>
          <a:lstStyle/>
          <a:p>
            <a:pPr indent="0" lvl="0" marL="0" rtl="0" algn="l">
              <a:lnSpc>
                <a:spcPct val="100000"/>
              </a:lnSpc>
              <a:spcBef>
                <a:spcPts val="0"/>
              </a:spcBef>
              <a:spcAft>
                <a:spcPts val="0"/>
              </a:spcAft>
              <a:buNone/>
            </a:pPr>
            <a:r>
              <a:rPr lang="en">
                <a:latin typeface="Arial"/>
                <a:ea typeface="Arial"/>
                <a:cs typeface="Arial"/>
                <a:sym typeface="Arial"/>
              </a:rPr>
              <a:t>A response to text essay should explore the text you have studied, while providing insight, </a:t>
            </a:r>
            <a:r>
              <a:rPr lang="en">
                <a:latin typeface="Arial"/>
                <a:ea typeface="Arial"/>
                <a:cs typeface="Arial"/>
                <a:sym typeface="Arial"/>
              </a:rPr>
              <a:t>answering</a:t>
            </a:r>
            <a:r>
              <a:rPr lang="en">
                <a:latin typeface="Arial"/>
                <a:ea typeface="Arial"/>
                <a:cs typeface="Arial"/>
                <a:sym typeface="Arial"/>
              </a:rPr>
              <a:t> a question or arguing a point of view about your text. You should reflect with insight on the relevance/meaning of the text and the way it is told when </a:t>
            </a:r>
            <a:r>
              <a:rPr lang="en">
                <a:latin typeface="Arial"/>
                <a:ea typeface="Arial"/>
                <a:cs typeface="Arial"/>
                <a:sym typeface="Arial"/>
              </a:rPr>
              <a:t>answering</a:t>
            </a:r>
            <a:r>
              <a:rPr lang="en">
                <a:latin typeface="Arial"/>
                <a:ea typeface="Arial"/>
                <a:cs typeface="Arial"/>
                <a:sym typeface="Arial"/>
              </a:rPr>
              <a:t> the question. </a:t>
            </a:r>
            <a:endParaRPr>
              <a:latin typeface="Arial"/>
              <a:ea typeface="Arial"/>
              <a:cs typeface="Arial"/>
              <a:sym typeface="Arial"/>
            </a:endParaRPr>
          </a:p>
          <a:p>
            <a:pPr indent="0" lvl="0" marL="0" rtl="0" algn="l">
              <a:lnSpc>
                <a:spcPct val="100000"/>
              </a:lnSpc>
              <a:spcBef>
                <a:spcPts val="0"/>
              </a:spcBef>
              <a:spcAft>
                <a:spcPts val="0"/>
              </a:spcAft>
              <a:buNone/>
            </a:pPr>
            <a:r>
              <a:t/>
            </a:r>
            <a:endParaRPr>
              <a:latin typeface="Arial"/>
              <a:ea typeface="Arial"/>
              <a:cs typeface="Arial"/>
              <a:sym typeface="Arial"/>
            </a:endParaRPr>
          </a:p>
          <a:p>
            <a:pPr indent="0" lvl="0" marL="0" rtl="0" algn="l">
              <a:lnSpc>
                <a:spcPct val="100000"/>
              </a:lnSpc>
              <a:spcBef>
                <a:spcPts val="0"/>
              </a:spcBef>
              <a:spcAft>
                <a:spcPts val="0"/>
              </a:spcAft>
              <a:buNone/>
            </a:pPr>
            <a:r>
              <a:rPr b="1" lang="en" u="sng">
                <a:latin typeface="Arial"/>
                <a:ea typeface="Arial"/>
                <a:cs typeface="Arial"/>
                <a:sym typeface="Arial"/>
              </a:rPr>
              <a:t>Breaking down the question</a:t>
            </a:r>
            <a:endParaRPr b="1" u="sng">
              <a:latin typeface="Arial"/>
              <a:ea typeface="Arial"/>
              <a:cs typeface="Arial"/>
              <a:sym typeface="Arial"/>
            </a:endParaRPr>
          </a:p>
          <a:p>
            <a:pPr indent="0" lvl="0" marL="0" rtl="0" algn="l">
              <a:lnSpc>
                <a:spcPct val="100000"/>
              </a:lnSpc>
              <a:spcBef>
                <a:spcPts val="0"/>
              </a:spcBef>
              <a:spcAft>
                <a:spcPts val="0"/>
              </a:spcAft>
              <a:buNone/>
            </a:pPr>
            <a:r>
              <a:t/>
            </a:r>
            <a:endParaRPr b="1" u="sng">
              <a:latin typeface="Arial"/>
              <a:ea typeface="Arial"/>
              <a:cs typeface="Arial"/>
              <a:sym typeface="Arial"/>
            </a:endParaRPr>
          </a:p>
          <a:p>
            <a:pPr indent="0" lvl="0" marL="0" rtl="0" algn="l">
              <a:spcBef>
                <a:spcPts val="0"/>
              </a:spcBef>
              <a:spcAft>
                <a:spcPts val="0"/>
              </a:spcAft>
              <a:buNone/>
            </a:pPr>
            <a:r>
              <a:rPr lang="en">
                <a:solidFill>
                  <a:srgbClr val="333333"/>
                </a:solidFill>
                <a:latin typeface="Arial"/>
                <a:ea typeface="Arial"/>
                <a:cs typeface="Arial"/>
                <a:sym typeface="Arial"/>
              </a:rPr>
              <a:t>Look at the key words in the essay </a:t>
            </a:r>
            <a:r>
              <a:rPr b="1" lang="en">
                <a:solidFill>
                  <a:srgbClr val="333333"/>
                </a:solidFill>
                <a:latin typeface="Arial"/>
                <a:ea typeface="Arial"/>
                <a:cs typeface="Arial"/>
                <a:sym typeface="Arial"/>
              </a:rPr>
              <a:t>question</a:t>
            </a:r>
            <a:r>
              <a:rPr lang="en">
                <a:solidFill>
                  <a:srgbClr val="333333"/>
                </a:solidFill>
                <a:latin typeface="Arial"/>
                <a:ea typeface="Arial"/>
                <a:cs typeface="Arial"/>
                <a:sym typeface="Arial"/>
              </a:rPr>
              <a:t>, and include them in your introduction. </a:t>
            </a:r>
            <a:endParaRPr>
              <a:solidFill>
                <a:srgbClr val="333333"/>
              </a:solidFill>
              <a:latin typeface="Arial"/>
              <a:ea typeface="Arial"/>
              <a:cs typeface="Arial"/>
              <a:sym typeface="Arial"/>
            </a:endParaRPr>
          </a:p>
          <a:p>
            <a:pPr indent="0" lvl="0" marL="0" rtl="0" algn="l">
              <a:spcBef>
                <a:spcPts val="1200"/>
              </a:spcBef>
              <a:spcAft>
                <a:spcPts val="0"/>
              </a:spcAft>
              <a:buNone/>
            </a:pPr>
            <a:r>
              <a:rPr lang="en">
                <a:solidFill>
                  <a:srgbClr val="333333"/>
                </a:solidFill>
                <a:latin typeface="Arial"/>
                <a:ea typeface="Arial"/>
                <a:cs typeface="Arial"/>
                <a:sym typeface="Arial"/>
              </a:rPr>
              <a:t>Question: </a:t>
            </a:r>
            <a:r>
              <a:rPr i="1" lang="en">
                <a:solidFill>
                  <a:srgbClr val="333333"/>
                </a:solidFill>
                <a:latin typeface="Arial"/>
                <a:ea typeface="Arial"/>
                <a:cs typeface="Arial"/>
                <a:sym typeface="Arial"/>
              </a:rPr>
              <a:t>Analyse how the ending of the text was used to teach a lesson about or through one or more characters.</a:t>
            </a:r>
            <a:endParaRPr i="1">
              <a:latin typeface="Arial"/>
              <a:ea typeface="Arial"/>
              <a:cs typeface="Arial"/>
              <a:sym typeface="Arial"/>
            </a:endParaRPr>
          </a:p>
          <a:p>
            <a:pPr indent="0" lvl="0" marL="0" rtl="0" algn="l">
              <a:spcBef>
                <a:spcPts val="1200"/>
              </a:spcBef>
              <a:spcAft>
                <a:spcPts val="1200"/>
              </a:spcAft>
              <a:buNone/>
            </a:pPr>
            <a:r>
              <a:t/>
            </a:r>
            <a:endParaRPr>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Arial"/>
                <a:ea typeface="Arial"/>
                <a:cs typeface="Arial"/>
                <a:sym typeface="Arial"/>
              </a:rPr>
              <a:t>Breaking down the question</a:t>
            </a:r>
            <a:endParaRPr>
              <a:latin typeface="Arial"/>
              <a:ea typeface="Arial"/>
              <a:cs typeface="Arial"/>
              <a:sym typeface="Arial"/>
            </a:endParaRPr>
          </a:p>
        </p:txBody>
      </p:sp>
      <p:sp>
        <p:nvSpPr>
          <p:cNvPr id="97" name="Google Shape;97;p15"/>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rgbClr val="333333"/>
                </a:solidFill>
                <a:latin typeface="Arial"/>
                <a:ea typeface="Arial"/>
                <a:cs typeface="Arial"/>
                <a:sym typeface="Arial"/>
              </a:rPr>
              <a:t>Identify</a:t>
            </a:r>
            <a:r>
              <a:rPr lang="en">
                <a:solidFill>
                  <a:srgbClr val="333333"/>
                </a:solidFill>
                <a:latin typeface="Arial"/>
                <a:ea typeface="Arial"/>
                <a:cs typeface="Arial"/>
                <a:sym typeface="Arial"/>
              </a:rPr>
              <a:t> and </a:t>
            </a:r>
            <a:r>
              <a:rPr lang="en" u="sng">
                <a:solidFill>
                  <a:srgbClr val="333333"/>
                </a:solidFill>
                <a:latin typeface="Arial"/>
                <a:ea typeface="Arial"/>
                <a:cs typeface="Arial"/>
                <a:sym typeface="Arial"/>
              </a:rPr>
              <a:t>define</a:t>
            </a:r>
            <a:r>
              <a:rPr lang="en">
                <a:solidFill>
                  <a:srgbClr val="333333"/>
                </a:solidFill>
                <a:latin typeface="Arial"/>
                <a:ea typeface="Arial"/>
                <a:cs typeface="Arial"/>
                <a:sym typeface="Arial"/>
              </a:rPr>
              <a:t> the key words: Analyse, ending, lessons, character.</a:t>
            </a:r>
            <a:endParaRPr>
              <a:solidFill>
                <a:srgbClr val="333333"/>
              </a:solidFill>
              <a:latin typeface="Arial"/>
              <a:ea typeface="Arial"/>
              <a:cs typeface="Arial"/>
              <a:sym typeface="Arial"/>
            </a:endParaRPr>
          </a:p>
          <a:p>
            <a:pPr indent="0" lvl="0" marL="0" marR="26150" rtl="0" algn="l">
              <a:lnSpc>
                <a:spcPct val="113642"/>
              </a:lnSpc>
              <a:spcBef>
                <a:spcPts val="1200"/>
              </a:spcBef>
              <a:spcAft>
                <a:spcPts val="0"/>
              </a:spcAft>
              <a:buNone/>
            </a:pPr>
            <a:r>
              <a:rPr lang="en">
                <a:solidFill>
                  <a:srgbClr val="333333"/>
                </a:solidFill>
                <a:latin typeface="Arial"/>
                <a:ea typeface="Arial"/>
                <a:cs typeface="Arial"/>
                <a:sym typeface="Arial"/>
              </a:rPr>
              <a:t>The poem the “Little Boy Crying” written by Mervyn Morris talks about parenting and how difficult it is to be a parent when trying to teach a child a lesson. Morris uses the point of view through a parent and a child in the same situation where the parent is trying to teach the kids a lesson. He did this to give the readers an idea of what it’s like being the child having a tantrum and what it’s like being the parent, who is teaching the lesson</a:t>
            </a:r>
            <a:r>
              <a:rPr lang="en" sz="1099">
                <a:solidFill>
                  <a:srgbClr val="333333"/>
                </a:solidFill>
                <a:latin typeface="Arial"/>
                <a:ea typeface="Arial"/>
                <a:cs typeface="Arial"/>
                <a:sym typeface="Arial"/>
              </a:rPr>
              <a:t>. </a:t>
            </a:r>
            <a:endParaRPr>
              <a:solidFill>
                <a:srgbClr val="333333"/>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Introduction </a:t>
            </a:r>
            <a:endParaRPr/>
          </a:p>
        </p:txBody>
      </p:sp>
      <p:sp>
        <p:nvSpPr>
          <p:cNvPr id="103" name="Google Shape;103;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Include</a:t>
            </a:r>
            <a:r>
              <a:rPr lang="en"/>
              <a:t> in your introduction: </a:t>
            </a:r>
            <a:endParaRPr/>
          </a:p>
          <a:p>
            <a:pPr indent="-317500" lvl="0" marL="457200" rtl="0" algn="l">
              <a:lnSpc>
                <a:spcPct val="175000"/>
              </a:lnSpc>
              <a:spcBef>
                <a:spcPts val="1200"/>
              </a:spcBef>
              <a:spcAft>
                <a:spcPts val="0"/>
              </a:spcAft>
              <a:buClr>
                <a:srgbClr val="000000"/>
              </a:buClr>
              <a:buSzPts val="1400"/>
              <a:buFont typeface="Arial"/>
              <a:buAutoNum type="arabicPeriod"/>
            </a:pPr>
            <a:r>
              <a:rPr lang="en" sz="1400">
                <a:solidFill>
                  <a:srgbClr val="000000"/>
                </a:solidFill>
                <a:highlight>
                  <a:srgbClr val="FFFFFF"/>
                </a:highlight>
                <a:latin typeface="Arial"/>
                <a:ea typeface="Arial"/>
                <a:cs typeface="Arial"/>
                <a:sym typeface="Arial"/>
              </a:rPr>
              <a:t>Context (or background), rewrite the question into your introduction </a:t>
            </a:r>
            <a:endParaRPr sz="1400">
              <a:solidFill>
                <a:srgbClr val="000000"/>
              </a:solidFill>
              <a:highlight>
                <a:srgbClr val="FFFFFF"/>
              </a:highlight>
              <a:latin typeface="Arial"/>
              <a:ea typeface="Arial"/>
              <a:cs typeface="Arial"/>
              <a:sym typeface="Arial"/>
            </a:endParaRPr>
          </a:p>
          <a:p>
            <a:pPr indent="-317500" lvl="0" marL="457200" rtl="0" algn="l">
              <a:lnSpc>
                <a:spcPct val="175000"/>
              </a:lnSpc>
              <a:spcBef>
                <a:spcPts val="0"/>
              </a:spcBef>
              <a:spcAft>
                <a:spcPts val="0"/>
              </a:spcAft>
              <a:buClr>
                <a:srgbClr val="000000"/>
              </a:buClr>
              <a:buSzPts val="1400"/>
              <a:buFont typeface="Arial"/>
              <a:buAutoNum type="arabicPeriod"/>
            </a:pPr>
            <a:r>
              <a:rPr lang="en" sz="1400">
                <a:solidFill>
                  <a:srgbClr val="000000"/>
                </a:solidFill>
                <a:highlight>
                  <a:srgbClr val="FFFFFF"/>
                </a:highlight>
                <a:latin typeface="Arial"/>
                <a:ea typeface="Arial"/>
                <a:cs typeface="Arial"/>
                <a:sym typeface="Arial"/>
              </a:rPr>
              <a:t>Author's name</a:t>
            </a:r>
            <a:endParaRPr sz="1400">
              <a:solidFill>
                <a:srgbClr val="000000"/>
              </a:solidFill>
              <a:highlight>
                <a:srgbClr val="FFFFFF"/>
              </a:highlight>
              <a:latin typeface="Arial"/>
              <a:ea typeface="Arial"/>
              <a:cs typeface="Arial"/>
              <a:sym typeface="Arial"/>
            </a:endParaRPr>
          </a:p>
          <a:p>
            <a:pPr indent="-317500" lvl="0" marL="457200" rtl="0" algn="l">
              <a:lnSpc>
                <a:spcPct val="175000"/>
              </a:lnSpc>
              <a:spcBef>
                <a:spcPts val="0"/>
              </a:spcBef>
              <a:spcAft>
                <a:spcPts val="0"/>
              </a:spcAft>
              <a:buClr>
                <a:srgbClr val="000000"/>
              </a:buClr>
              <a:buSzPts val="1400"/>
              <a:buFont typeface="Arial"/>
              <a:buAutoNum type="arabicPeriod"/>
            </a:pPr>
            <a:r>
              <a:rPr lang="en" sz="1400">
                <a:solidFill>
                  <a:srgbClr val="000000"/>
                </a:solidFill>
                <a:highlight>
                  <a:srgbClr val="FFFFFF"/>
                </a:highlight>
                <a:latin typeface="Arial"/>
                <a:ea typeface="Arial"/>
                <a:cs typeface="Arial"/>
                <a:sym typeface="Arial"/>
              </a:rPr>
              <a:t>Title of text</a:t>
            </a:r>
            <a:endParaRPr sz="1400">
              <a:solidFill>
                <a:srgbClr val="000000"/>
              </a:solidFill>
              <a:highlight>
                <a:srgbClr val="FFFFFF"/>
              </a:highlight>
              <a:latin typeface="Arial"/>
              <a:ea typeface="Arial"/>
              <a:cs typeface="Arial"/>
              <a:sym typeface="Arial"/>
            </a:endParaRPr>
          </a:p>
          <a:p>
            <a:pPr indent="-317500" lvl="0" marL="457200" rtl="0" algn="l">
              <a:lnSpc>
                <a:spcPct val="175000"/>
              </a:lnSpc>
              <a:spcBef>
                <a:spcPts val="0"/>
              </a:spcBef>
              <a:spcAft>
                <a:spcPts val="0"/>
              </a:spcAft>
              <a:buClr>
                <a:srgbClr val="000000"/>
              </a:buClr>
              <a:buSzPts val="1400"/>
              <a:buFont typeface="Arial"/>
              <a:buAutoNum type="arabicPeriod"/>
            </a:pPr>
            <a:r>
              <a:rPr lang="en" sz="1400">
                <a:solidFill>
                  <a:srgbClr val="000000"/>
                </a:solidFill>
                <a:highlight>
                  <a:srgbClr val="FFFFFF"/>
                </a:highlight>
                <a:latin typeface="Arial"/>
                <a:ea typeface="Arial"/>
                <a:cs typeface="Arial"/>
                <a:sym typeface="Arial"/>
              </a:rPr>
              <a:t>Explain the main controlling idea/thesis statement</a:t>
            </a:r>
            <a:endParaRPr sz="1400">
              <a:solidFill>
                <a:srgbClr val="000000"/>
              </a:solidFill>
              <a:highlight>
                <a:srgbClr val="FFFFFF"/>
              </a:highlight>
              <a:latin typeface="Arial"/>
              <a:ea typeface="Arial"/>
              <a:cs typeface="Arial"/>
              <a:sym typeface="Arial"/>
            </a:endParaRPr>
          </a:p>
          <a:p>
            <a:pPr indent="-317500" lvl="0" marL="457200" rtl="0" algn="l">
              <a:lnSpc>
                <a:spcPct val="175000"/>
              </a:lnSpc>
              <a:spcBef>
                <a:spcPts val="0"/>
              </a:spcBef>
              <a:spcAft>
                <a:spcPts val="0"/>
              </a:spcAft>
              <a:buClr>
                <a:srgbClr val="000000"/>
              </a:buClr>
              <a:buSzPts val="1400"/>
              <a:buFont typeface="Arial"/>
              <a:buAutoNum type="arabicPeriod"/>
            </a:pPr>
            <a:r>
              <a:rPr lang="en" sz="1400">
                <a:solidFill>
                  <a:srgbClr val="000000"/>
                </a:solidFill>
                <a:highlight>
                  <a:srgbClr val="FFFFFF"/>
                </a:highlight>
                <a:latin typeface="Arial"/>
                <a:ea typeface="Arial"/>
                <a:cs typeface="Arial"/>
                <a:sym typeface="Arial"/>
              </a:rPr>
              <a:t>Outline points, introduce the points you are going to make through your essay.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Body Paragraphs </a:t>
            </a:r>
            <a:endParaRPr/>
          </a:p>
        </p:txBody>
      </p:sp>
      <p:sp>
        <p:nvSpPr>
          <p:cNvPr id="109" name="Google Shape;109;p17"/>
          <p:cNvSpPr txBox="1"/>
          <p:nvPr>
            <p:ph idx="1" type="body"/>
          </p:nvPr>
        </p:nvSpPr>
        <p:spPr>
          <a:xfrm>
            <a:off x="311700" y="1229875"/>
            <a:ext cx="8520600" cy="2928000"/>
          </a:xfrm>
          <a:prstGeom prst="rect">
            <a:avLst/>
          </a:prstGeom>
          <a:ln>
            <a:noFill/>
          </a:ln>
        </p:spPr>
        <p:txBody>
          <a:bodyPr anchorCtr="0" anchor="t" bIns="91425" lIns="91425" spcFirstLastPara="1" rIns="91425" wrap="square" tIns="91425">
            <a:normAutofit fontScale="92500" lnSpcReduction="20000"/>
          </a:bodyPr>
          <a:lstStyle/>
          <a:p>
            <a:pPr indent="-316706" lvl="0" marL="457200" rtl="0" algn="l">
              <a:lnSpc>
                <a:spcPct val="175000"/>
              </a:lnSpc>
              <a:spcBef>
                <a:spcPts val="1200"/>
              </a:spcBef>
              <a:spcAft>
                <a:spcPts val="0"/>
              </a:spcAft>
              <a:buClr>
                <a:srgbClr val="2D3748"/>
              </a:buClr>
              <a:buSzPct val="100000"/>
              <a:buFont typeface="Arial"/>
              <a:buAutoNum type="arabicPeriod"/>
            </a:pPr>
            <a:r>
              <a:rPr b="1" lang="en" sz="1500" u="sng">
                <a:solidFill>
                  <a:srgbClr val="2D3748"/>
                </a:solidFill>
                <a:highlight>
                  <a:srgbClr val="FFFFFF"/>
                </a:highlight>
                <a:latin typeface="Arial"/>
                <a:ea typeface="Arial"/>
                <a:cs typeface="Arial"/>
                <a:sym typeface="Arial"/>
              </a:rPr>
              <a:t>Topic sentence -</a:t>
            </a:r>
            <a:r>
              <a:rPr lang="en" sz="1500">
                <a:solidFill>
                  <a:srgbClr val="2D3748"/>
                </a:solidFill>
                <a:highlight>
                  <a:srgbClr val="FFFFFF"/>
                </a:highlight>
                <a:latin typeface="Arial"/>
                <a:ea typeface="Arial"/>
                <a:cs typeface="Arial"/>
                <a:sym typeface="Arial"/>
              </a:rPr>
              <a:t> Make the central argument or express the main idea in the topic sentence.</a:t>
            </a:r>
            <a:endParaRPr sz="1500">
              <a:solidFill>
                <a:srgbClr val="2D3748"/>
              </a:solidFill>
              <a:highlight>
                <a:srgbClr val="FFFFFF"/>
              </a:highlight>
              <a:latin typeface="Arial"/>
              <a:ea typeface="Arial"/>
              <a:cs typeface="Arial"/>
              <a:sym typeface="Arial"/>
            </a:endParaRPr>
          </a:p>
          <a:p>
            <a:pPr indent="-316706" lvl="0" marL="457200" rtl="0" algn="l">
              <a:lnSpc>
                <a:spcPct val="175000"/>
              </a:lnSpc>
              <a:spcBef>
                <a:spcPts val="0"/>
              </a:spcBef>
              <a:spcAft>
                <a:spcPts val="0"/>
              </a:spcAft>
              <a:buClr>
                <a:srgbClr val="2D3748"/>
              </a:buClr>
              <a:buSzPct val="100000"/>
              <a:buFont typeface="Arial"/>
              <a:buAutoNum type="arabicPeriod"/>
            </a:pPr>
            <a:r>
              <a:rPr b="1" lang="en" sz="1500" u="sng">
                <a:solidFill>
                  <a:srgbClr val="2D3748"/>
                </a:solidFill>
                <a:highlight>
                  <a:srgbClr val="FFFFFF"/>
                </a:highlight>
                <a:latin typeface="Arial"/>
                <a:ea typeface="Arial"/>
                <a:cs typeface="Arial"/>
                <a:sym typeface="Arial"/>
              </a:rPr>
              <a:t>Explain </a:t>
            </a:r>
            <a:r>
              <a:rPr lang="en" sz="1500">
                <a:solidFill>
                  <a:srgbClr val="2D3748"/>
                </a:solidFill>
                <a:highlight>
                  <a:srgbClr val="FFFFFF"/>
                </a:highlight>
                <a:latin typeface="Arial"/>
                <a:ea typeface="Arial"/>
                <a:cs typeface="Arial"/>
                <a:sym typeface="Arial"/>
              </a:rPr>
              <a:t>- Explain your point</a:t>
            </a:r>
            <a:endParaRPr sz="1500">
              <a:solidFill>
                <a:srgbClr val="2D3748"/>
              </a:solidFill>
              <a:highlight>
                <a:srgbClr val="FFFFFF"/>
              </a:highlight>
              <a:latin typeface="Arial"/>
              <a:ea typeface="Arial"/>
              <a:cs typeface="Arial"/>
              <a:sym typeface="Arial"/>
            </a:endParaRPr>
          </a:p>
          <a:p>
            <a:pPr indent="-316706" lvl="0" marL="457200" rtl="0" algn="l">
              <a:lnSpc>
                <a:spcPct val="175000"/>
              </a:lnSpc>
              <a:spcBef>
                <a:spcPts val="0"/>
              </a:spcBef>
              <a:spcAft>
                <a:spcPts val="0"/>
              </a:spcAft>
              <a:buClr>
                <a:srgbClr val="2D3748"/>
              </a:buClr>
              <a:buSzPct val="100000"/>
              <a:buFont typeface="Arial"/>
              <a:buAutoNum type="arabicPeriod"/>
            </a:pPr>
            <a:r>
              <a:rPr b="1" lang="en" sz="1500" u="sng">
                <a:solidFill>
                  <a:srgbClr val="2D3748"/>
                </a:solidFill>
                <a:highlight>
                  <a:srgbClr val="FFFFFF"/>
                </a:highlight>
                <a:latin typeface="Arial"/>
                <a:ea typeface="Arial"/>
                <a:cs typeface="Arial"/>
                <a:sym typeface="Arial"/>
              </a:rPr>
              <a:t>eXamples </a:t>
            </a:r>
            <a:r>
              <a:rPr lang="en" sz="1500">
                <a:solidFill>
                  <a:srgbClr val="2D3748"/>
                </a:solidFill>
                <a:highlight>
                  <a:srgbClr val="FFFFFF"/>
                </a:highlight>
                <a:latin typeface="Arial"/>
                <a:ea typeface="Arial"/>
                <a:cs typeface="Arial"/>
                <a:sym typeface="Arial"/>
              </a:rPr>
              <a:t>- use examples from the text to </a:t>
            </a:r>
            <a:r>
              <a:rPr lang="en" sz="1500">
                <a:solidFill>
                  <a:srgbClr val="2D3748"/>
                </a:solidFill>
                <a:highlight>
                  <a:srgbClr val="FFFFFF"/>
                </a:highlight>
                <a:latin typeface="Arial"/>
                <a:ea typeface="Arial"/>
                <a:cs typeface="Arial"/>
                <a:sym typeface="Arial"/>
              </a:rPr>
              <a:t>backup</a:t>
            </a:r>
            <a:r>
              <a:rPr lang="en" sz="1500">
                <a:solidFill>
                  <a:srgbClr val="2D3748"/>
                </a:solidFill>
                <a:highlight>
                  <a:srgbClr val="FFFFFF"/>
                </a:highlight>
                <a:latin typeface="Arial"/>
                <a:ea typeface="Arial"/>
                <a:cs typeface="Arial"/>
                <a:sym typeface="Arial"/>
              </a:rPr>
              <a:t> your points</a:t>
            </a:r>
            <a:endParaRPr sz="1500">
              <a:solidFill>
                <a:srgbClr val="2D3748"/>
              </a:solidFill>
              <a:highlight>
                <a:srgbClr val="FFFFFF"/>
              </a:highlight>
              <a:latin typeface="Arial"/>
              <a:ea typeface="Arial"/>
              <a:cs typeface="Arial"/>
              <a:sym typeface="Arial"/>
            </a:endParaRPr>
          </a:p>
          <a:p>
            <a:pPr indent="-316706" lvl="0" marL="457200" rtl="0" algn="l">
              <a:lnSpc>
                <a:spcPct val="175000"/>
              </a:lnSpc>
              <a:spcBef>
                <a:spcPts val="0"/>
              </a:spcBef>
              <a:spcAft>
                <a:spcPts val="0"/>
              </a:spcAft>
              <a:buClr>
                <a:srgbClr val="2D3748"/>
              </a:buClr>
              <a:buSzPct val="100000"/>
              <a:buFont typeface="Arial"/>
              <a:buAutoNum type="arabicPeriod"/>
            </a:pPr>
            <a:r>
              <a:rPr b="1" lang="en" sz="1500" u="sng">
                <a:solidFill>
                  <a:srgbClr val="2D3748"/>
                </a:solidFill>
                <a:highlight>
                  <a:srgbClr val="FFFFFF"/>
                </a:highlight>
                <a:latin typeface="Arial"/>
                <a:ea typeface="Arial"/>
                <a:cs typeface="Arial"/>
                <a:sym typeface="Arial"/>
              </a:rPr>
              <a:t>Analysis</a:t>
            </a:r>
            <a:r>
              <a:rPr lang="en" sz="1500">
                <a:solidFill>
                  <a:srgbClr val="2D3748"/>
                </a:solidFill>
                <a:highlight>
                  <a:srgbClr val="FFFFFF"/>
                </a:highlight>
                <a:latin typeface="Arial"/>
                <a:ea typeface="Arial"/>
                <a:cs typeface="Arial"/>
                <a:sym typeface="Arial"/>
              </a:rPr>
              <a:t> - How does the evidence/point relate to the question</a:t>
            </a:r>
            <a:endParaRPr sz="1500">
              <a:solidFill>
                <a:srgbClr val="2D3748"/>
              </a:solidFill>
              <a:highlight>
                <a:srgbClr val="FFFFFF"/>
              </a:highlight>
              <a:latin typeface="Arial"/>
              <a:ea typeface="Arial"/>
              <a:cs typeface="Arial"/>
              <a:sym typeface="Arial"/>
            </a:endParaRPr>
          </a:p>
          <a:p>
            <a:pPr indent="-316706" lvl="0" marL="457200" rtl="0" algn="l">
              <a:lnSpc>
                <a:spcPct val="175000"/>
              </a:lnSpc>
              <a:spcBef>
                <a:spcPts val="0"/>
              </a:spcBef>
              <a:spcAft>
                <a:spcPts val="0"/>
              </a:spcAft>
              <a:buClr>
                <a:srgbClr val="2D3748"/>
              </a:buClr>
              <a:buSzPct val="100000"/>
              <a:buFont typeface="Arial"/>
              <a:buAutoNum type="arabicPeriod"/>
            </a:pPr>
            <a:r>
              <a:rPr b="1" lang="en" sz="1500" u="sng">
                <a:solidFill>
                  <a:srgbClr val="2D3748"/>
                </a:solidFill>
                <a:highlight>
                  <a:srgbClr val="FFFFFF"/>
                </a:highlight>
                <a:latin typeface="Arial"/>
                <a:ea typeface="Arial"/>
                <a:cs typeface="Arial"/>
                <a:sym typeface="Arial"/>
              </a:rPr>
              <a:t>Summary/Linking sentence </a:t>
            </a:r>
            <a:r>
              <a:rPr lang="en" sz="1500">
                <a:solidFill>
                  <a:srgbClr val="2D3748"/>
                </a:solidFill>
                <a:highlight>
                  <a:srgbClr val="FFFFFF"/>
                </a:highlight>
                <a:latin typeface="Arial"/>
                <a:ea typeface="Arial"/>
                <a:cs typeface="Arial"/>
                <a:sym typeface="Arial"/>
              </a:rPr>
              <a:t>- Provide a bridge into the next paragraph at the end of the current paragraph by using a transition that links to the next paragraph and the main idea or thesis statement.</a:t>
            </a:r>
            <a:endParaRPr sz="1500">
              <a:solidFill>
                <a:srgbClr val="2D3748"/>
              </a:solidFill>
              <a:highlight>
                <a:srgbClr val="FFFFFF"/>
              </a:highlight>
              <a:latin typeface="Arial"/>
              <a:ea typeface="Arial"/>
              <a:cs typeface="Arial"/>
              <a:sym typeface="Arial"/>
            </a:endParaRPr>
          </a:p>
          <a:p>
            <a:pPr indent="0" lvl="0" marL="0" rtl="0" algn="l">
              <a:spcBef>
                <a:spcPts val="8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8"/>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 	</a:t>
            </a:r>
            <a:endParaRPr/>
          </a:p>
        </p:txBody>
      </p:sp>
      <p:sp>
        <p:nvSpPr>
          <p:cNvPr id="115" name="Google Shape;115;p18"/>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92500" lnSpcReduction="10000"/>
          </a:bodyPr>
          <a:lstStyle/>
          <a:p>
            <a:pPr indent="-334327" lvl="0" marL="457200" rtl="0" algn="l">
              <a:spcBef>
                <a:spcPts val="0"/>
              </a:spcBef>
              <a:spcAft>
                <a:spcPts val="0"/>
              </a:spcAft>
              <a:buSzPct val="100000"/>
              <a:buFont typeface="Arial"/>
              <a:buChar char="●"/>
            </a:pPr>
            <a:r>
              <a:rPr lang="en">
                <a:latin typeface="Arial"/>
                <a:ea typeface="Arial"/>
                <a:cs typeface="Arial"/>
                <a:sym typeface="Arial"/>
              </a:rPr>
              <a:t>The purpose of the conclusion, is to wrap up your essay, while </a:t>
            </a:r>
            <a:r>
              <a:rPr lang="en">
                <a:latin typeface="Arial"/>
                <a:ea typeface="Arial"/>
                <a:cs typeface="Arial"/>
                <a:sym typeface="Arial"/>
              </a:rPr>
              <a:t>summarising</a:t>
            </a:r>
            <a:r>
              <a:rPr lang="en">
                <a:latin typeface="Arial"/>
                <a:ea typeface="Arial"/>
                <a:cs typeface="Arial"/>
                <a:sym typeface="Arial"/>
              </a:rPr>
              <a:t> your essay as a whole, without repeating yourself.  Your conclusion should not introduce any new information into your essay.</a:t>
            </a:r>
            <a:endParaRPr>
              <a:latin typeface="Arial"/>
              <a:ea typeface="Arial"/>
              <a:cs typeface="Arial"/>
              <a:sym typeface="Arial"/>
            </a:endParaRPr>
          </a:p>
          <a:p>
            <a:pPr indent="0" lvl="0" marL="457200" rtl="0" algn="l">
              <a:spcBef>
                <a:spcPts val="1200"/>
              </a:spcBef>
              <a:spcAft>
                <a:spcPts val="0"/>
              </a:spcAft>
              <a:buNone/>
            </a:pPr>
            <a:r>
              <a:t/>
            </a:r>
            <a:endParaRPr>
              <a:latin typeface="Arial"/>
              <a:ea typeface="Arial"/>
              <a:cs typeface="Arial"/>
              <a:sym typeface="Arial"/>
            </a:endParaRPr>
          </a:p>
          <a:p>
            <a:pPr indent="-334327" lvl="0" marL="457200" rtl="0" algn="l">
              <a:spcBef>
                <a:spcPts val="1200"/>
              </a:spcBef>
              <a:spcAft>
                <a:spcPts val="0"/>
              </a:spcAft>
              <a:buSzPct val="138461"/>
              <a:buFont typeface="Arial"/>
              <a:buChar char="●"/>
            </a:pPr>
            <a:r>
              <a:rPr lang="en">
                <a:latin typeface="Arial"/>
                <a:ea typeface="Arial"/>
                <a:cs typeface="Arial"/>
                <a:sym typeface="Arial"/>
              </a:rPr>
              <a:t>The final sentence of your conclusion will leave a lasting impression on your audience, so never rush or disregard it. It is one of the most important sentences you will write. This is where you can link your writing to the world, </a:t>
            </a:r>
            <a:r>
              <a:rPr lang="en">
                <a:latin typeface="Arial"/>
                <a:ea typeface="Arial"/>
                <a:cs typeface="Arial"/>
                <a:sym typeface="Arial"/>
              </a:rPr>
              <a:t>similar to your thematic statement. Revealing what has been discovered through your analysis. </a:t>
            </a:r>
            <a:endParaRPr sz="1300">
              <a:solidFill>
                <a:srgbClr val="2D3748"/>
              </a:solidFill>
              <a:highlight>
                <a:srgbClr val="FFFFFF"/>
              </a:highlight>
              <a:latin typeface="Arial"/>
              <a:ea typeface="Arial"/>
              <a:cs typeface="Arial"/>
              <a:sym typeface="Arial"/>
            </a:endParaRPr>
          </a:p>
          <a:p>
            <a:pPr indent="0" lvl="0" marL="0" rtl="0" algn="l">
              <a:spcBef>
                <a:spcPts val="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