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embeddedFontLst>
    <p:embeddedFont>
      <p:font typeface="Proxima Nova"/>
      <p:regular r:id="rId18"/>
      <p:bold r:id="rId19"/>
      <p:italic r:id="rId20"/>
      <p:boldItalic r:id="rId21"/>
    </p:embeddedFont>
    <p:embeddedFont>
      <p:font typeface="Montserrat"/>
      <p:regular r:id="rId22"/>
      <p:bold r:id="rId23"/>
      <p:italic r:id="rId24"/>
      <p:boldItalic r:id="rId25"/>
    </p:embeddedFont>
    <p:embeddedFont>
      <p:font typeface="Alfa Slab One"/>
      <p:regular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roximaNova-italic.fntdata"/><Relationship Id="rId22" Type="http://schemas.openxmlformats.org/officeDocument/2006/relationships/font" Target="fonts/Montserrat-regular.fntdata"/><Relationship Id="rId21" Type="http://schemas.openxmlformats.org/officeDocument/2006/relationships/font" Target="fonts/ProximaNova-boldItalic.fntdata"/><Relationship Id="rId24" Type="http://schemas.openxmlformats.org/officeDocument/2006/relationships/font" Target="fonts/Montserrat-italic.fntdata"/><Relationship Id="rId23" Type="http://schemas.openxmlformats.org/officeDocument/2006/relationships/font" Target="fonts/Montserrat-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AlfaSlabOne-regular.fntdata"/><Relationship Id="rId25" Type="http://schemas.openxmlformats.org/officeDocument/2006/relationships/font" Target="fonts/Montserrat-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font" Target="fonts/ProximaNova-bold.fntdata"/><Relationship Id="rId18" Type="http://schemas.openxmlformats.org/officeDocument/2006/relationships/font" Target="fonts/ProximaNova-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122c1d14365_0_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122c1d14365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122c1d14365_0_1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122c1d14365_0_1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122c1d14365_0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122c1d14365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122c1d14365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122c1d14365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122c1d14365_0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122c1d14365_0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122c1d14365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122c1d14365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122c1d14365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122c1d14365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122c1d14365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122c1d14365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122c1d14365_0_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122c1d14365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122c1d14365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122c1d14365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122c1d14365_0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122c1d14365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4278300" y="2751163"/>
            <a:ext cx="587400" cy="0"/>
          </a:xfrm>
          <a:prstGeom prst="straightConnector1">
            <a:avLst/>
          </a:prstGeom>
          <a:noFill/>
          <a:ln cap="flat" cmpd="sng" w="76200">
            <a:solidFill>
              <a:schemeClr val="dk1"/>
            </a:solidFill>
            <a:prstDash val="solid"/>
            <a:round/>
            <a:headEnd len="sm" w="sm" type="none"/>
            <a:tailEnd len="sm" w="sm" type="none"/>
          </a:ln>
        </p:spPr>
      </p:cxnSp>
      <p:sp>
        <p:nvSpPr>
          <p:cNvPr id="11" name="Google Shape;11;p2"/>
          <p:cNvSpPr txBox="1"/>
          <p:nvPr>
            <p:ph type="ctrTitle"/>
          </p:nvPr>
        </p:nvSpPr>
        <p:spPr>
          <a:xfrm>
            <a:off x="311700" y="595975"/>
            <a:ext cx="8520600" cy="1957800"/>
          </a:xfrm>
          <a:prstGeom prst="rect">
            <a:avLst/>
          </a:prstGeom>
        </p:spPr>
        <p:txBody>
          <a:bodyPr anchorCtr="0" anchor="b" bIns="91425" lIns="91425" spcFirstLastPara="1" rIns="91425" wrap="square" tIns="91425">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2" name="Google Shape;12;p2"/>
          <p:cNvSpPr txBox="1"/>
          <p:nvPr>
            <p:ph idx="1" type="subTitle"/>
          </p:nvPr>
        </p:nvSpPr>
        <p:spPr>
          <a:xfrm>
            <a:off x="311700" y="3165823"/>
            <a:ext cx="8520600" cy="733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6" name="Shape 46"/>
        <p:cNvGrpSpPr/>
        <p:nvPr/>
      </p:nvGrpSpPr>
      <p:grpSpPr>
        <a:xfrm>
          <a:off x="0" y="0"/>
          <a:ext cx="0" cy="0"/>
          <a:chOff x="0" y="0"/>
          <a:chExt cx="0" cy="0"/>
        </a:xfrm>
      </p:grpSpPr>
      <p:sp>
        <p:nvSpPr>
          <p:cNvPr id="47" name="Google Shape;47;p11"/>
          <p:cNvSpPr txBox="1"/>
          <p:nvPr>
            <p:ph hasCustomPrompt="1" type="title"/>
          </p:nvPr>
        </p:nvSpPr>
        <p:spPr>
          <a:xfrm>
            <a:off x="311700" y="1167925"/>
            <a:ext cx="8520600" cy="19800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1"/>
              </a:buClr>
              <a:buSzPts val="11000"/>
              <a:buNone/>
              <a:defRPr sz="11000">
                <a:solidFill>
                  <a:schemeClr val="dk1"/>
                </a:solidFill>
              </a:defRPr>
            </a:lvl1pPr>
            <a:lvl2pPr lvl="1" algn="ctr">
              <a:spcBef>
                <a:spcPts val="0"/>
              </a:spcBef>
              <a:spcAft>
                <a:spcPts val="0"/>
              </a:spcAft>
              <a:buClr>
                <a:schemeClr val="dk1"/>
              </a:buClr>
              <a:buSzPts val="11000"/>
              <a:buNone/>
              <a:defRPr sz="11000">
                <a:solidFill>
                  <a:schemeClr val="dk1"/>
                </a:solidFill>
              </a:defRPr>
            </a:lvl2pPr>
            <a:lvl3pPr lvl="2" algn="ctr">
              <a:spcBef>
                <a:spcPts val="0"/>
              </a:spcBef>
              <a:spcAft>
                <a:spcPts val="0"/>
              </a:spcAft>
              <a:buClr>
                <a:schemeClr val="dk1"/>
              </a:buClr>
              <a:buSzPts val="11000"/>
              <a:buNone/>
              <a:defRPr sz="11000">
                <a:solidFill>
                  <a:schemeClr val="dk1"/>
                </a:solidFill>
              </a:defRPr>
            </a:lvl3pPr>
            <a:lvl4pPr lvl="3" algn="ctr">
              <a:spcBef>
                <a:spcPts val="0"/>
              </a:spcBef>
              <a:spcAft>
                <a:spcPts val="0"/>
              </a:spcAft>
              <a:buClr>
                <a:schemeClr val="dk1"/>
              </a:buClr>
              <a:buSzPts val="11000"/>
              <a:buNone/>
              <a:defRPr sz="11000">
                <a:solidFill>
                  <a:schemeClr val="dk1"/>
                </a:solidFill>
              </a:defRPr>
            </a:lvl4pPr>
            <a:lvl5pPr lvl="4" algn="ctr">
              <a:spcBef>
                <a:spcPts val="0"/>
              </a:spcBef>
              <a:spcAft>
                <a:spcPts val="0"/>
              </a:spcAft>
              <a:buClr>
                <a:schemeClr val="dk1"/>
              </a:buClr>
              <a:buSzPts val="11000"/>
              <a:buNone/>
              <a:defRPr sz="11000">
                <a:solidFill>
                  <a:schemeClr val="dk1"/>
                </a:solidFill>
              </a:defRPr>
            </a:lvl5pPr>
            <a:lvl6pPr lvl="5" algn="ctr">
              <a:spcBef>
                <a:spcPts val="0"/>
              </a:spcBef>
              <a:spcAft>
                <a:spcPts val="0"/>
              </a:spcAft>
              <a:buClr>
                <a:schemeClr val="dk1"/>
              </a:buClr>
              <a:buSzPts val="11000"/>
              <a:buNone/>
              <a:defRPr sz="11000">
                <a:solidFill>
                  <a:schemeClr val="dk1"/>
                </a:solidFill>
              </a:defRPr>
            </a:lvl6pPr>
            <a:lvl7pPr lvl="6" algn="ctr">
              <a:spcBef>
                <a:spcPts val="0"/>
              </a:spcBef>
              <a:spcAft>
                <a:spcPts val="0"/>
              </a:spcAft>
              <a:buClr>
                <a:schemeClr val="dk1"/>
              </a:buClr>
              <a:buSzPts val="11000"/>
              <a:buNone/>
              <a:defRPr sz="11000">
                <a:solidFill>
                  <a:schemeClr val="dk1"/>
                </a:solidFill>
              </a:defRPr>
            </a:lvl7pPr>
            <a:lvl8pPr lvl="7" algn="ctr">
              <a:spcBef>
                <a:spcPts val="0"/>
              </a:spcBef>
              <a:spcAft>
                <a:spcPts val="0"/>
              </a:spcAft>
              <a:buClr>
                <a:schemeClr val="dk1"/>
              </a:buClr>
              <a:buSzPts val="11000"/>
              <a:buNone/>
              <a:defRPr sz="11000">
                <a:solidFill>
                  <a:schemeClr val="dk1"/>
                </a:solidFill>
              </a:defRPr>
            </a:lvl8pPr>
            <a:lvl9pPr lvl="8" algn="ctr">
              <a:spcBef>
                <a:spcPts val="0"/>
              </a:spcBef>
              <a:spcAft>
                <a:spcPts val="0"/>
              </a:spcAft>
              <a:buClr>
                <a:schemeClr val="dk1"/>
              </a:buClr>
              <a:buSzPts val="11000"/>
              <a:buNone/>
              <a:defRPr sz="11000">
                <a:solidFill>
                  <a:schemeClr val="dk1"/>
                </a:solidFill>
              </a:defRPr>
            </a:lvl9pPr>
          </a:lstStyle>
          <a:p>
            <a:r>
              <a:t>xx%</a:t>
            </a:r>
          </a:p>
        </p:txBody>
      </p:sp>
      <p:sp>
        <p:nvSpPr>
          <p:cNvPr id="48" name="Google Shape;48;p11"/>
          <p:cNvSpPr txBox="1"/>
          <p:nvPr>
            <p:ph idx="1" type="body"/>
          </p:nvPr>
        </p:nvSpPr>
        <p:spPr>
          <a:xfrm>
            <a:off x="311700" y="32242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9" name="Google Shape;49;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4" name="Shape 14"/>
        <p:cNvGrpSpPr/>
        <p:nvPr/>
      </p:nvGrpSpPr>
      <p:grpSpPr>
        <a:xfrm>
          <a:off x="0" y="0"/>
          <a:ext cx="0" cy="0"/>
          <a:chOff x="0" y="0"/>
          <a:chExt cx="0" cy="0"/>
        </a:xfrm>
      </p:grpSpPr>
      <p:sp>
        <p:nvSpPr>
          <p:cNvPr id="15" name="Google Shape;15;p3"/>
          <p:cNvSpPr txBox="1"/>
          <p:nvPr>
            <p:ph type="title"/>
          </p:nvPr>
        </p:nvSpPr>
        <p:spPr>
          <a:xfrm>
            <a:off x="311700" y="2480550"/>
            <a:ext cx="8114400" cy="24459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6800"/>
              <a:buNone/>
              <a:defRPr sz="6800">
                <a:solidFill>
                  <a:schemeClr val="lt1"/>
                </a:solidFill>
              </a:defRPr>
            </a:lvl1pPr>
            <a:lvl2pPr lvl="1">
              <a:spcBef>
                <a:spcPts val="0"/>
              </a:spcBef>
              <a:spcAft>
                <a:spcPts val="0"/>
              </a:spcAft>
              <a:buClr>
                <a:schemeClr val="lt1"/>
              </a:buClr>
              <a:buSzPts val="6800"/>
              <a:buNone/>
              <a:defRPr sz="6800">
                <a:solidFill>
                  <a:schemeClr val="lt1"/>
                </a:solidFill>
              </a:defRPr>
            </a:lvl2pPr>
            <a:lvl3pPr lvl="2">
              <a:spcBef>
                <a:spcPts val="0"/>
              </a:spcBef>
              <a:spcAft>
                <a:spcPts val="0"/>
              </a:spcAft>
              <a:buClr>
                <a:schemeClr val="lt1"/>
              </a:buClr>
              <a:buSzPts val="6800"/>
              <a:buNone/>
              <a:defRPr sz="6800">
                <a:solidFill>
                  <a:schemeClr val="lt1"/>
                </a:solidFill>
              </a:defRPr>
            </a:lvl3pPr>
            <a:lvl4pPr lvl="3">
              <a:spcBef>
                <a:spcPts val="0"/>
              </a:spcBef>
              <a:spcAft>
                <a:spcPts val="0"/>
              </a:spcAft>
              <a:buClr>
                <a:schemeClr val="lt1"/>
              </a:buClr>
              <a:buSzPts val="6800"/>
              <a:buNone/>
              <a:defRPr sz="6800">
                <a:solidFill>
                  <a:schemeClr val="lt1"/>
                </a:solidFill>
              </a:defRPr>
            </a:lvl4pPr>
            <a:lvl5pPr lvl="4">
              <a:spcBef>
                <a:spcPts val="0"/>
              </a:spcBef>
              <a:spcAft>
                <a:spcPts val="0"/>
              </a:spcAft>
              <a:buClr>
                <a:schemeClr val="lt1"/>
              </a:buClr>
              <a:buSzPts val="6800"/>
              <a:buNone/>
              <a:defRPr sz="6800">
                <a:solidFill>
                  <a:schemeClr val="lt1"/>
                </a:solidFill>
              </a:defRPr>
            </a:lvl5pPr>
            <a:lvl6pPr lvl="5">
              <a:spcBef>
                <a:spcPts val="0"/>
              </a:spcBef>
              <a:spcAft>
                <a:spcPts val="0"/>
              </a:spcAft>
              <a:buClr>
                <a:schemeClr val="lt1"/>
              </a:buClr>
              <a:buSzPts val="6800"/>
              <a:buNone/>
              <a:defRPr sz="6800">
                <a:solidFill>
                  <a:schemeClr val="lt1"/>
                </a:solidFill>
              </a:defRPr>
            </a:lvl6pPr>
            <a:lvl7pPr lvl="6">
              <a:spcBef>
                <a:spcPts val="0"/>
              </a:spcBef>
              <a:spcAft>
                <a:spcPts val="0"/>
              </a:spcAft>
              <a:buClr>
                <a:schemeClr val="lt1"/>
              </a:buClr>
              <a:buSzPts val="6800"/>
              <a:buNone/>
              <a:defRPr sz="6800">
                <a:solidFill>
                  <a:schemeClr val="lt1"/>
                </a:solidFill>
              </a:defRPr>
            </a:lvl7pPr>
            <a:lvl8pPr lvl="7">
              <a:spcBef>
                <a:spcPts val="0"/>
              </a:spcBef>
              <a:spcAft>
                <a:spcPts val="0"/>
              </a:spcAft>
              <a:buClr>
                <a:schemeClr val="lt1"/>
              </a:buClr>
              <a:buSzPts val="6800"/>
              <a:buNone/>
              <a:defRPr sz="6800">
                <a:solidFill>
                  <a:schemeClr val="lt1"/>
                </a:solidFill>
              </a:defRPr>
            </a:lvl8pPr>
            <a:lvl9pPr lvl="8">
              <a:spcBef>
                <a:spcPts val="0"/>
              </a:spcBef>
              <a:spcAft>
                <a:spcPts val="0"/>
              </a:spcAft>
              <a:buClr>
                <a:schemeClr val="lt1"/>
              </a:buClr>
              <a:buSzPts val="6800"/>
              <a:buNone/>
              <a:defRPr sz="6800">
                <a:solidFill>
                  <a:schemeClr val="lt1"/>
                </a:solidFill>
              </a:defRPr>
            </a:lvl9pPr>
          </a:lstStyle>
          <a:p/>
        </p:txBody>
      </p:sp>
      <p:sp>
        <p:nvSpPr>
          <p:cNvPr id="16" name="Google Shape;16;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19" name="Google Shape;19;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0" name="Google Shape;20;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3" name="Google Shape;23;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5" name="Google Shape;2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8" name="Google Shape;28;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311700" y="6318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311700" y="1490875"/>
            <a:ext cx="2808000" cy="3078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2" name="Google Shape;32;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33" name="Shape 33"/>
        <p:cNvGrpSpPr/>
        <p:nvPr/>
      </p:nvGrpSpPr>
      <p:grpSpPr>
        <a:xfrm>
          <a:off x="0" y="0"/>
          <a:ext cx="0" cy="0"/>
          <a:chOff x="0" y="0"/>
          <a:chExt cx="0" cy="0"/>
        </a:xfrm>
      </p:grpSpPr>
      <p:sp>
        <p:nvSpPr>
          <p:cNvPr id="34" name="Google Shape;34;p8"/>
          <p:cNvSpPr txBox="1"/>
          <p:nvPr>
            <p:ph type="title"/>
          </p:nvPr>
        </p:nvSpPr>
        <p:spPr>
          <a:xfrm>
            <a:off x="490250" y="526350"/>
            <a:ext cx="56838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5" name="Google Shape;35;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4572000" y="10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8" name="Google Shape;38;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39" name="Google Shape;39;p9"/>
          <p:cNvSpPr txBox="1"/>
          <p:nvPr>
            <p:ph type="title"/>
          </p:nvPr>
        </p:nvSpPr>
        <p:spPr>
          <a:xfrm>
            <a:off x="265500" y="1375599"/>
            <a:ext cx="4045200" cy="1551900"/>
          </a:xfrm>
          <a:prstGeom prst="rect">
            <a:avLst/>
          </a:prstGeom>
        </p:spPr>
        <p:txBody>
          <a:bodyPr anchorCtr="0" anchor="b"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40" name="Google Shape;40;p9"/>
          <p:cNvSpPr txBox="1"/>
          <p:nvPr>
            <p:ph idx="1" type="subTitle"/>
          </p:nvPr>
        </p:nvSpPr>
        <p:spPr>
          <a:xfrm>
            <a:off x="265500" y="2981125"/>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p:txBody>
      </p:sp>
      <p:sp>
        <p:nvSpPr>
          <p:cNvPr id="41" name="Google Shape;41;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2" name="Google Shape;42;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3" name="Shape 43"/>
        <p:cNvGrpSpPr/>
        <p:nvPr/>
      </p:nvGrpSpPr>
      <p:grpSpPr>
        <a:xfrm>
          <a:off x="0" y="0"/>
          <a:ext cx="0" cy="0"/>
          <a:chOff x="0" y="0"/>
          <a:chExt cx="0" cy="0"/>
        </a:xfrm>
      </p:grpSpPr>
      <p:sp>
        <p:nvSpPr>
          <p:cNvPr id="44" name="Google Shape;44;p10"/>
          <p:cNvSpPr txBox="1"/>
          <p:nvPr>
            <p:ph idx="1" type="body"/>
          </p:nvPr>
        </p:nvSpPr>
        <p:spPr>
          <a:xfrm>
            <a:off x="319500" y="42337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accent3"/>
              </a:buClr>
              <a:buSzPts val="1800"/>
              <a:buFont typeface="Alfa Slab One"/>
              <a:buNone/>
              <a:defRPr>
                <a:solidFill>
                  <a:schemeClr val="accent3"/>
                </a:solidFill>
                <a:latin typeface="Alfa Slab One"/>
                <a:ea typeface="Alfa Slab One"/>
                <a:cs typeface="Alfa Slab One"/>
                <a:sym typeface="Alfa Slab One"/>
              </a:defRPr>
            </a:lvl1pPr>
          </a:lstStyle>
          <a:p/>
        </p:txBody>
      </p:sp>
      <p:sp>
        <p:nvSpPr>
          <p:cNvPr id="45" name="Google Shape;45;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gameday">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1pPr>
            <a:lvl2pPr lvl="1">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2pPr>
            <a:lvl3pPr lvl="2">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3pPr>
            <a:lvl4pPr lvl="3">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4pPr>
            <a:lvl5pPr lvl="4">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5pPr>
            <a:lvl6pPr lvl="5">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6pPr>
            <a:lvl7pPr lvl="6">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7pPr>
            <a:lvl8pPr lvl="7">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8pPr>
            <a:lvl9pPr lvl="8">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Proxima Nova"/>
              <a:buChar char="●"/>
              <a:defRPr sz="1800">
                <a:solidFill>
                  <a:schemeClr val="dk2"/>
                </a:solidFill>
                <a:latin typeface="Proxima Nova"/>
                <a:ea typeface="Proxima Nova"/>
                <a:cs typeface="Proxima Nova"/>
                <a:sym typeface="Proxima Nova"/>
              </a:defRPr>
            </a:lvl1pPr>
            <a:lvl2pPr indent="-317500" lvl="1" marL="914400">
              <a:lnSpc>
                <a:spcPct val="115000"/>
              </a:lnSpc>
              <a:spcBef>
                <a:spcPts val="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2pPr>
            <a:lvl3pPr indent="-317500" lvl="2" marL="1371600">
              <a:lnSpc>
                <a:spcPct val="115000"/>
              </a:lnSpc>
              <a:spcBef>
                <a:spcPts val="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3pPr>
            <a:lvl4pPr indent="-317500" lvl="3" marL="1828800">
              <a:lnSpc>
                <a:spcPct val="115000"/>
              </a:lnSpc>
              <a:spcBef>
                <a:spcPts val="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4pPr>
            <a:lvl5pPr indent="-317500" lvl="4" marL="2286000">
              <a:lnSpc>
                <a:spcPct val="115000"/>
              </a:lnSpc>
              <a:spcBef>
                <a:spcPts val="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5pPr>
            <a:lvl6pPr indent="-317500" lvl="5" marL="2743200">
              <a:lnSpc>
                <a:spcPct val="115000"/>
              </a:lnSpc>
              <a:spcBef>
                <a:spcPts val="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6pPr>
            <a:lvl7pPr indent="-317500" lvl="6" marL="3200400">
              <a:lnSpc>
                <a:spcPct val="115000"/>
              </a:lnSpc>
              <a:spcBef>
                <a:spcPts val="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7pPr>
            <a:lvl8pPr indent="-317500" lvl="7" marL="3657600">
              <a:lnSpc>
                <a:spcPct val="115000"/>
              </a:lnSpc>
              <a:spcBef>
                <a:spcPts val="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8pPr>
            <a:lvl9pPr indent="-317500" lvl="8" marL="4114800">
              <a:lnSpc>
                <a:spcPct val="115000"/>
              </a:lnSpc>
              <a:spcBef>
                <a:spcPts val="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Proxima Nova"/>
                <a:ea typeface="Proxima Nova"/>
                <a:cs typeface="Proxima Nova"/>
                <a:sym typeface="Proxima Nova"/>
              </a:defRPr>
            </a:lvl1pPr>
            <a:lvl2pPr lvl="1" algn="r">
              <a:buNone/>
              <a:defRPr sz="1000">
                <a:solidFill>
                  <a:schemeClr val="dk2"/>
                </a:solidFill>
                <a:latin typeface="Proxima Nova"/>
                <a:ea typeface="Proxima Nova"/>
                <a:cs typeface="Proxima Nova"/>
                <a:sym typeface="Proxima Nova"/>
              </a:defRPr>
            </a:lvl2pPr>
            <a:lvl3pPr lvl="2" algn="r">
              <a:buNone/>
              <a:defRPr sz="1000">
                <a:solidFill>
                  <a:schemeClr val="dk2"/>
                </a:solidFill>
                <a:latin typeface="Proxima Nova"/>
                <a:ea typeface="Proxima Nova"/>
                <a:cs typeface="Proxima Nova"/>
                <a:sym typeface="Proxima Nova"/>
              </a:defRPr>
            </a:lvl3pPr>
            <a:lvl4pPr lvl="3" algn="r">
              <a:buNone/>
              <a:defRPr sz="1000">
                <a:solidFill>
                  <a:schemeClr val="dk2"/>
                </a:solidFill>
                <a:latin typeface="Proxima Nova"/>
                <a:ea typeface="Proxima Nova"/>
                <a:cs typeface="Proxima Nova"/>
                <a:sym typeface="Proxima Nova"/>
              </a:defRPr>
            </a:lvl4pPr>
            <a:lvl5pPr lvl="4" algn="r">
              <a:buNone/>
              <a:defRPr sz="1000">
                <a:solidFill>
                  <a:schemeClr val="dk2"/>
                </a:solidFill>
                <a:latin typeface="Proxima Nova"/>
                <a:ea typeface="Proxima Nova"/>
                <a:cs typeface="Proxima Nova"/>
                <a:sym typeface="Proxima Nova"/>
              </a:defRPr>
            </a:lvl5pPr>
            <a:lvl6pPr lvl="5" algn="r">
              <a:buNone/>
              <a:defRPr sz="1000">
                <a:solidFill>
                  <a:schemeClr val="dk2"/>
                </a:solidFill>
                <a:latin typeface="Proxima Nova"/>
                <a:ea typeface="Proxima Nova"/>
                <a:cs typeface="Proxima Nova"/>
                <a:sym typeface="Proxima Nova"/>
              </a:defRPr>
            </a:lvl6pPr>
            <a:lvl7pPr lvl="6" algn="r">
              <a:buNone/>
              <a:defRPr sz="1000">
                <a:solidFill>
                  <a:schemeClr val="dk2"/>
                </a:solidFill>
                <a:latin typeface="Proxima Nova"/>
                <a:ea typeface="Proxima Nova"/>
                <a:cs typeface="Proxima Nova"/>
                <a:sym typeface="Proxima Nova"/>
              </a:defRPr>
            </a:lvl7pPr>
            <a:lvl8pPr lvl="7" algn="r">
              <a:buNone/>
              <a:defRPr sz="1000">
                <a:solidFill>
                  <a:schemeClr val="dk2"/>
                </a:solidFill>
                <a:latin typeface="Proxima Nova"/>
                <a:ea typeface="Proxima Nova"/>
                <a:cs typeface="Proxima Nova"/>
                <a:sym typeface="Proxima Nova"/>
              </a:defRPr>
            </a:lvl8pPr>
            <a:lvl9pPr lvl="8" algn="r">
              <a:buNone/>
              <a:defRPr sz="1000">
                <a:solidFill>
                  <a:schemeClr val="dk2"/>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2.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www.youtube.com/watch?v=tRwJ71tsiZE" TargetMode="Externa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www.youtube.com/watch?v=kzxwRdsgn4Y" TargetMode="External"/><Relationship Id="rId4" Type="http://schemas.openxmlformats.org/officeDocument/2006/relationships/image" Target="../media/image4.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3"/>
          <p:cNvSpPr txBox="1"/>
          <p:nvPr>
            <p:ph type="ctrTitle"/>
          </p:nvPr>
        </p:nvSpPr>
        <p:spPr>
          <a:xfrm>
            <a:off x="311700" y="595975"/>
            <a:ext cx="8520600" cy="19578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Visual Literacy</a:t>
            </a:r>
            <a:endParaRPr/>
          </a:p>
        </p:txBody>
      </p:sp>
      <p:sp>
        <p:nvSpPr>
          <p:cNvPr id="57" name="Google Shape;57;p13"/>
          <p:cNvSpPr txBox="1"/>
          <p:nvPr>
            <p:ph idx="1" type="subTitle"/>
          </p:nvPr>
        </p:nvSpPr>
        <p:spPr>
          <a:xfrm>
            <a:off x="311700" y="3165823"/>
            <a:ext cx="8520600" cy="733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Year 10 English</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Cycle of Culture</a:t>
            </a:r>
            <a:endParaRPr/>
          </a:p>
        </p:txBody>
      </p:sp>
      <p:sp>
        <p:nvSpPr>
          <p:cNvPr id="115" name="Google Shape;115;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marR="0" rtl="0" algn="l">
              <a:lnSpc>
                <a:spcPct val="100000"/>
              </a:lnSpc>
              <a:spcBef>
                <a:spcPts val="0"/>
              </a:spcBef>
              <a:spcAft>
                <a:spcPts val="0"/>
              </a:spcAft>
              <a:buNone/>
            </a:pPr>
            <a:r>
              <a:rPr b="1" lang="en" sz="1200">
                <a:solidFill>
                  <a:srgbClr val="3F3F3F"/>
                </a:solidFill>
                <a:highlight>
                  <a:srgbClr val="FFFFFF"/>
                </a:highlight>
                <a:latin typeface="Montserrat"/>
                <a:ea typeface="Montserrat"/>
                <a:cs typeface="Montserrat"/>
                <a:sym typeface="Montserrat"/>
              </a:rPr>
              <a:t>Stuart Hall has created this cycle of culture that relates the connection of identity, representation, productions, regulation and consumption. </a:t>
            </a:r>
            <a:endParaRPr b="1" sz="1200">
              <a:solidFill>
                <a:srgbClr val="3F3F3F"/>
              </a:solidFill>
              <a:highlight>
                <a:srgbClr val="FFFFFF"/>
              </a:highlight>
              <a:latin typeface="Montserrat"/>
              <a:ea typeface="Montserrat"/>
              <a:cs typeface="Montserrat"/>
              <a:sym typeface="Montserrat"/>
            </a:endParaRPr>
          </a:p>
          <a:p>
            <a:pPr indent="0" lvl="0" marL="0" marR="0" rtl="0" algn="l">
              <a:lnSpc>
                <a:spcPct val="100000"/>
              </a:lnSpc>
              <a:spcBef>
                <a:spcPts val="2300"/>
              </a:spcBef>
              <a:spcAft>
                <a:spcPts val="0"/>
              </a:spcAft>
              <a:buNone/>
            </a:pPr>
            <a:r>
              <a:rPr b="1" lang="en" sz="1200">
                <a:solidFill>
                  <a:srgbClr val="3F3F3F"/>
                </a:solidFill>
                <a:highlight>
                  <a:srgbClr val="FFFFFF"/>
                </a:highlight>
                <a:latin typeface="Montserrat"/>
                <a:ea typeface="Montserrat"/>
                <a:cs typeface="Montserrat"/>
                <a:sym typeface="Montserrat"/>
              </a:rPr>
              <a:t>Define each of the titles in the chart.</a:t>
            </a:r>
            <a:endParaRPr b="1" sz="1200">
              <a:solidFill>
                <a:srgbClr val="3F3F3F"/>
              </a:solidFill>
              <a:highlight>
                <a:srgbClr val="FFFFFF"/>
              </a:highlight>
              <a:latin typeface="Montserrat"/>
              <a:ea typeface="Montserrat"/>
              <a:cs typeface="Montserrat"/>
              <a:sym typeface="Montserrat"/>
            </a:endParaRPr>
          </a:p>
          <a:p>
            <a:pPr indent="-304800" lvl="0" marL="457200" marR="0" rtl="0" algn="l">
              <a:lnSpc>
                <a:spcPct val="100000"/>
              </a:lnSpc>
              <a:spcBef>
                <a:spcPts val="2300"/>
              </a:spcBef>
              <a:spcAft>
                <a:spcPts val="0"/>
              </a:spcAft>
              <a:buClr>
                <a:srgbClr val="3F3F3F"/>
              </a:buClr>
              <a:buSzPts val="1200"/>
              <a:buFont typeface="Montserrat"/>
              <a:buChar char="●"/>
            </a:pPr>
            <a:r>
              <a:rPr b="1" lang="en" sz="1200">
                <a:solidFill>
                  <a:srgbClr val="3F3F3F"/>
                </a:solidFill>
                <a:highlight>
                  <a:srgbClr val="FFFFFF"/>
                </a:highlight>
                <a:latin typeface="Montserrat"/>
                <a:ea typeface="Montserrat"/>
                <a:cs typeface="Montserrat"/>
                <a:sym typeface="Montserrat"/>
              </a:rPr>
              <a:t>Representation</a:t>
            </a:r>
            <a:endParaRPr b="1" sz="1200">
              <a:solidFill>
                <a:srgbClr val="3F3F3F"/>
              </a:solidFill>
              <a:highlight>
                <a:srgbClr val="FFFFFF"/>
              </a:highlight>
              <a:latin typeface="Montserrat"/>
              <a:ea typeface="Montserrat"/>
              <a:cs typeface="Montserrat"/>
              <a:sym typeface="Montserrat"/>
            </a:endParaRPr>
          </a:p>
          <a:p>
            <a:pPr indent="-304800" lvl="0" marL="457200" marR="0" rtl="0" algn="l">
              <a:lnSpc>
                <a:spcPct val="100000"/>
              </a:lnSpc>
              <a:spcBef>
                <a:spcPts val="0"/>
              </a:spcBef>
              <a:spcAft>
                <a:spcPts val="0"/>
              </a:spcAft>
              <a:buClr>
                <a:srgbClr val="3F3F3F"/>
              </a:buClr>
              <a:buSzPts val="1200"/>
              <a:buFont typeface="Montserrat"/>
              <a:buChar char="●"/>
            </a:pPr>
            <a:r>
              <a:rPr b="1" lang="en" sz="1200">
                <a:solidFill>
                  <a:srgbClr val="3F3F3F"/>
                </a:solidFill>
                <a:highlight>
                  <a:srgbClr val="FFFFFF"/>
                </a:highlight>
                <a:latin typeface="Montserrat"/>
                <a:ea typeface="Montserrat"/>
                <a:cs typeface="Montserrat"/>
                <a:sym typeface="Montserrat"/>
              </a:rPr>
              <a:t>Regulation</a:t>
            </a:r>
            <a:endParaRPr b="1" sz="1200">
              <a:solidFill>
                <a:srgbClr val="3F3F3F"/>
              </a:solidFill>
              <a:highlight>
                <a:srgbClr val="FFFFFF"/>
              </a:highlight>
              <a:latin typeface="Montserrat"/>
              <a:ea typeface="Montserrat"/>
              <a:cs typeface="Montserrat"/>
              <a:sym typeface="Montserrat"/>
            </a:endParaRPr>
          </a:p>
          <a:p>
            <a:pPr indent="-304800" lvl="0" marL="457200" marR="0" rtl="0" algn="l">
              <a:lnSpc>
                <a:spcPct val="100000"/>
              </a:lnSpc>
              <a:spcBef>
                <a:spcPts val="0"/>
              </a:spcBef>
              <a:spcAft>
                <a:spcPts val="0"/>
              </a:spcAft>
              <a:buClr>
                <a:srgbClr val="3F3F3F"/>
              </a:buClr>
              <a:buSzPts val="1200"/>
              <a:buFont typeface="Montserrat"/>
              <a:buChar char="●"/>
            </a:pPr>
            <a:r>
              <a:rPr b="1" lang="en" sz="1200">
                <a:solidFill>
                  <a:srgbClr val="3F3F3F"/>
                </a:solidFill>
                <a:highlight>
                  <a:srgbClr val="FFFFFF"/>
                </a:highlight>
                <a:latin typeface="Montserrat"/>
                <a:ea typeface="Montserrat"/>
                <a:cs typeface="Montserrat"/>
                <a:sym typeface="Montserrat"/>
              </a:rPr>
              <a:t>Identity</a:t>
            </a:r>
            <a:endParaRPr b="1" sz="1200">
              <a:solidFill>
                <a:srgbClr val="3F3F3F"/>
              </a:solidFill>
              <a:highlight>
                <a:srgbClr val="FFFFFF"/>
              </a:highlight>
              <a:latin typeface="Montserrat"/>
              <a:ea typeface="Montserrat"/>
              <a:cs typeface="Montserrat"/>
              <a:sym typeface="Montserrat"/>
            </a:endParaRPr>
          </a:p>
          <a:p>
            <a:pPr indent="-304800" lvl="0" marL="457200" marR="0" rtl="0" algn="l">
              <a:lnSpc>
                <a:spcPct val="100000"/>
              </a:lnSpc>
              <a:spcBef>
                <a:spcPts val="0"/>
              </a:spcBef>
              <a:spcAft>
                <a:spcPts val="0"/>
              </a:spcAft>
              <a:buClr>
                <a:srgbClr val="3F3F3F"/>
              </a:buClr>
              <a:buSzPts val="1200"/>
              <a:buFont typeface="Montserrat"/>
              <a:buChar char="●"/>
            </a:pPr>
            <a:r>
              <a:rPr b="1" lang="en" sz="1200">
                <a:solidFill>
                  <a:srgbClr val="3F3F3F"/>
                </a:solidFill>
                <a:highlight>
                  <a:srgbClr val="FFFFFF"/>
                </a:highlight>
                <a:latin typeface="Montserrat"/>
                <a:ea typeface="Montserrat"/>
                <a:cs typeface="Montserrat"/>
                <a:sym typeface="Montserrat"/>
              </a:rPr>
              <a:t>Consumption</a:t>
            </a:r>
            <a:endParaRPr b="1" sz="1200">
              <a:solidFill>
                <a:srgbClr val="3F3F3F"/>
              </a:solidFill>
              <a:highlight>
                <a:srgbClr val="FFFFFF"/>
              </a:highlight>
              <a:latin typeface="Montserrat"/>
              <a:ea typeface="Montserrat"/>
              <a:cs typeface="Montserrat"/>
              <a:sym typeface="Montserrat"/>
            </a:endParaRPr>
          </a:p>
          <a:p>
            <a:pPr indent="-304800" lvl="0" marL="457200" marR="0" rtl="0" algn="l">
              <a:lnSpc>
                <a:spcPct val="100000"/>
              </a:lnSpc>
              <a:spcBef>
                <a:spcPts val="0"/>
              </a:spcBef>
              <a:spcAft>
                <a:spcPts val="0"/>
              </a:spcAft>
              <a:buClr>
                <a:srgbClr val="3F3F3F"/>
              </a:buClr>
              <a:buSzPts val="1200"/>
              <a:buFont typeface="Montserrat"/>
              <a:buChar char="●"/>
            </a:pPr>
            <a:r>
              <a:rPr b="1" lang="en" sz="1200">
                <a:solidFill>
                  <a:srgbClr val="3F3F3F"/>
                </a:solidFill>
                <a:highlight>
                  <a:srgbClr val="FFFFFF"/>
                </a:highlight>
                <a:latin typeface="Montserrat"/>
                <a:ea typeface="Montserrat"/>
                <a:cs typeface="Montserrat"/>
                <a:sym typeface="Montserrat"/>
              </a:rPr>
              <a:t>Production</a:t>
            </a:r>
            <a:endParaRPr b="1" sz="1200">
              <a:solidFill>
                <a:srgbClr val="3F3F3F"/>
              </a:solidFill>
              <a:highlight>
                <a:srgbClr val="FFFFFF"/>
              </a:highlight>
              <a:latin typeface="Montserrat"/>
              <a:ea typeface="Montserrat"/>
              <a:cs typeface="Montserrat"/>
              <a:sym typeface="Montserrat"/>
            </a:endParaRPr>
          </a:p>
        </p:txBody>
      </p:sp>
      <p:pic>
        <p:nvPicPr>
          <p:cNvPr descr="Picture" id="116" name="Google Shape;116;p22"/>
          <p:cNvPicPr preferRelativeResize="0"/>
          <p:nvPr/>
        </p:nvPicPr>
        <p:blipFill>
          <a:blip r:embed="rId3">
            <a:alphaModFix/>
          </a:blip>
          <a:stretch>
            <a:fillRect/>
          </a:stretch>
        </p:blipFill>
        <p:spPr>
          <a:xfrm>
            <a:off x="3925100" y="1631275"/>
            <a:ext cx="5000625" cy="33909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Representation and Media Production</a:t>
            </a:r>
            <a:endParaRPr/>
          </a:p>
        </p:txBody>
      </p:sp>
      <p:sp>
        <p:nvSpPr>
          <p:cNvPr id="122" name="Google Shape;122;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200">
                <a:solidFill>
                  <a:srgbClr val="3F3F3F"/>
                </a:solidFill>
                <a:latin typeface="Arial"/>
                <a:ea typeface="Arial"/>
                <a:cs typeface="Arial"/>
                <a:sym typeface="Arial"/>
              </a:rPr>
              <a:t>Dependant on these factors:</a:t>
            </a:r>
            <a:endParaRPr sz="1200">
              <a:solidFill>
                <a:srgbClr val="3F3F3F"/>
              </a:solidFill>
              <a:latin typeface="Arial"/>
              <a:ea typeface="Arial"/>
              <a:cs typeface="Arial"/>
              <a:sym typeface="Arial"/>
            </a:endParaRPr>
          </a:p>
          <a:p>
            <a:pPr indent="-304800" lvl="0" marL="457200" rtl="0" algn="l">
              <a:spcBef>
                <a:spcPts val="2300"/>
              </a:spcBef>
              <a:spcAft>
                <a:spcPts val="0"/>
              </a:spcAft>
              <a:buClr>
                <a:srgbClr val="000000"/>
              </a:buClr>
              <a:buSzPts val="1200"/>
              <a:buFont typeface="Arial"/>
              <a:buAutoNum type="arabicPeriod"/>
            </a:pPr>
            <a:r>
              <a:rPr lang="en" sz="1200">
                <a:solidFill>
                  <a:srgbClr val="3F3F3F"/>
                </a:solidFill>
                <a:latin typeface="Arial"/>
                <a:ea typeface="Arial"/>
                <a:cs typeface="Arial"/>
                <a:sym typeface="Arial"/>
              </a:rPr>
              <a:t>Production – who produced it and why?</a:t>
            </a:r>
            <a:endParaRPr sz="1200">
              <a:solidFill>
                <a:srgbClr val="3F3F3F"/>
              </a:solidFill>
              <a:latin typeface="Arial"/>
              <a:ea typeface="Arial"/>
              <a:cs typeface="Arial"/>
              <a:sym typeface="Arial"/>
            </a:endParaRPr>
          </a:p>
          <a:p>
            <a:pPr indent="-304800" lvl="0" marL="457200" rtl="0" algn="l">
              <a:spcBef>
                <a:spcPts val="0"/>
              </a:spcBef>
              <a:spcAft>
                <a:spcPts val="0"/>
              </a:spcAft>
              <a:buClr>
                <a:srgbClr val="000000"/>
              </a:buClr>
              <a:buSzPts val="1200"/>
              <a:buFont typeface="Arial"/>
              <a:buAutoNum type="arabicPeriod"/>
            </a:pPr>
            <a:r>
              <a:rPr lang="en" sz="1200">
                <a:solidFill>
                  <a:srgbClr val="3F3F3F"/>
                </a:solidFill>
                <a:latin typeface="Arial"/>
                <a:ea typeface="Arial"/>
                <a:cs typeface="Arial"/>
                <a:sym typeface="Arial"/>
              </a:rPr>
              <a:t>Reception – the audience response. E.g self deprecating crude comedies stereotype however the purpose matches with the intended audience.</a:t>
            </a:r>
            <a:endParaRPr sz="1200">
              <a:solidFill>
                <a:srgbClr val="3F3F3F"/>
              </a:solidFill>
              <a:latin typeface="Arial"/>
              <a:ea typeface="Arial"/>
              <a:cs typeface="Arial"/>
              <a:sym typeface="Arial"/>
            </a:endParaRPr>
          </a:p>
          <a:p>
            <a:pPr indent="-304800" lvl="0" marL="457200" rtl="0" algn="l">
              <a:spcBef>
                <a:spcPts val="0"/>
              </a:spcBef>
              <a:spcAft>
                <a:spcPts val="0"/>
              </a:spcAft>
              <a:buClr>
                <a:srgbClr val="000000"/>
              </a:buClr>
              <a:buSzPts val="1200"/>
              <a:buFont typeface="Arial"/>
              <a:buAutoNum type="arabicPeriod"/>
            </a:pPr>
            <a:r>
              <a:rPr lang="en" sz="1200">
                <a:solidFill>
                  <a:srgbClr val="3F3F3F"/>
                </a:solidFill>
                <a:latin typeface="Arial"/>
                <a:ea typeface="Arial"/>
                <a:cs typeface="Arial"/>
                <a:sym typeface="Arial"/>
              </a:rPr>
              <a:t>Media – the trends and framework in current media.</a:t>
            </a:r>
            <a:endParaRPr sz="1200">
              <a:solidFill>
                <a:srgbClr val="3F3F3F"/>
              </a:solidFill>
              <a:latin typeface="Arial"/>
              <a:ea typeface="Arial"/>
              <a:cs typeface="Arial"/>
              <a:sym typeface="Arial"/>
            </a:endParaRPr>
          </a:p>
          <a:p>
            <a:pPr indent="-304800" lvl="0" marL="457200" rtl="0" algn="l">
              <a:spcBef>
                <a:spcPts val="0"/>
              </a:spcBef>
              <a:spcAft>
                <a:spcPts val="0"/>
              </a:spcAft>
              <a:buClr>
                <a:srgbClr val="000000"/>
              </a:buClr>
              <a:buSzPts val="1200"/>
              <a:buFont typeface="Arial"/>
              <a:buAutoNum type="arabicPeriod"/>
            </a:pPr>
            <a:r>
              <a:rPr lang="en" sz="1200">
                <a:solidFill>
                  <a:srgbClr val="3F3F3F"/>
                </a:solidFill>
                <a:latin typeface="Arial"/>
                <a:ea typeface="Arial"/>
                <a:cs typeface="Arial"/>
                <a:sym typeface="Arial"/>
              </a:rPr>
              <a:t>Social and Political context – social values and beliefs.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Symbolic Codes</a:t>
            </a:r>
            <a:endParaRPr/>
          </a:p>
        </p:txBody>
      </p:sp>
      <p:sp>
        <p:nvSpPr>
          <p:cNvPr id="128" name="Google Shape;128;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1200">
              <a:solidFill>
                <a:srgbClr val="000000"/>
              </a:solidFill>
              <a:latin typeface="Arial"/>
              <a:ea typeface="Arial"/>
              <a:cs typeface="Arial"/>
              <a:sym typeface="Arial"/>
            </a:endParaRPr>
          </a:p>
          <a:p>
            <a:pPr indent="0" lvl="0" marL="0" rtl="0" algn="l">
              <a:spcBef>
                <a:spcPts val="2300"/>
              </a:spcBef>
              <a:spcAft>
                <a:spcPts val="0"/>
              </a:spcAft>
              <a:buNone/>
            </a:pPr>
            <a:r>
              <a:rPr lang="en" sz="1500">
                <a:solidFill>
                  <a:srgbClr val="3F3F3F"/>
                </a:solidFill>
                <a:latin typeface="Arial"/>
                <a:ea typeface="Arial"/>
                <a:cs typeface="Arial"/>
                <a:sym typeface="Arial"/>
              </a:rPr>
              <a:t>Meaning culture and context – meaning is also attached to images through culture and society. </a:t>
            </a:r>
            <a:endParaRPr sz="1500">
              <a:solidFill>
                <a:srgbClr val="3F3F3F"/>
              </a:solidFill>
              <a:latin typeface="Arial"/>
              <a:ea typeface="Arial"/>
              <a:cs typeface="Arial"/>
              <a:sym typeface="Arial"/>
            </a:endParaRPr>
          </a:p>
          <a:p>
            <a:pPr indent="0" lvl="0" marL="0" rtl="0" algn="l">
              <a:spcBef>
                <a:spcPts val="2300"/>
              </a:spcBef>
              <a:spcAft>
                <a:spcPts val="0"/>
              </a:spcAft>
              <a:buNone/>
            </a:pPr>
            <a:r>
              <a:rPr lang="en" sz="1500">
                <a:solidFill>
                  <a:srgbClr val="3F3F3F"/>
                </a:solidFill>
                <a:latin typeface="Arial"/>
                <a:ea typeface="Arial"/>
                <a:cs typeface="Arial"/>
                <a:sym typeface="Arial"/>
              </a:rPr>
              <a:t>Visual codes are technical and symbolic elements in images, and in action: </a:t>
            </a:r>
            <a:endParaRPr sz="1500">
              <a:solidFill>
                <a:srgbClr val="000000"/>
              </a:solidFill>
              <a:latin typeface="Arial"/>
              <a:ea typeface="Arial"/>
              <a:cs typeface="Arial"/>
              <a:sym typeface="Arial"/>
            </a:endParaRPr>
          </a:p>
          <a:p>
            <a:pPr indent="0" lvl="0" marL="0" rtl="0" algn="ctr">
              <a:spcBef>
                <a:spcPts val="2300"/>
              </a:spcBef>
              <a:spcAft>
                <a:spcPts val="2300"/>
              </a:spcAft>
              <a:buNone/>
            </a:pPr>
            <a:r>
              <a:rPr lang="en" sz="2400">
                <a:solidFill>
                  <a:srgbClr val="4CAAC9"/>
                </a:solidFill>
                <a:latin typeface="Arial"/>
                <a:ea typeface="Arial"/>
                <a:cs typeface="Arial"/>
                <a:sym typeface="Arial"/>
              </a:rPr>
              <a:t>Meaning</a:t>
            </a:r>
            <a:r>
              <a:rPr lang="en" sz="2400">
                <a:solidFill>
                  <a:srgbClr val="2A2A2A"/>
                </a:solidFill>
                <a:latin typeface="Arial"/>
                <a:ea typeface="Arial"/>
                <a:cs typeface="Arial"/>
                <a:sym typeface="Arial"/>
              </a:rPr>
              <a:t>=</a:t>
            </a:r>
            <a:r>
              <a:rPr lang="en" sz="2400">
                <a:solidFill>
                  <a:srgbClr val="E0BF5C"/>
                </a:solidFill>
                <a:latin typeface="Arial"/>
                <a:ea typeface="Arial"/>
                <a:cs typeface="Arial"/>
                <a:sym typeface="Arial"/>
              </a:rPr>
              <a:t>image/word connotation</a:t>
            </a:r>
            <a:r>
              <a:rPr lang="en" sz="2400">
                <a:solidFill>
                  <a:srgbClr val="2A2A2A"/>
                </a:solidFill>
                <a:latin typeface="Arial"/>
                <a:ea typeface="Arial"/>
                <a:cs typeface="Arial"/>
                <a:sym typeface="Arial"/>
              </a:rPr>
              <a:t>=</a:t>
            </a:r>
            <a:r>
              <a:rPr lang="en" sz="2400">
                <a:solidFill>
                  <a:srgbClr val="6555C2"/>
                </a:solidFill>
                <a:latin typeface="Arial"/>
                <a:ea typeface="Arial"/>
                <a:cs typeface="Arial"/>
                <a:sym typeface="Arial"/>
              </a:rPr>
              <a:t>object denotation</a:t>
            </a:r>
            <a:endParaRPr sz="28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63" name="Google Shape;63;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marR="0" rtl="0" algn="ctr">
              <a:lnSpc>
                <a:spcPct val="100000"/>
              </a:lnSpc>
              <a:spcBef>
                <a:spcPts val="0"/>
              </a:spcBef>
              <a:spcAft>
                <a:spcPts val="0"/>
              </a:spcAft>
              <a:buNone/>
            </a:pPr>
            <a:r>
              <a:rPr lang="en" sz="2900">
                <a:solidFill>
                  <a:schemeClr val="accent3"/>
                </a:solidFill>
                <a:latin typeface="Alfa Slab One"/>
                <a:ea typeface="Alfa Slab One"/>
                <a:cs typeface="Alfa Slab One"/>
                <a:sym typeface="Alfa Slab One"/>
              </a:rPr>
              <a:t>Film has its own language that has been developed from certain codes and conventions that combine to create meaning, to convey emotions, share experiences and </a:t>
            </a:r>
            <a:r>
              <a:rPr b="1" lang="en" sz="2900">
                <a:solidFill>
                  <a:schemeClr val="accent3"/>
                </a:solidFill>
                <a:latin typeface="Alfa Slab One"/>
                <a:ea typeface="Alfa Slab One"/>
                <a:cs typeface="Alfa Slab One"/>
                <a:sym typeface="Alfa Slab One"/>
              </a:rPr>
              <a:t>ultimately "tell a story".</a:t>
            </a:r>
            <a:r>
              <a:rPr lang="en" sz="2900">
                <a:solidFill>
                  <a:schemeClr val="accent3"/>
                </a:solidFill>
                <a:latin typeface="Alfa Slab One"/>
                <a:ea typeface="Alfa Slab One"/>
                <a:cs typeface="Alfa Slab One"/>
                <a:sym typeface="Alfa Slab One"/>
              </a:rPr>
              <a:t>​</a:t>
            </a:r>
            <a:endParaRPr sz="3600">
              <a:solidFill>
                <a:schemeClr val="accent3"/>
              </a:solidFill>
              <a:latin typeface="Alfa Slab One"/>
              <a:ea typeface="Alfa Slab One"/>
              <a:cs typeface="Alfa Slab One"/>
              <a:sym typeface="Alfa Slab One"/>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Content</a:t>
            </a:r>
            <a:endParaRPr/>
          </a:p>
        </p:txBody>
      </p:sp>
      <p:sp>
        <p:nvSpPr>
          <p:cNvPr id="69" name="Google Shape;69;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marR="0" rtl="0" algn="ctr">
              <a:lnSpc>
                <a:spcPct val="100000"/>
              </a:lnSpc>
              <a:spcBef>
                <a:spcPts val="0"/>
              </a:spcBef>
              <a:spcAft>
                <a:spcPts val="0"/>
              </a:spcAft>
              <a:buNone/>
            </a:pPr>
            <a:r>
              <a:rPr b="1" lang="en" sz="2100">
                <a:solidFill>
                  <a:srgbClr val="A1A1A1"/>
                </a:solidFill>
                <a:latin typeface="Arial"/>
                <a:ea typeface="Arial"/>
                <a:cs typeface="Arial"/>
                <a:sym typeface="Arial"/>
              </a:rPr>
              <a:t>This unit is designed to be a personal and creative journey for you to reflect, analyse and create.</a:t>
            </a:r>
            <a:endParaRPr sz="2700">
              <a:solidFill>
                <a:srgbClr val="000000"/>
              </a:solidFill>
              <a:latin typeface="Arial"/>
              <a:ea typeface="Arial"/>
              <a:cs typeface="Arial"/>
              <a:sym typeface="Arial"/>
            </a:endParaRPr>
          </a:p>
          <a:p>
            <a:pPr indent="-336550" lvl="0" marL="317500" marR="0" rtl="0" algn="l">
              <a:lnSpc>
                <a:spcPct val="100000"/>
              </a:lnSpc>
              <a:spcBef>
                <a:spcPts val="0"/>
              </a:spcBef>
              <a:spcAft>
                <a:spcPts val="0"/>
              </a:spcAft>
              <a:buClr>
                <a:srgbClr val="000000"/>
              </a:buClr>
              <a:buSzPts val="1700"/>
              <a:buFont typeface="Arial"/>
              <a:buChar char="●"/>
            </a:pPr>
            <a:r>
              <a:rPr lang="en" sz="1700">
                <a:solidFill>
                  <a:srgbClr val="000000"/>
                </a:solidFill>
                <a:latin typeface="Arial"/>
                <a:ea typeface="Arial"/>
                <a:cs typeface="Arial"/>
                <a:sym typeface="Arial"/>
              </a:rPr>
              <a:t>I</a:t>
            </a:r>
            <a:r>
              <a:rPr lang="en" sz="1700">
                <a:solidFill>
                  <a:srgbClr val="3F3F3F"/>
                </a:solidFill>
                <a:latin typeface="Arial"/>
                <a:ea typeface="Arial"/>
                <a:cs typeface="Arial"/>
                <a:sym typeface="Arial"/>
              </a:rPr>
              <a:t>dentity and self </a:t>
            </a:r>
            <a:endParaRPr sz="1700">
              <a:solidFill>
                <a:srgbClr val="3F3F3F"/>
              </a:solidFill>
              <a:latin typeface="Arial"/>
              <a:ea typeface="Arial"/>
              <a:cs typeface="Arial"/>
              <a:sym typeface="Arial"/>
            </a:endParaRPr>
          </a:p>
          <a:p>
            <a:pPr indent="-336550" lvl="0" marL="317500" marR="0" rtl="0" algn="l">
              <a:lnSpc>
                <a:spcPct val="100000"/>
              </a:lnSpc>
              <a:spcBef>
                <a:spcPts val="0"/>
              </a:spcBef>
              <a:spcAft>
                <a:spcPts val="0"/>
              </a:spcAft>
              <a:buClr>
                <a:srgbClr val="000000"/>
              </a:buClr>
              <a:buSzPts val="1700"/>
              <a:buFont typeface="Arial"/>
              <a:buChar char="●"/>
            </a:pPr>
            <a:r>
              <a:rPr lang="en" sz="1700">
                <a:solidFill>
                  <a:srgbClr val="3F3F3F"/>
                </a:solidFill>
                <a:latin typeface="Arial"/>
                <a:ea typeface="Arial"/>
                <a:cs typeface="Arial"/>
                <a:sym typeface="Arial"/>
              </a:rPr>
              <a:t>Representations – community and institutional context.</a:t>
            </a:r>
            <a:endParaRPr sz="1700">
              <a:solidFill>
                <a:srgbClr val="3F3F3F"/>
              </a:solidFill>
              <a:latin typeface="Arial"/>
              <a:ea typeface="Arial"/>
              <a:cs typeface="Arial"/>
              <a:sym typeface="Arial"/>
            </a:endParaRPr>
          </a:p>
          <a:p>
            <a:pPr indent="-336550" lvl="0" marL="317500" marR="0" rtl="0" algn="l">
              <a:lnSpc>
                <a:spcPct val="100000"/>
              </a:lnSpc>
              <a:spcBef>
                <a:spcPts val="0"/>
              </a:spcBef>
              <a:spcAft>
                <a:spcPts val="0"/>
              </a:spcAft>
              <a:buClr>
                <a:srgbClr val="000000"/>
              </a:buClr>
              <a:buSzPts val="1700"/>
              <a:buFont typeface="Arial"/>
              <a:buChar char="●"/>
            </a:pPr>
            <a:r>
              <a:rPr lang="en" sz="1700">
                <a:solidFill>
                  <a:srgbClr val="3F3F3F"/>
                </a:solidFill>
                <a:latin typeface="Arial"/>
                <a:ea typeface="Arial"/>
                <a:cs typeface="Arial"/>
                <a:sym typeface="Arial"/>
              </a:rPr>
              <a:t>Stereotypes – culture dependant and country dependant.</a:t>
            </a:r>
            <a:endParaRPr sz="1700">
              <a:solidFill>
                <a:srgbClr val="3F3F3F"/>
              </a:solidFill>
              <a:latin typeface="Arial"/>
              <a:ea typeface="Arial"/>
              <a:cs typeface="Arial"/>
              <a:sym typeface="Arial"/>
            </a:endParaRPr>
          </a:p>
          <a:p>
            <a:pPr indent="-336550" lvl="0" marL="317500" marR="0" rtl="0" algn="l">
              <a:lnSpc>
                <a:spcPct val="100000"/>
              </a:lnSpc>
              <a:spcBef>
                <a:spcPts val="0"/>
              </a:spcBef>
              <a:spcAft>
                <a:spcPts val="0"/>
              </a:spcAft>
              <a:buClr>
                <a:srgbClr val="000000"/>
              </a:buClr>
              <a:buSzPts val="1700"/>
              <a:buFont typeface="Arial"/>
              <a:buChar char="●"/>
            </a:pPr>
            <a:r>
              <a:rPr lang="en" sz="1700">
                <a:solidFill>
                  <a:srgbClr val="3F3F3F"/>
                </a:solidFill>
                <a:latin typeface="Arial"/>
                <a:ea typeface="Arial"/>
                <a:cs typeface="Arial"/>
                <a:sym typeface="Arial"/>
              </a:rPr>
              <a:t>Social beliefs and values reflected in film (film examples from New Zealand, Australia, America and Britain).</a:t>
            </a:r>
            <a:endParaRPr sz="1700">
              <a:solidFill>
                <a:srgbClr val="3F3F3F"/>
              </a:solidFill>
              <a:latin typeface="Arial"/>
              <a:ea typeface="Arial"/>
              <a:cs typeface="Arial"/>
              <a:sym typeface="Arial"/>
            </a:endParaRPr>
          </a:p>
          <a:p>
            <a:pPr indent="-336550" lvl="0" marL="317500" marR="0" rtl="0" algn="l">
              <a:lnSpc>
                <a:spcPct val="100000"/>
              </a:lnSpc>
              <a:spcBef>
                <a:spcPts val="0"/>
              </a:spcBef>
              <a:spcAft>
                <a:spcPts val="0"/>
              </a:spcAft>
              <a:buClr>
                <a:srgbClr val="000000"/>
              </a:buClr>
              <a:buSzPts val="1700"/>
              <a:buFont typeface="Arial"/>
              <a:buChar char="●"/>
            </a:pPr>
            <a:r>
              <a:rPr lang="en" sz="1700">
                <a:solidFill>
                  <a:srgbClr val="3F3F3F"/>
                </a:solidFill>
                <a:latin typeface="Arial"/>
                <a:ea typeface="Arial"/>
                <a:cs typeface="Arial"/>
                <a:sym typeface="Arial"/>
              </a:rPr>
              <a:t>Technical and symbolic elements: camera techniques, editing , sound , music, mise-en-scene - techniques that shape or manipulate teen representations in film including genre conventions.</a:t>
            </a:r>
            <a:endParaRPr sz="1700">
              <a:solidFill>
                <a:srgbClr val="3F3F3F"/>
              </a:solidFill>
              <a:latin typeface="Arial"/>
              <a:ea typeface="Arial"/>
              <a:cs typeface="Arial"/>
              <a:sym typeface="Arial"/>
            </a:endParaRPr>
          </a:p>
          <a:p>
            <a:pPr indent="-336550" lvl="0" marL="317500" marR="0" rtl="0" algn="l">
              <a:lnSpc>
                <a:spcPct val="100000"/>
              </a:lnSpc>
              <a:spcBef>
                <a:spcPts val="0"/>
              </a:spcBef>
              <a:spcAft>
                <a:spcPts val="0"/>
              </a:spcAft>
              <a:buClr>
                <a:srgbClr val="000000"/>
              </a:buClr>
              <a:buSzPts val="1700"/>
              <a:buFont typeface="Arial"/>
              <a:buChar char="●"/>
            </a:pPr>
            <a:r>
              <a:rPr lang="en" sz="1700">
                <a:solidFill>
                  <a:srgbClr val="3F3F3F"/>
                </a:solidFill>
                <a:latin typeface="Arial"/>
                <a:ea typeface="Arial"/>
                <a:cs typeface="Arial"/>
                <a:sym typeface="Arial"/>
              </a:rPr>
              <a:t>Ethical responsibilities in filmmaking and representations of teen characters in film.</a:t>
            </a:r>
            <a:endParaRPr sz="1700">
              <a:solidFill>
                <a:srgbClr val="3F3F3F"/>
              </a:solidFill>
              <a:latin typeface="Arial"/>
              <a:ea typeface="Arial"/>
              <a:cs typeface="Arial"/>
              <a:sym typeface="Arial"/>
            </a:endParaRPr>
          </a:p>
          <a:p>
            <a:pPr indent="-336550" lvl="0" marL="317500" marR="0" rtl="0" algn="l">
              <a:lnSpc>
                <a:spcPct val="100000"/>
              </a:lnSpc>
              <a:spcBef>
                <a:spcPts val="0"/>
              </a:spcBef>
              <a:spcAft>
                <a:spcPts val="0"/>
              </a:spcAft>
              <a:buClr>
                <a:srgbClr val="000000"/>
              </a:buClr>
              <a:buSzPts val="1700"/>
              <a:buFont typeface="Arial"/>
              <a:buChar char="●"/>
            </a:pPr>
            <a:r>
              <a:rPr lang="en" sz="1700">
                <a:solidFill>
                  <a:srgbClr val="3F3F3F"/>
                </a:solidFill>
                <a:latin typeface="Arial"/>
                <a:ea typeface="Arial"/>
                <a:cs typeface="Arial"/>
                <a:sym typeface="Arial"/>
              </a:rPr>
              <a:t>Story structures (including themes) – prior knowledge</a:t>
            </a:r>
            <a:endParaRPr sz="1700">
              <a:solidFill>
                <a:srgbClr val="3F3F3F"/>
              </a:solidFill>
              <a:latin typeface="Arial"/>
              <a:ea typeface="Arial"/>
              <a:cs typeface="Arial"/>
              <a:sym typeface="Arial"/>
            </a:endParaRPr>
          </a:p>
          <a:p>
            <a:pPr indent="-336550" lvl="0" marL="317500" marR="0" rtl="0" algn="l">
              <a:lnSpc>
                <a:spcPct val="100000"/>
              </a:lnSpc>
              <a:spcBef>
                <a:spcPts val="0"/>
              </a:spcBef>
              <a:spcAft>
                <a:spcPts val="0"/>
              </a:spcAft>
              <a:buClr>
                <a:srgbClr val="000000"/>
              </a:buClr>
              <a:buSzPts val="1700"/>
              <a:buFont typeface="Arial"/>
              <a:buChar char="●"/>
            </a:pPr>
            <a:r>
              <a:rPr lang="en" sz="1700">
                <a:solidFill>
                  <a:srgbClr val="3F3F3F"/>
                </a:solidFill>
                <a:latin typeface="Arial"/>
                <a:ea typeface="Arial"/>
                <a:cs typeface="Arial"/>
                <a:sym typeface="Arial"/>
              </a:rPr>
              <a:t>Genre conventions of films – prior knowledge</a:t>
            </a:r>
            <a:endParaRPr sz="1700">
              <a:solidFill>
                <a:srgbClr val="3F3F3F"/>
              </a:solidFill>
              <a:latin typeface="Arial"/>
              <a:ea typeface="Arial"/>
              <a:cs typeface="Arial"/>
              <a:sym typeface="Arial"/>
            </a:endParaRPr>
          </a:p>
          <a:p>
            <a:pPr indent="-336550" lvl="0" marL="317500" marR="0" rtl="0" algn="l">
              <a:lnSpc>
                <a:spcPct val="100000"/>
              </a:lnSpc>
              <a:spcBef>
                <a:spcPts val="0"/>
              </a:spcBef>
              <a:spcAft>
                <a:spcPts val="0"/>
              </a:spcAft>
              <a:buClr>
                <a:srgbClr val="000000"/>
              </a:buClr>
              <a:buSzPts val="1700"/>
              <a:buFont typeface="Arial"/>
              <a:buChar char="●"/>
            </a:pPr>
            <a:r>
              <a:rPr lang="en" sz="1700">
                <a:solidFill>
                  <a:srgbClr val="3F3F3F"/>
                </a:solidFill>
                <a:latin typeface="Arial"/>
                <a:ea typeface="Arial"/>
                <a:cs typeface="Arial"/>
                <a:sym typeface="Arial"/>
              </a:rPr>
              <a:t>Ethical responsibilities in filmmaking and representations</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75" name="Google Shape;75;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descr="Picture" id="76" name="Google Shape;76;p16"/>
          <p:cNvPicPr preferRelativeResize="0"/>
          <p:nvPr/>
        </p:nvPicPr>
        <p:blipFill>
          <a:blip r:embed="rId3">
            <a:alphaModFix/>
          </a:blip>
          <a:stretch>
            <a:fillRect/>
          </a:stretch>
        </p:blipFill>
        <p:spPr>
          <a:xfrm>
            <a:off x="1304825" y="142875"/>
            <a:ext cx="5448300" cy="48577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7"/>
          <p:cNvSpPr txBox="1"/>
          <p:nvPr>
            <p:ph type="ctrTitle"/>
          </p:nvPr>
        </p:nvSpPr>
        <p:spPr>
          <a:xfrm>
            <a:off x="311700" y="595975"/>
            <a:ext cx="8520600" cy="19578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Lesson 1</a:t>
            </a:r>
            <a:endParaRPr/>
          </a:p>
        </p:txBody>
      </p:sp>
      <p:sp>
        <p:nvSpPr>
          <p:cNvPr id="82" name="Google Shape;82;p17"/>
          <p:cNvSpPr txBox="1"/>
          <p:nvPr>
            <p:ph idx="1" type="subTitle"/>
          </p:nvPr>
        </p:nvSpPr>
        <p:spPr>
          <a:xfrm>
            <a:off x="311700" y="3165823"/>
            <a:ext cx="8520600" cy="733500"/>
          </a:xfrm>
          <a:prstGeom prst="rect">
            <a:avLst/>
          </a:prstGeom>
        </p:spPr>
        <p:txBody>
          <a:bodyPr anchorCtr="0" anchor="t" bIns="91425" lIns="91425" spcFirstLastPara="1" rIns="91425" wrap="square" tIns="91425">
            <a:normAutofit/>
          </a:bodyPr>
          <a:lstStyle/>
          <a:p>
            <a:pPr indent="0" lvl="0" marL="0" marR="0" rtl="0" algn="ctr">
              <a:spcBef>
                <a:spcPts val="0"/>
              </a:spcBef>
              <a:spcAft>
                <a:spcPts val="1500"/>
              </a:spcAft>
              <a:buNone/>
            </a:pPr>
            <a:r>
              <a:rPr b="1" lang="en">
                <a:solidFill>
                  <a:srgbClr val="626262"/>
                </a:solidFill>
                <a:highlight>
                  <a:srgbClr val="FFFFFF"/>
                </a:highlight>
                <a:latin typeface="Montserrat"/>
                <a:ea typeface="Montserrat"/>
                <a:cs typeface="Montserrat"/>
                <a:sym typeface="Montserrat"/>
              </a:rPr>
              <a:t>Representation, Stereotypes, Identity and Self </a:t>
            </a:r>
            <a:endParaRPr sz="28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8"/>
          <p:cNvSpPr txBox="1"/>
          <p:nvPr>
            <p:ph type="title"/>
          </p:nvPr>
        </p:nvSpPr>
        <p:spPr>
          <a:xfrm>
            <a:off x="265500" y="1375599"/>
            <a:ext cx="4045200" cy="15519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Learning Intentions</a:t>
            </a:r>
            <a:endParaRPr/>
          </a:p>
        </p:txBody>
      </p:sp>
      <p:sp>
        <p:nvSpPr>
          <p:cNvPr id="88" name="Google Shape;88;p18"/>
          <p:cNvSpPr txBox="1"/>
          <p:nvPr>
            <p:ph idx="1" type="subTitle"/>
          </p:nvPr>
        </p:nvSpPr>
        <p:spPr>
          <a:xfrm>
            <a:off x="265500" y="2981125"/>
            <a:ext cx="4045200" cy="1345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
        <p:nvSpPr>
          <p:cNvPr id="89" name="Google Shape;89;p18"/>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p>
            <a:pPr indent="-323850" lvl="0" marL="457200" rtl="0" algn="l">
              <a:lnSpc>
                <a:spcPct val="100000"/>
              </a:lnSpc>
              <a:spcBef>
                <a:spcPts val="1000"/>
              </a:spcBef>
              <a:spcAft>
                <a:spcPts val="0"/>
              </a:spcAft>
              <a:buClr>
                <a:srgbClr val="626262"/>
              </a:buClr>
              <a:buSzPts val="1500"/>
              <a:buFont typeface="Montserrat"/>
              <a:buAutoNum type="arabicPeriod"/>
            </a:pPr>
            <a:r>
              <a:rPr b="1" lang="en" sz="1500">
                <a:solidFill>
                  <a:srgbClr val="2A2A2A"/>
                </a:solidFill>
                <a:latin typeface="Montserrat"/>
                <a:ea typeface="Montserrat"/>
                <a:cs typeface="Montserrat"/>
                <a:sym typeface="Montserrat"/>
              </a:rPr>
              <a:t>Explore and reflect on personal experiences; who are they? Themes: self-Image, Identity, belonging.</a:t>
            </a:r>
            <a:endParaRPr b="1" sz="1500">
              <a:solidFill>
                <a:srgbClr val="2A2A2A"/>
              </a:solidFill>
              <a:latin typeface="Montserrat"/>
              <a:ea typeface="Montserrat"/>
              <a:cs typeface="Montserrat"/>
              <a:sym typeface="Montserrat"/>
            </a:endParaRPr>
          </a:p>
          <a:p>
            <a:pPr indent="-323850" lvl="0" marL="457200" rtl="0" algn="l">
              <a:lnSpc>
                <a:spcPct val="100000"/>
              </a:lnSpc>
              <a:spcBef>
                <a:spcPts val="0"/>
              </a:spcBef>
              <a:spcAft>
                <a:spcPts val="0"/>
              </a:spcAft>
              <a:buClr>
                <a:srgbClr val="626262"/>
              </a:buClr>
              <a:buSzPts val="1500"/>
              <a:buFont typeface="Montserrat"/>
              <a:buAutoNum type="arabicPeriod"/>
            </a:pPr>
            <a:r>
              <a:rPr b="1" lang="en" sz="1500">
                <a:solidFill>
                  <a:srgbClr val="2A2A2A"/>
                </a:solidFill>
                <a:latin typeface="Montserrat"/>
                <a:ea typeface="Montserrat"/>
                <a:cs typeface="Montserrat"/>
                <a:sym typeface="Montserrat"/>
              </a:rPr>
              <a:t>Explore representation and stereotypes of teens in the media.</a:t>
            </a:r>
            <a:endParaRPr b="1" sz="1500">
              <a:solidFill>
                <a:srgbClr val="2A2A2A"/>
              </a:solidFill>
              <a:latin typeface="Montserrat"/>
              <a:ea typeface="Montserrat"/>
              <a:cs typeface="Montserrat"/>
              <a:sym typeface="Montserrat"/>
            </a:endParaRPr>
          </a:p>
          <a:p>
            <a:pPr indent="-323850" lvl="0" marL="457200" rtl="0" algn="l">
              <a:lnSpc>
                <a:spcPct val="100000"/>
              </a:lnSpc>
              <a:spcBef>
                <a:spcPts val="0"/>
              </a:spcBef>
              <a:spcAft>
                <a:spcPts val="0"/>
              </a:spcAft>
              <a:buClr>
                <a:srgbClr val="626262"/>
              </a:buClr>
              <a:buSzPts val="1500"/>
              <a:buFont typeface="Montserrat"/>
              <a:buAutoNum type="arabicPeriod"/>
            </a:pPr>
            <a:r>
              <a:rPr b="1" lang="en" sz="1500">
                <a:solidFill>
                  <a:srgbClr val="2A2A2A"/>
                </a:solidFill>
                <a:latin typeface="Montserrat"/>
                <a:ea typeface="Montserrat"/>
                <a:cs typeface="Montserrat"/>
                <a:sym typeface="Montserrat"/>
              </a:rPr>
              <a:t>Examine how social beliefs and cultural context can shape representations.</a:t>
            </a:r>
            <a:endParaRPr b="1" sz="1500">
              <a:solidFill>
                <a:srgbClr val="2A2A2A"/>
              </a:solidFill>
              <a:latin typeface="Montserrat"/>
              <a:ea typeface="Montserrat"/>
              <a:cs typeface="Montserrat"/>
              <a:sym typeface="Montserrat"/>
            </a:endParaRPr>
          </a:p>
          <a:p>
            <a:pPr indent="-323850" lvl="0" marL="457200" rtl="0" algn="l">
              <a:lnSpc>
                <a:spcPct val="100000"/>
              </a:lnSpc>
              <a:spcBef>
                <a:spcPts val="0"/>
              </a:spcBef>
              <a:spcAft>
                <a:spcPts val="0"/>
              </a:spcAft>
              <a:buClr>
                <a:srgbClr val="626262"/>
              </a:buClr>
              <a:buSzPts val="1500"/>
              <a:buFont typeface="Montserrat"/>
              <a:buAutoNum type="arabicPeriod"/>
            </a:pPr>
            <a:r>
              <a:rPr b="1" lang="en" sz="1500">
                <a:solidFill>
                  <a:srgbClr val="2A2A2A"/>
                </a:solidFill>
                <a:latin typeface="Montserrat"/>
                <a:ea typeface="Montserrat"/>
                <a:cs typeface="Montserrat"/>
                <a:sym typeface="Montserrat"/>
              </a:rPr>
              <a:t>Identify the difference between personal and social representations.</a:t>
            </a:r>
            <a:endParaRPr b="1" sz="1500">
              <a:solidFill>
                <a:srgbClr val="2A2A2A"/>
              </a:solidFill>
              <a:latin typeface="Montserrat"/>
              <a:ea typeface="Montserrat"/>
              <a:cs typeface="Montserrat"/>
              <a:sym typeface="Montserrat"/>
            </a:endParaRPr>
          </a:p>
          <a:p>
            <a:pPr indent="-323850" lvl="0" marL="457200" rtl="0" algn="l">
              <a:lnSpc>
                <a:spcPct val="100000"/>
              </a:lnSpc>
              <a:spcBef>
                <a:spcPts val="0"/>
              </a:spcBef>
              <a:spcAft>
                <a:spcPts val="0"/>
              </a:spcAft>
              <a:buClr>
                <a:srgbClr val="626262"/>
              </a:buClr>
              <a:buSzPts val="1500"/>
              <a:buFont typeface="Montserrat"/>
              <a:buAutoNum type="arabicPeriod"/>
            </a:pPr>
            <a:r>
              <a:rPr b="1" lang="en" sz="1500">
                <a:solidFill>
                  <a:srgbClr val="2A2A2A"/>
                </a:solidFill>
                <a:latin typeface="Montserrat"/>
                <a:ea typeface="Montserrat"/>
                <a:cs typeface="Montserrat"/>
                <a:sym typeface="Montserrat"/>
              </a:rPr>
              <a:t>Understand the task expectations.</a:t>
            </a:r>
            <a:endParaRPr sz="21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Representing Teens</a:t>
            </a:r>
            <a:endParaRPr/>
          </a:p>
        </p:txBody>
      </p:sp>
      <p:sp>
        <p:nvSpPr>
          <p:cNvPr id="95" name="Google Shape;95;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As you watch, make notes of </a:t>
            </a:r>
            <a:endParaRPr/>
          </a:p>
          <a:p>
            <a:pPr indent="0" lvl="0" marL="0" rtl="0" algn="l">
              <a:spcBef>
                <a:spcPts val="1200"/>
              </a:spcBef>
              <a:spcAft>
                <a:spcPts val="0"/>
              </a:spcAft>
              <a:buNone/>
            </a:pPr>
            <a:r>
              <a:rPr lang="en"/>
              <a:t>the </a:t>
            </a:r>
            <a:r>
              <a:rPr lang="en"/>
              <a:t>different</a:t>
            </a:r>
            <a:r>
              <a:rPr lang="en"/>
              <a:t> types of teens </a:t>
            </a:r>
            <a:endParaRPr/>
          </a:p>
          <a:p>
            <a:pPr indent="0" lvl="0" marL="0" rtl="0" algn="l">
              <a:spcBef>
                <a:spcPts val="1200"/>
              </a:spcBef>
              <a:spcAft>
                <a:spcPts val="1200"/>
              </a:spcAft>
              <a:buNone/>
            </a:pPr>
            <a:r>
              <a:rPr lang="en"/>
              <a:t>represented in this video.</a:t>
            </a:r>
            <a:endParaRPr/>
          </a:p>
        </p:txBody>
      </p:sp>
      <p:pic>
        <p:nvPicPr>
          <p:cNvPr descr="University of Westminster - BA(Hons) Contemporary Media Practice 1st Year - Media Representations Module - GROUP 11" id="96" name="Google Shape;96;p19" title="Representation of Teenagers in the Media">
            <a:hlinkClick r:id="rId3"/>
          </p:cNvPr>
          <p:cNvPicPr preferRelativeResize="0"/>
          <p:nvPr/>
        </p:nvPicPr>
        <p:blipFill>
          <a:blip r:embed="rId4">
            <a:alphaModFix/>
          </a:blip>
          <a:stretch>
            <a:fillRect/>
          </a:stretch>
        </p:blipFill>
        <p:spPr>
          <a:xfrm>
            <a:off x="3775400" y="1152475"/>
            <a:ext cx="5056900" cy="37926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1000"/>
                                        <p:tgtEl>
                                          <p:spTgt spid="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Teenage Sterotypes in Movies</a:t>
            </a:r>
            <a:endParaRPr/>
          </a:p>
        </p:txBody>
      </p:sp>
      <p:sp>
        <p:nvSpPr>
          <p:cNvPr id="102" name="Google Shape;102;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As you watch, make notes of </a:t>
            </a:r>
            <a:endParaRPr/>
          </a:p>
          <a:p>
            <a:pPr indent="0" lvl="0" marL="0" rtl="0" algn="l">
              <a:spcBef>
                <a:spcPts val="1200"/>
              </a:spcBef>
              <a:spcAft>
                <a:spcPts val="0"/>
              </a:spcAft>
              <a:buNone/>
            </a:pPr>
            <a:r>
              <a:rPr lang="en"/>
              <a:t>t</a:t>
            </a:r>
            <a:r>
              <a:rPr lang="en"/>
              <a:t>he 10 different stereotypes.</a:t>
            </a:r>
            <a:endParaRPr/>
          </a:p>
          <a:p>
            <a:pPr indent="0" lvl="0" marL="0" rtl="0" algn="l">
              <a:spcBef>
                <a:spcPts val="1200"/>
              </a:spcBef>
              <a:spcAft>
                <a:spcPts val="0"/>
              </a:spcAft>
              <a:buNone/>
            </a:pPr>
            <a:r>
              <a:rPr lang="en"/>
              <a:t>Think about how you fit into</a:t>
            </a:r>
            <a:endParaRPr/>
          </a:p>
          <a:p>
            <a:pPr indent="0" lvl="0" marL="0" rtl="0" algn="l">
              <a:spcBef>
                <a:spcPts val="1200"/>
              </a:spcBef>
              <a:spcAft>
                <a:spcPts val="1200"/>
              </a:spcAft>
              <a:buNone/>
            </a:pPr>
            <a:r>
              <a:rPr lang="en"/>
              <a:t>these stereotypes.</a:t>
            </a:r>
            <a:endParaRPr/>
          </a:p>
        </p:txBody>
      </p:sp>
      <p:pic>
        <p:nvPicPr>
          <p:cNvPr descr="Top 10 Stereotyped Characters in Teen Movies &#10;Subscribe: http://www.youtube.com/c/MsMojo?sub_confirmation=1&#10;&#10;The queen bee, the band geek, the bully, the class clown, the jock, the cheerleader. You won’t find a teen movie without any of these teen movie stereotypes! Though teen movies are pretty predictable and the plots are never really that unique, it’s the familiar characters such as these that make us love to watch them! &#10;&#10;MsMojo's Social Media: &#10;Facebook►►http://www.Facebook.com/MsWatchMojo &#10;Twitter►►http://www.Twitter.com/MsWatchMojo&#10;Instagram►►http://instagram.com/MsWatchMojo &#10;Snapchat ►►https://snapchat.com/add/mswatchmojo&#10;&#10;Get MsMojo Merchandise at http://www.watchmojo.com/store&#10;&#10;Special thanks to our user roxy for submitting the idea on our Interactive Suggestion Tool at http://www.MsMojo.tv &#10;&#10;WatchMojo is a leading producer of reference online video content of Top 10 Lists, Origins, Biographies, Commentary and more on Pop Culture, Celebrity, Movies, Music, TV, Film, Video Games, Politics, News, Comics, Superheroes. Your trusted authority on ranking Pop Culture." id="103" name="Google Shape;103;p20" title="Top 10 Stereotyped Characters in Teen Movies">
            <a:hlinkClick r:id="rId3"/>
          </p:cNvPr>
          <p:cNvPicPr preferRelativeResize="0"/>
          <p:nvPr/>
        </p:nvPicPr>
        <p:blipFill>
          <a:blip r:embed="rId4">
            <a:alphaModFix/>
          </a:blip>
          <a:stretch>
            <a:fillRect/>
          </a:stretch>
        </p:blipFill>
        <p:spPr>
          <a:xfrm>
            <a:off x="3740750" y="1152475"/>
            <a:ext cx="5091550" cy="38186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3"/>
                                        </p:tgtEl>
                                        <p:attrNameLst>
                                          <p:attrName>style.visibility</p:attrName>
                                        </p:attrNameLst>
                                      </p:cBhvr>
                                      <p:to>
                                        <p:strVal val="visible"/>
                                      </p:to>
                                    </p:set>
                                    <p:animEffect filter="fade" transition="in">
                                      <p:cBhvr>
                                        <p:cTn dur="1000"/>
                                        <p:tgtEl>
                                          <p:spTgt spid="10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Culture and Context</a:t>
            </a:r>
            <a:endParaRPr/>
          </a:p>
        </p:txBody>
      </p:sp>
      <p:sp>
        <p:nvSpPr>
          <p:cNvPr id="109" name="Google Shape;109;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marR="0" rtl="0" algn="l">
              <a:lnSpc>
                <a:spcPct val="100000"/>
              </a:lnSpc>
              <a:spcBef>
                <a:spcPts val="0"/>
              </a:spcBef>
              <a:spcAft>
                <a:spcPts val="0"/>
              </a:spcAft>
              <a:buNone/>
            </a:pPr>
            <a:r>
              <a:rPr b="1" lang="en" sz="2000">
                <a:solidFill>
                  <a:srgbClr val="3F3F3F"/>
                </a:solidFill>
                <a:highlight>
                  <a:srgbClr val="FFFFFF"/>
                </a:highlight>
                <a:latin typeface="Montserrat"/>
                <a:ea typeface="Montserrat"/>
                <a:cs typeface="Montserrat"/>
                <a:sym typeface="Montserrat"/>
              </a:rPr>
              <a:t>Social Values, beliefs and representation.</a:t>
            </a:r>
            <a:endParaRPr b="1" sz="2000">
              <a:solidFill>
                <a:srgbClr val="3F3F3F"/>
              </a:solidFill>
              <a:highlight>
                <a:srgbClr val="FFFFFF"/>
              </a:highlight>
              <a:latin typeface="Montserrat"/>
              <a:ea typeface="Montserrat"/>
              <a:cs typeface="Montserrat"/>
              <a:sym typeface="Montserrat"/>
            </a:endParaRPr>
          </a:p>
          <a:p>
            <a:pPr indent="0" lvl="0" marL="0" marR="0" rtl="0" algn="l">
              <a:lnSpc>
                <a:spcPct val="100000"/>
              </a:lnSpc>
              <a:spcBef>
                <a:spcPts val="1500"/>
              </a:spcBef>
              <a:spcAft>
                <a:spcPts val="0"/>
              </a:spcAft>
              <a:buNone/>
            </a:pPr>
            <a:r>
              <a:t/>
            </a:r>
            <a:endParaRPr b="1" sz="1400">
              <a:solidFill>
                <a:srgbClr val="3F3F3F"/>
              </a:solidFill>
              <a:highlight>
                <a:srgbClr val="FFFFFF"/>
              </a:highlight>
              <a:latin typeface="Montserrat"/>
              <a:ea typeface="Montserrat"/>
              <a:cs typeface="Montserrat"/>
              <a:sym typeface="Montserrat"/>
            </a:endParaRPr>
          </a:p>
          <a:p>
            <a:pPr indent="0" lvl="0" marL="0" marR="0" rtl="0" algn="l">
              <a:lnSpc>
                <a:spcPct val="100000"/>
              </a:lnSpc>
              <a:spcBef>
                <a:spcPts val="1500"/>
              </a:spcBef>
              <a:spcAft>
                <a:spcPts val="0"/>
              </a:spcAft>
              <a:buNone/>
            </a:pPr>
            <a:r>
              <a:rPr b="1" lang="en" sz="1200">
                <a:solidFill>
                  <a:srgbClr val="3F3F3F"/>
                </a:solidFill>
                <a:highlight>
                  <a:srgbClr val="FFFFFF"/>
                </a:highlight>
                <a:latin typeface="Montserrat"/>
                <a:ea typeface="Montserrat"/>
                <a:cs typeface="Montserrat"/>
                <a:sym typeface="Montserrat"/>
              </a:rPr>
              <a:t>The word 'culture' is used to refer to whatever is distinctive about the 'way of life' of a person, group of people, community, nation or social group. Culture can be used to describe the 'shared values' of a group or of society which is in part social beliefs. (Hall 1997, p. 2)</a:t>
            </a:r>
            <a:endParaRPr b="1" sz="1200">
              <a:solidFill>
                <a:srgbClr val="3F3F3F"/>
              </a:solidFill>
              <a:highlight>
                <a:srgbClr val="FFFFFF"/>
              </a:highlight>
              <a:latin typeface="Montserrat"/>
              <a:ea typeface="Montserrat"/>
              <a:cs typeface="Montserrat"/>
              <a:sym typeface="Montserrat"/>
            </a:endParaRPr>
          </a:p>
          <a:p>
            <a:pPr indent="0" lvl="0" marL="0" marR="0" rtl="0" algn="l">
              <a:lnSpc>
                <a:spcPct val="100000"/>
              </a:lnSpc>
              <a:spcBef>
                <a:spcPts val="2300"/>
              </a:spcBef>
              <a:spcAft>
                <a:spcPts val="0"/>
              </a:spcAft>
              <a:buNone/>
            </a:pPr>
            <a:r>
              <a:rPr b="1" lang="en" sz="1200">
                <a:solidFill>
                  <a:srgbClr val="3F3F3F"/>
                </a:solidFill>
                <a:highlight>
                  <a:srgbClr val="FFFFFF"/>
                </a:highlight>
                <a:latin typeface="Montserrat"/>
                <a:ea typeface="Montserrat"/>
                <a:cs typeface="Montserrat"/>
                <a:sym typeface="Montserrat"/>
              </a:rPr>
              <a:t>Language is one of the ‘mediums’ through which thoughts, ideas and feelings are represented in a culture. Representation is central to the processes by which meaning is produced. </a:t>
            </a:r>
            <a:endParaRPr b="1" sz="1200">
              <a:solidFill>
                <a:srgbClr val="3F3F3F"/>
              </a:solidFill>
              <a:highlight>
                <a:srgbClr val="FFFFFF"/>
              </a:highlight>
              <a:latin typeface="Montserrat"/>
              <a:ea typeface="Montserrat"/>
              <a:cs typeface="Montserrat"/>
              <a:sym typeface="Montserrat"/>
            </a:endParaRPr>
          </a:p>
          <a:p>
            <a:pPr indent="0" lvl="0" marL="0" marR="0" rtl="0" algn="l">
              <a:lnSpc>
                <a:spcPct val="100000"/>
              </a:lnSpc>
              <a:spcBef>
                <a:spcPts val="2300"/>
              </a:spcBef>
              <a:spcAft>
                <a:spcPts val="0"/>
              </a:spcAft>
              <a:buNone/>
            </a:pPr>
            <a:r>
              <a:rPr b="1" lang="en" sz="1200">
                <a:solidFill>
                  <a:srgbClr val="3F3F3F"/>
                </a:solidFill>
                <a:highlight>
                  <a:srgbClr val="FFFFFF"/>
                </a:highlight>
                <a:latin typeface="Montserrat"/>
                <a:ea typeface="Montserrat"/>
                <a:cs typeface="Montserrat"/>
                <a:sym typeface="Montserrat"/>
              </a:rPr>
              <a:t>That is why images have meaning and why we call Film a Language. In a film the signs, symbols, technical elements work together to make meaning. How images and film create meaning and represent the world is part of a cycle. </a:t>
            </a:r>
            <a:endParaRPr b="1" sz="1400">
              <a:solidFill>
                <a:srgbClr val="3F3F3F"/>
              </a:solidFill>
              <a:highlight>
                <a:srgbClr val="FFFFFF"/>
              </a:highlight>
              <a:latin typeface="Montserrat"/>
              <a:ea typeface="Montserrat"/>
              <a:cs typeface="Montserrat"/>
              <a:sym typeface="Montserrat"/>
            </a:endParaRPr>
          </a:p>
          <a:p>
            <a:pPr indent="0" lvl="0" marL="0" rtl="0" algn="l">
              <a:spcBef>
                <a:spcPts val="23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Gameday">
  <a:themeElements>
    <a:clrScheme name="Gameday">
      <a:dk1>
        <a:srgbClr val="4285F4"/>
      </a:dk1>
      <a:lt1>
        <a:srgbClr val="FFFFFF"/>
      </a:lt1>
      <a:dk2>
        <a:srgbClr val="666666"/>
      </a:dk2>
      <a:lt2>
        <a:srgbClr val="D9D9D9"/>
      </a:lt2>
      <a:accent1>
        <a:srgbClr val="455A64"/>
      </a:accent1>
      <a:accent2>
        <a:srgbClr val="607D8B"/>
      </a:accent2>
      <a:accent3>
        <a:srgbClr val="FF5722"/>
      </a:accent3>
      <a:accent4>
        <a:srgbClr val="D84315"/>
      </a:accent4>
      <a:accent5>
        <a:srgbClr val="1C3AA9"/>
      </a:accent5>
      <a:accent6>
        <a:srgbClr val="FFAB40"/>
      </a:accent6>
      <a:hlink>
        <a:srgbClr val="1C3AA9"/>
      </a:hlink>
      <a:folHlink>
        <a:srgbClr val="1C3A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