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7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792913" cy="9921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2824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457200" y="22824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6" name="Freeform 4"/>
            <p:cNvSpPr/>
            <p:nvPr/>
          </p:nvSpPr>
          <p:spPr>
            <a:xfrm>
              <a:off x="0" y="4876920"/>
              <a:ext cx="9144000" cy="1981080"/>
            </a:xfrm>
            <a:custGeom>
              <a:avLst/>
              <a:gdLst/>
              <a:ahLst/>
              <a:cxn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" name="Freeform 5"/>
            <p:cNvSpPr/>
            <p:nvPr/>
          </p:nvSpPr>
          <p:spPr>
            <a:xfrm>
              <a:off x="0" y="0"/>
              <a:ext cx="9144000" cy="4876920"/>
            </a:xfrm>
            <a:custGeom>
              <a:avLst/>
              <a:gdLst/>
              <a:ahLst/>
              <a:cxn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" name="Freeform 6"/>
          <p:cNvSpPr/>
          <p:nvPr/>
        </p:nvSpPr>
        <p:spPr>
          <a:xfrm>
            <a:off x="6248520" y="6262560"/>
            <a:ext cx="2895480" cy="609840"/>
          </a:xfrm>
          <a:custGeom>
            <a:avLst/>
            <a:gdLst/>
            <a:ahLst/>
            <a:cxn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" name="Group 7"/>
          <p:cNvGrpSpPr/>
          <p:nvPr/>
        </p:nvGrpSpPr>
        <p:grpSpPr>
          <a:xfrm>
            <a:off x="0" y="6019920"/>
            <a:ext cx="7848720" cy="857160"/>
            <a:chOff x="0" y="6019920"/>
            <a:chExt cx="7848720" cy="857160"/>
          </a:xfrm>
        </p:grpSpPr>
        <p:sp>
          <p:nvSpPr>
            <p:cNvPr id="5" name="Freeform 8"/>
            <p:cNvSpPr/>
            <p:nvPr/>
          </p:nvSpPr>
          <p:spPr>
            <a:xfrm>
              <a:off x="2362320" y="6019920"/>
              <a:ext cx="5143320" cy="850680"/>
            </a:xfrm>
            <a:custGeom>
              <a:avLst/>
              <a:gdLst/>
              <a:ahLst/>
              <a:cxn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6" name="Group 9"/>
            <p:cNvGrpSpPr/>
            <p:nvPr/>
          </p:nvGrpSpPr>
          <p:grpSpPr>
            <a:xfrm>
              <a:off x="3946680" y="6019920"/>
              <a:ext cx="3902040" cy="857160"/>
              <a:chOff x="3946680" y="6019920"/>
              <a:chExt cx="3902040" cy="857160"/>
            </a:xfrm>
          </p:grpSpPr>
          <p:sp>
            <p:nvSpPr>
              <p:cNvPr id="7" name="Freeform 10"/>
              <p:cNvSpPr/>
              <p:nvPr/>
            </p:nvSpPr>
            <p:spPr>
              <a:xfrm>
                <a:off x="6267600" y="6031080"/>
                <a:ext cx="1581120" cy="846000"/>
              </a:xfrm>
              <a:custGeom>
                <a:avLst/>
                <a:gdLst/>
                <a:ahLst/>
                <a:cxnLst/>
                <a:rect l="l" t="t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8" name="Freeform 11"/>
              <p:cNvSpPr/>
              <p:nvPr/>
            </p:nvSpPr>
            <p:spPr>
              <a:xfrm>
                <a:off x="4249800" y="6019920"/>
                <a:ext cx="295200" cy="627120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9" name="Freeform 12"/>
              <p:cNvSpPr/>
              <p:nvPr/>
            </p:nvSpPr>
            <p:spPr>
              <a:xfrm>
                <a:off x="4809960" y="6180120"/>
                <a:ext cx="600120" cy="430200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" name="Freeform 13"/>
              <p:cNvSpPr/>
              <p:nvPr/>
            </p:nvSpPr>
            <p:spPr>
              <a:xfrm>
                <a:off x="5759280" y="6137280"/>
                <a:ext cx="246240" cy="117360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" name="Freeform 14"/>
              <p:cNvSpPr/>
              <p:nvPr/>
            </p:nvSpPr>
            <p:spPr>
              <a:xfrm>
                <a:off x="3946680" y="6126120"/>
                <a:ext cx="66600" cy="128520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12" name="Freeform 15"/>
            <p:cNvSpPr/>
            <p:nvPr/>
          </p:nvSpPr>
          <p:spPr>
            <a:xfrm>
              <a:off x="0" y="6019920"/>
              <a:ext cx="6311880" cy="849240"/>
            </a:xfrm>
            <a:custGeom>
              <a:avLst/>
              <a:gdLst/>
              <a:ahLst/>
              <a:cxn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3" name="Group 16"/>
          <p:cNvGrpSpPr/>
          <p:nvPr/>
        </p:nvGrpSpPr>
        <p:grpSpPr>
          <a:xfrm>
            <a:off x="627120" y="6021360"/>
            <a:ext cx="5684760" cy="849240"/>
            <a:chOff x="627120" y="6021360"/>
            <a:chExt cx="5684760" cy="849240"/>
          </a:xfrm>
        </p:grpSpPr>
        <p:sp>
          <p:nvSpPr>
            <p:cNvPr id="14" name="Freeform 17"/>
            <p:cNvSpPr/>
            <p:nvPr/>
          </p:nvSpPr>
          <p:spPr>
            <a:xfrm>
              <a:off x="1898640" y="6021360"/>
              <a:ext cx="579600" cy="461880"/>
            </a:xfrm>
            <a:custGeom>
              <a:avLst/>
              <a:gdLst/>
              <a:ahLst/>
              <a:cxn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" name="Freeform 18"/>
            <p:cNvSpPr/>
            <p:nvPr/>
          </p:nvSpPr>
          <p:spPr>
            <a:xfrm>
              <a:off x="3084480" y="6078600"/>
              <a:ext cx="3227400" cy="792000"/>
            </a:xfrm>
            <a:custGeom>
              <a:avLst/>
              <a:gdLst/>
              <a:ahLst/>
              <a:cxn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" name="Freeform 19"/>
            <p:cNvSpPr/>
            <p:nvPr/>
          </p:nvSpPr>
          <p:spPr>
            <a:xfrm>
              <a:off x="2905200" y="6068880"/>
              <a:ext cx="112680" cy="96840"/>
            </a:xfrm>
            <a:custGeom>
              <a:avLst/>
              <a:gdLst/>
              <a:ahLst/>
              <a:cxn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" name="Freeform 20"/>
            <p:cNvSpPr/>
            <p:nvPr/>
          </p:nvSpPr>
          <p:spPr>
            <a:xfrm>
              <a:off x="1357200" y="6099120"/>
              <a:ext cx="255600" cy="260280"/>
            </a:xfrm>
            <a:custGeom>
              <a:avLst/>
              <a:gdLst/>
              <a:ahLst/>
              <a:cxn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" name="Freeform 21"/>
            <p:cNvSpPr/>
            <p:nvPr/>
          </p:nvSpPr>
          <p:spPr>
            <a:xfrm>
              <a:off x="1120680" y="6118200"/>
              <a:ext cx="93600" cy="96840"/>
            </a:xfrm>
            <a:custGeom>
              <a:avLst/>
              <a:gdLst/>
              <a:ahLst/>
              <a:cxn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" name="Freeform 22"/>
            <p:cNvSpPr/>
            <p:nvPr/>
          </p:nvSpPr>
          <p:spPr>
            <a:xfrm>
              <a:off x="627120" y="6049800"/>
              <a:ext cx="388800" cy="328680"/>
            </a:xfrm>
            <a:custGeom>
              <a:avLst/>
              <a:gdLst/>
              <a:ahLst/>
              <a:cxn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4400" b="0" strike="noStrike" spc="-1">
                <a:solidFill>
                  <a:srgbClr val="E3E3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598"/>
              </a:spcBef>
              <a:buClr>
                <a:srgbClr val="E3E3FF"/>
              </a:buClr>
              <a:buFont typeface="Arial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E3E3FF"/>
              </a:buClr>
              <a:buFont typeface="Arial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22" name="PlaceHolder 3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NZ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NZ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25728DB-CD3F-4283-9F37-F0F2F0387AEC}" type="slidenum">
              <a:rPr lang="en-GB" sz="12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NZ" sz="1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28"/>
          <p:cNvGrpSpPr/>
          <p:nvPr/>
        </p:nvGrpSpPr>
        <p:grpSpPr>
          <a:xfrm>
            <a:off x="-6480" y="20520"/>
            <a:ext cx="9144000" cy="6858000"/>
            <a:chOff x="-6480" y="20520"/>
            <a:chExt cx="9144000" cy="6858000"/>
          </a:xfrm>
        </p:grpSpPr>
        <p:sp>
          <p:nvSpPr>
            <p:cNvPr id="62" name="Freeform 29"/>
            <p:cNvSpPr/>
            <p:nvPr/>
          </p:nvSpPr>
          <p:spPr>
            <a:xfrm>
              <a:off x="-6480" y="4897440"/>
              <a:ext cx="9144000" cy="1981080"/>
            </a:xfrm>
            <a:custGeom>
              <a:avLst/>
              <a:gdLst/>
              <a:ahLst/>
              <a:cxn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3" name="Freeform 30"/>
            <p:cNvSpPr/>
            <p:nvPr/>
          </p:nvSpPr>
          <p:spPr>
            <a:xfrm>
              <a:off x="-6480" y="20520"/>
              <a:ext cx="9144000" cy="4876920"/>
            </a:xfrm>
            <a:custGeom>
              <a:avLst/>
              <a:gdLst/>
              <a:ahLst/>
              <a:cxn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64" name="Freeform 31"/>
          <p:cNvSpPr/>
          <p:nvPr/>
        </p:nvSpPr>
        <p:spPr>
          <a:xfrm>
            <a:off x="6242040" y="6269040"/>
            <a:ext cx="2895480" cy="609480"/>
          </a:xfrm>
          <a:custGeom>
            <a:avLst/>
            <a:gdLst/>
            <a:ahLst/>
            <a:cxn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65" name="Group 30"/>
          <p:cNvGrpSpPr/>
          <p:nvPr/>
        </p:nvGrpSpPr>
        <p:grpSpPr>
          <a:xfrm>
            <a:off x="-1440" y="6033960"/>
            <a:ext cx="7844400" cy="850680"/>
            <a:chOff x="-1440" y="6033960"/>
            <a:chExt cx="7844400" cy="850680"/>
          </a:xfrm>
        </p:grpSpPr>
        <p:sp>
          <p:nvSpPr>
            <p:cNvPr id="66" name="Freeform 31"/>
            <p:cNvSpPr/>
            <p:nvPr/>
          </p:nvSpPr>
          <p:spPr>
            <a:xfrm>
              <a:off x="2360520" y="6033960"/>
              <a:ext cx="5142960" cy="850680"/>
            </a:xfrm>
            <a:custGeom>
              <a:avLst/>
              <a:gdLst/>
              <a:ahLst/>
              <a:cxn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67" name="Group 32"/>
            <p:cNvGrpSpPr/>
            <p:nvPr/>
          </p:nvGrpSpPr>
          <p:grpSpPr>
            <a:xfrm>
              <a:off x="3944880" y="6033960"/>
              <a:ext cx="3898080" cy="850680"/>
              <a:chOff x="3944880" y="6033960"/>
              <a:chExt cx="3898080" cy="850680"/>
            </a:xfrm>
          </p:grpSpPr>
          <p:sp>
            <p:nvSpPr>
              <p:cNvPr id="68" name="Freeform 10"/>
              <p:cNvSpPr/>
              <p:nvPr/>
            </p:nvSpPr>
            <p:spPr>
              <a:xfrm>
                <a:off x="6265440" y="6045120"/>
                <a:ext cx="1577520" cy="83952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69" name="Freeform 11"/>
              <p:cNvSpPr/>
              <p:nvPr/>
            </p:nvSpPr>
            <p:spPr>
              <a:xfrm>
                <a:off x="4247640" y="6033960"/>
                <a:ext cx="294840" cy="627120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0" name="Freeform 12"/>
              <p:cNvSpPr/>
              <p:nvPr/>
            </p:nvSpPr>
            <p:spPr>
              <a:xfrm>
                <a:off x="4807800" y="6194160"/>
                <a:ext cx="599760" cy="430200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1" name="Freeform 13"/>
              <p:cNvSpPr/>
              <p:nvPr/>
            </p:nvSpPr>
            <p:spPr>
              <a:xfrm>
                <a:off x="5757120" y="6151320"/>
                <a:ext cx="245880" cy="117360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2" name="Freeform 14"/>
              <p:cNvSpPr/>
              <p:nvPr/>
            </p:nvSpPr>
            <p:spPr>
              <a:xfrm>
                <a:off x="3944880" y="6140160"/>
                <a:ext cx="66240" cy="128520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73" name="Freeform 15"/>
            <p:cNvSpPr/>
            <p:nvPr/>
          </p:nvSpPr>
          <p:spPr>
            <a:xfrm>
              <a:off x="-1440" y="6033960"/>
              <a:ext cx="6311520" cy="849240"/>
            </a:xfrm>
            <a:custGeom>
              <a:avLst/>
              <a:gdLst/>
              <a:ahLst/>
              <a:cxn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4" name="Group 39"/>
          <p:cNvGrpSpPr/>
          <p:nvPr/>
        </p:nvGrpSpPr>
        <p:grpSpPr>
          <a:xfrm>
            <a:off x="627120" y="6021360"/>
            <a:ext cx="5684760" cy="849240"/>
            <a:chOff x="627120" y="6021360"/>
            <a:chExt cx="5684760" cy="849240"/>
          </a:xfrm>
        </p:grpSpPr>
        <p:sp>
          <p:nvSpPr>
            <p:cNvPr id="75" name="Freeform 40"/>
            <p:cNvSpPr/>
            <p:nvPr/>
          </p:nvSpPr>
          <p:spPr>
            <a:xfrm>
              <a:off x="1898640" y="6021360"/>
              <a:ext cx="579600" cy="461880"/>
            </a:xfrm>
            <a:custGeom>
              <a:avLst/>
              <a:gdLst/>
              <a:ahLst/>
              <a:cxn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Freeform 41"/>
            <p:cNvSpPr/>
            <p:nvPr/>
          </p:nvSpPr>
          <p:spPr>
            <a:xfrm>
              <a:off x="3084480" y="6078600"/>
              <a:ext cx="3227400" cy="792000"/>
            </a:xfrm>
            <a:custGeom>
              <a:avLst/>
              <a:gdLst/>
              <a:ahLst/>
              <a:cxn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Freeform 42"/>
            <p:cNvSpPr/>
            <p:nvPr/>
          </p:nvSpPr>
          <p:spPr>
            <a:xfrm>
              <a:off x="2905200" y="6068880"/>
              <a:ext cx="112680" cy="96840"/>
            </a:xfrm>
            <a:custGeom>
              <a:avLst/>
              <a:gdLst/>
              <a:ahLst/>
              <a:cxn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" name="Freeform 43"/>
            <p:cNvSpPr/>
            <p:nvPr/>
          </p:nvSpPr>
          <p:spPr>
            <a:xfrm>
              <a:off x="1357200" y="6099120"/>
              <a:ext cx="255600" cy="260280"/>
            </a:xfrm>
            <a:custGeom>
              <a:avLst/>
              <a:gdLst/>
              <a:ahLst/>
              <a:cxn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" name="Freeform 44"/>
            <p:cNvSpPr/>
            <p:nvPr/>
          </p:nvSpPr>
          <p:spPr>
            <a:xfrm>
              <a:off x="1120680" y="6118200"/>
              <a:ext cx="93600" cy="96840"/>
            </a:xfrm>
            <a:custGeom>
              <a:avLst/>
              <a:gdLst/>
              <a:ahLst/>
              <a:cxn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0" name="Freeform 45"/>
            <p:cNvSpPr/>
            <p:nvPr/>
          </p:nvSpPr>
          <p:spPr>
            <a:xfrm>
              <a:off x="627120" y="6049800"/>
              <a:ext cx="388800" cy="328680"/>
            </a:xfrm>
            <a:custGeom>
              <a:avLst/>
              <a:gdLst/>
              <a:ahLst/>
              <a:cxn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4400" b="0" strike="noStrike" spc="-1">
                <a:solidFill>
                  <a:srgbClr val="E3E3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697"/>
              </a:spcBef>
              <a:buClr>
                <a:srgbClr val="FFFFFF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598"/>
              </a:spcBef>
              <a:buClr>
                <a:srgbClr val="E3E3FF"/>
              </a:buClr>
              <a:buFont typeface="Arial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E3E3FF"/>
              </a:buClr>
              <a:buFont typeface="Arial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83" name="PlaceHolder 3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NZ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0F5B1D-E869-46B2-BCCF-FD598CDEC173}" type="slidenum">
              <a:rPr lang="en-GB" sz="12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NZ" sz="1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NZ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oQ5Jd7p2aY&amp;t=1172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/>
            <a:endParaRPr lang="en-US" altLang="en-US" sz="3200" dirty="0">
              <a:solidFill>
                <a:schemeClr val="bg1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4400" b="0" strike="noStrike" spc="-1" dirty="0">
              <a:solidFill>
                <a:srgbClr val="E3E3FF"/>
              </a:solidFill>
              <a:latin typeface="Arial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457200" y="402336"/>
            <a:ext cx="8229600" cy="5693544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400" b="0" strike="noStrike" spc="-1" dirty="0">
                <a:solidFill>
                  <a:srgbClr val="FFFFFF"/>
                </a:solidFill>
                <a:latin typeface="Arial"/>
              </a:rPr>
              <a:t>Week 6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Culture – </a:t>
            </a: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How societies adapt to survive:</a:t>
            </a: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spc="-1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n-US" altLang="en-US" sz="3200" dirty="0">
                <a:solidFill>
                  <a:schemeClr val="bg1"/>
                </a:solidFill>
              </a:rPr>
              <a:t>Exploring a Foreign Culture –</a:t>
            </a:r>
          </a:p>
          <a:p>
            <a:pPr algn="ctr"/>
            <a:r>
              <a:rPr lang="en-US" altLang="en-US" sz="3200" dirty="0">
                <a:solidFill>
                  <a:schemeClr val="bg1"/>
                </a:solidFill>
              </a:rPr>
              <a:t>The Bushmen of the Kalahari</a:t>
            </a:r>
            <a:endParaRPr lang="en-NZ" altLang="en-US" sz="3200" dirty="0">
              <a:solidFill>
                <a:schemeClr val="bg1"/>
              </a:solidFill>
            </a:endParaRP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Box 137"/>
          <p:cNvSpPr txBox="1"/>
          <p:nvPr/>
        </p:nvSpPr>
        <p:spPr>
          <a:xfrm>
            <a:off x="457200" y="404280"/>
            <a:ext cx="8229600" cy="5691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The San Language – Continued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d.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e.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f.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1134000" y="720000"/>
            <a:ext cx="7506000" cy="468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800" b="1" strike="noStrike" spc="-1">
                <a:solidFill>
                  <a:srgbClr val="FFFFFF"/>
                </a:solidFill>
                <a:latin typeface="Arial"/>
              </a:rPr>
              <a:t>To hear a “bushman” speaking in clicks, see the following short clip:  https://www.youtube.com/watch?v=W6WO5XabD-s</a:t>
            </a:r>
            <a:endParaRPr lang="en-NZ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0" name="Picture 139"/>
          <p:cNvPicPr/>
          <p:nvPr/>
        </p:nvPicPr>
        <p:blipFill>
          <a:blip r:embed="rId2"/>
          <a:stretch/>
        </p:blipFill>
        <p:spPr>
          <a:xfrm rot="21590400">
            <a:off x="1447920" y="1374120"/>
            <a:ext cx="6480000" cy="5694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/>
          <p:cNvSpPr txBox="1"/>
          <p:nvPr/>
        </p:nvSpPr>
        <p:spPr>
          <a:xfrm>
            <a:off x="457200" y="260280"/>
            <a:ext cx="8229600" cy="583560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5. According to the reading, what do the modern-day bushpeople do with their wealth?  (p. 6)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6. How many different groups of bushpeople live in the Kalahari region?  (p. 6)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7. Most bushpeople live in small bands of between ____ and ____ people. (p. 7)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Box 141"/>
          <p:cNvSpPr txBox="1"/>
          <p:nvPr/>
        </p:nvSpPr>
        <p:spPr>
          <a:xfrm>
            <a:off x="457200" y="333000"/>
            <a:ext cx="8229600" cy="5762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8. Three groups of bushpeople have become herders of animals,  List each group and tell me something about them (p. 9).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a.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b.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/>
          <p:cNvSpPr txBox="1"/>
          <p:nvPr/>
        </p:nvSpPr>
        <p:spPr>
          <a:xfrm>
            <a:off x="457200" y="404280"/>
            <a:ext cx="8229600" cy="5691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9. How did the Kalahari get its name and how was the original name spelled and pronounced? 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a.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b.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Box 143"/>
          <p:cNvSpPr txBox="1"/>
          <p:nvPr/>
        </p:nvSpPr>
        <p:spPr>
          <a:xfrm>
            <a:off x="250920" y="259920"/>
            <a:ext cx="8805600" cy="57927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10. Why is it that some bushpeople do not like to see livestock on the land?  (p. 10).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11. What happened to the /Xam people? 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What happened to the /Xam language? 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a.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b.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44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 dirty="0">
                <a:solidFill>
                  <a:srgbClr val="E3E3FF"/>
                </a:solidFill>
                <a:latin typeface="Arial"/>
              </a:rPr>
              <a:t>Culture</a:t>
            </a:r>
            <a:endParaRPr lang="en-NZ" sz="4400" b="0" strike="noStrike" spc="-1" dirty="0">
              <a:solidFill>
                <a:srgbClr val="E3E3FF"/>
              </a:solidFill>
              <a:latin typeface="Arial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Week 6 Lesson 3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Continue answering the questions from the San reading and write the answers in your Red Book.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146"/>
          <p:cNvSpPr txBox="1"/>
          <p:nvPr/>
        </p:nvSpPr>
        <p:spPr>
          <a:xfrm>
            <a:off x="457200" y="189000"/>
            <a:ext cx="8229600" cy="59068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12. Who was the god worshipped by the /Xam and what insect did it often take the form of?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13. What is the significance of the Nharo story involving a jackal tricking people?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14. What is the goal of the Herero game called “/wi .um.”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47"/>
          <p:cNvSpPr txBox="1"/>
          <p:nvPr/>
        </p:nvSpPr>
        <p:spPr>
          <a:xfrm>
            <a:off x="457200" y="333000"/>
            <a:ext cx="8229600" cy="5762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15. List 5 things that give !Kung people status: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1.</a:t>
            </a: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2.</a:t>
            </a: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3.</a:t>
            </a: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4.</a:t>
            </a: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5.</a:t>
            </a:r>
            <a:endParaRPr lang="en-NZ" sz="2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Box 148"/>
          <p:cNvSpPr txBox="1"/>
          <p:nvPr/>
        </p:nvSpPr>
        <p:spPr>
          <a:xfrm>
            <a:off x="457200" y="260280"/>
            <a:ext cx="8229600" cy="583560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16. Who do the !Kung name their children after?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17. What are two uses of the tsi bush?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18. List the five !Kung seasons and what they represent.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For example, in Northern Australia where I once lived, the wet season is between November and April and is characterized by heavy rain, cyclone threats and an abundance of wild food and game animals.</a:t>
            </a:r>
            <a:endParaRPr lang="en-NZ" sz="1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14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1. </a:t>
            </a:r>
            <a:endParaRPr lang="en-NZ" sz="1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7BE6-004E-4C69-86E6-5F0D4A7D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2507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     The San Bush People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9913E-2EB7-48AC-9AA7-3CA99B018B9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353312"/>
            <a:ext cx="8229600" cy="4023360"/>
          </a:xfrm>
        </p:spPr>
        <p:txBody>
          <a:bodyPr/>
          <a:lstStyle/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The San people of Southern Africa are thought to be the oldest culture on earth – and at the very least they are certainly one of the oldest.  Watch the video to get a big picture overview on the San.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Stop when you reach the 20-minute mark.  It is for your own knowledge.  You do not need to write anything down, but it will help you to better understand the readings.  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https://www.youtube.com/watch?v=1oQ5Jd7p2aY&amp;t=1172s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95035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Box 149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E3E3FF"/>
                </a:solidFill>
                <a:latin typeface="Arial"/>
              </a:rPr>
              <a:t>The !Kung Seasons Continued</a:t>
            </a: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2.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3.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4.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Box 151"/>
          <p:cNvSpPr txBox="1"/>
          <p:nvPr/>
        </p:nvSpPr>
        <p:spPr>
          <a:xfrm>
            <a:off x="457200" y="404280"/>
            <a:ext cx="8229600" cy="5691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19. What is the significance of the place called Gautsha?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20. During the 1970s and 80s, what war interrupted the !Kung way of life?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21. Name a pastoral group who live in the Kalahari (a group who keep animals for food).  What animals do they tend to?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Box 123"/>
          <p:cNvSpPr txBox="1"/>
          <p:nvPr/>
        </p:nvSpPr>
        <p:spPr>
          <a:xfrm>
            <a:off x="457200" y="228600"/>
            <a:ext cx="8229600" cy="1976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E3E3FF"/>
                </a:solidFill>
                <a:latin typeface="Arial"/>
              </a:rPr>
              <a:t>Lessons 1 to 3</a:t>
            </a:r>
            <a:br/>
            <a:r>
              <a:rPr lang="en-US" sz="4400" b="0" strike="noStrike" spc="-1">
                <a:solidFill>
                  <a:srgbClr val="E3E3FF"/>
                </a:solidFill>
                <a:latin typeface="Arial"/>
              </a:rPr>
              <a:t>Reading about the Life of the Bush People</a:t>
            </a: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11200" y="2211120"/>
            <a:ext cx="8229600" cy="3747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Read the excerpt from the book </a:t>
            </a:r>
            <a:r>
              <a:rPr lang="en-US" sz="3200" b="0" u="sng" strike="noStrike" spc="-1">
                <a:solidFill>
                  <a:srgbClr val="FFFFFF"/>
                </a:solidFill>
                <a:uFillTx/>
                <a:latin typeface="Arial"/>
              </a:rPr>
              <a:t>Kalahari Bushmen</a:t>
            </a: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 by Alan Bernard (pages 4-24).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6" name="Picture 2" descr="Image result for botswana bushman"/>
          <p:cNvPicPr/>
          <p:nvPr/>
        </p:nvPicPr>
        <p:blipFill>
          <a:blip r:embed="rId2"/>
          <a:stretch/>
        </p:blipFill>
        <p:spPr>
          <a:xfrm>
            <a:off x="755640" y="3770280"/>
            <a:ext cx="2467080" cy="1963800"/>
          </a:xfrm>
          <a:prstGeom prst="rect">
            <a:avLst/>
          </a:prstGeom>
          <a:ln w="0">
            <a:noFill/>
          </a:ln>
        </p:spPr>
      </p:pic>
      <p:pic>
        <p:nvPicPr>
          <p:cNvPr id="127" name="Picture 4" descr="Image result for botswana bushman"/>
          <p:cNvPicPr/>
          <p:nvPr/>
        </p:nvPicPr>
        <p:blipFill>
          <a:blip r:embed="rId3"/>
          <a:stretch/>
        </p:blipFill>
        <p:spPr>
          <a:xfrm>
            <a:off x="3754440" y="3603600"/>
            <a:ext cx="1743120" cy="2619360"/>
          </a:xfrm>
          <a:prstGeom prst="rect">
            <a:avLst/>
          </a:prstGeom>
          <a:ln w="0">
            <a:noFill/>
          </a:ln>
        </p:spPr>
      </p:pic>
      <p:pic>
        <p:nvPicPr>
          <p:cNvPr id="128" name="Picture 6" descr="Image result for botswana bushman"/>
          <p:cNvPicPr/>
          <p:nvPr/>
        </p:nvPicPr>
        <p:blipFill>
          <a:blip r:embed="rId4"/>
          <a:stretch/>
        </p:blipFill>
        <p:spPr>
          <a:xfrm>
            <a:off x="5584680" y="3603600"/>
            <a:ext cx="3400560" cy="2562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Box 128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E3E3FF"/>
                </a:solidFill>
                <a:latin typeface="Arial"/>
              </a:rPr>
              <a:t>Instructions</a:t>
            </a: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  <a:ea typeface="Microsoft YaHei"/>
              </a:rPr>
              <a:t>Answer the questions in your RED Book.  Write each question into your book, followed by the answer.  I suggest you do not write all of the questions out first because it is difficult to judge how much space you will need for writing your answers – and some answers are longer than others. 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/>
          <p:cNvSpPr txBox="1"/>
          <p:nvPr/>
        </p:nvSpPr>
        <p:spPr>
          <a:xfrm>
            <a:off x="457200" y="228600"/>
            <a:ext cx="8229600" cy="536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E3E3FF"/>
                </a:solidFill>
                <a:latin typeface="Arial"/>
              </a:rPr>
              <a:t>Questions</a:t>
            </a:r>
            <a:endParaRPr lang="en-NZ" sz="4400" b="0" strike="noStrike" spc="-1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-360" y="1052640"/>
            <a:ext cx="9109080" cy="58053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Write each question in your red book starting with number 1. 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buClr>
                <a:srgbClr val="E3E3FF"/>
              </a:buClr>
              <a:buFont typeface="StarSymbo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List four different names for the “Bushmen” of the Kalahari. (the answer can be found on page 4). 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a.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b.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c.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Arial"/>
              </a:rPr>
              <a:t>d. </a:t>
            </a: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64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Box 132"/>
          <p:cNvSpPr txBox="1"/>
          <p:nvPr/>
        </p:nvSpPr>
        <p:spPr>
          <a:xfrm>
            <a:off x="457200" y="333000"/>
            <a:ext cx="8229600" cy="5762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2. Of the four names listed in question one, which is the most appropriate and why? (see p. 4)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a.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Why?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/>
          <p:cNvSpPr txBox="1"/>
          <p:nvPr/>
        </p:nvSpPr>
        <p:spPr>
          <a:xfrm>
            <a:off x="457200" y="404280"/>
            <a:ext cx="8229600" cy="5691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3. List three reasons why some people want to use the land of the “bushmen.”    (p. 4).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a.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b.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Box 134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 dirty="0">
                <a:solidFill>
                  <a:srgbClr val="E3E3FF"/>
                </a:solidFill>
                <a:latin typeface="Arial"/>
              </a:rPr>
              <a:t>Global Studies</a:t>
            </a:r>
            <a:endParaRPr lang="en-NZ" sz="4400" b="0" strike="noStrike" spc="-1" dirty="0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 lnSpcReduction="10000"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Week 6 Lesson 2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Continue with your reading and answer the questions.  Please write in complete and full sentences.  Please – no one word answers!  Do not rush just to finish – take your time and enjoy learning about the San people. 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Box 136"/>
          <p:cNvSpPr txBox="1"/>
          <p:nvPr/>
        </p:nvSpPr>
        <p:spPr>
          <a:xfrm>
            <a:off x="457200" y="189000"/>
            <a:ext cx="8229600" cy="590688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8500" lnSpcReduction="10000"/>
          </a:bodyPr>
          <a:lstStyle/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4. Write down the six major sounds used by the ‘bushmen” and give their meaning (p. 5).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The first answer is provided as an example.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E3E3FF"/>
              </a:buClr>
              <a:buFont typeface="StarSymbol"/>
              <a:buAutoNum type="alphaL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 The / symbol represents a sucking sound that similar to “tsk” – an English expression of annoyance.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b.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c.  </a:t>
            </a:r>
            <a:endParaRPr lang="en-NZ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2092</TotalTime>
  <Words>860</Words>
  <Application>Microsoft Office PowerPoint</Application>
  <PresentationFormat>On-screen Show (4:3)</PresentationFormat>
  <Paragraphs>142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StarSymbol</vt:lpstr>
      <vt:lpstr>Office Theme</vt:lpstr>
      <vt:lpstr>Office Theme</vt:lpstr>
      <vt:lpstr>PowerPoint Presentation</vt:lpstr>
      <vt:lpstr>        The San Bush People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Treaty Essay Test</dc:title>
  <dc:subject/>
  <dc:creator>a.derbyshire</dc:creator>
  <dc:description/>
  <cp:lastModifiedBy>Robert Bartholomew</cp:lastModifiedBy>
  <cp:revision>199</cp:revision>
  <dcterms:created xsi:type="dcterms:W3CDTF">2007-07-13T11:58:46Z</dcterms:created>
  <dcterms:modified xsi:type="dcterms:W3CDTF">2022-02-07T06:45:32Z</dcterms:modified>
  <dc:language>en-NZ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8</vt:r8>
  </property>
</Properties>
</file>