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714088-BAF3-4FE6-A700-4E7249C5208F}">
  <a:tblStyle styleId="{92714088-BAF3-4FE6-A700-4E7249C5208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acc4ac9d7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acc4ac9d7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821d7ddf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b821d7ddf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acc4ac9d7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acc4ac9d7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821d7ddf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b821d7ddf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aacce1b4e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aacce1b4e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aacce1b4e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aacce1b4e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821d7ddf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821d7dd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821d7ddf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821d7ddf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69689d2b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69689d2b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9689d2b2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9689d2b2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821d7ddf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b821d7ddf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821d7ddf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b821d7dd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CZnYQJ0ZX9A"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hyperlink" Target="https://www.pinterest.es/pin/46591152393446534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www.slideshare.net/cbarker2664/barker-texasbody-paragraph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Report Writing Slideshow</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 We are FOCUSING on developing report writing.</a:t>
            </a:r>
            <a:endParaRPr/>
          </a:p>
        </p:txBody>
      </p:sp>
      <p:pic>
        <p:nvPicPr>
          <p:cNvPr id="88" name="Google Shape;88;p13"/>
          <p:cNvPicPr preferRelativeResize="0"/>
          <p:nvPr/>
        </p:nvPicPr>
        <p:blipFill>
          <a:blip r:embed="rId3">
            <a:alphaModFix/>
          </a:blip>
          <a:stretch>
            <a:fillRect/>
          </a:stretch>
        </p:blipFill>
        <p:spPr>
          <a:xfrm>
            <a:off x="6050025" y="2482600"/>
            <a:ext cx="2367700" cy="2118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43" name="Google Shape;143;p22"/>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the information report about an aquatic animal of your choice in your English books. It would help if you choose an aquatic animal which is important to the Maori </a:t>
            </a:r>
            <a:r>
              <a:rPr lang="en"/>
              <a:t>people</a:t>
            </a:r>
            <a:r>
              <a:rPr lang="en"/>
              <a:t>. You can use the structure of the T-Rex information report to help write.</a:t>
            </a:r>
            <a:endParaRPr/>
          </a:p>
        </p:txBody>
      </p:sp>
      <p:pic>
        <p:nvPicPr>
          <p:cNvPr id="144" name="Google Shape;144;p22"/>
          <p:cNvPicPr preferRelativeResize="0"/>
          <p:nvPr/>
        </p:nvPicPr>
        <p:blipFill>
          <a:blip r:embed="rId3">
            <a:alphaModFix/>
          </a:blip>
          <a:stretch>
            <a:fillRect/>
          </a:stretch>
        </p:blipFill>
        <p:spPr>
          <a:xfrm>
            <a:off x="4089175" y="665725"/>
            <a:ext cx="4665725" cy="4294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50" name="Google Shape;150;p23"/>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and colour in a picture of the aquatic animal which you have chosen to write your information report about.</a:t>
            </a:r>
            <a:endParaRPr/>
          </a:p>
        </p:txBody>
      </p:sp>
      <p:pic>
        <p:nvPicPr>
          <p:cNvPr id="151" name="Google Shape;151;p23"/>
          <p:cNvPicPr preferRelativeResize="0"/>
          <p:nvPr/>
        </p:nvPicPr>
        <p:blipFill>
          <a:blip r:embed="rId3">
            <a:alphaModFix/>
          </a:blip>
          <a:stretch>
            <a:fillRect/>
          </a:stretch>
        </p:blipFill>
        <p:spPr>
          <a:xfrm>
            <a:off x="4818325" y="630625"/>
            <a:ext cx="3202375" cy="4384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Differentiated Tasks after Tasks 1, 2 and 3</a:t>
            </a:r>
            <a:endParaRPr/>
          </a:p>
        </p:txBody>
      </p:sp>
      <p:sp>
        <p:nvSpPr>
          <p:cNvPr id="157" name="Google Shape;157;p24"/>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solidFill>
                  <a:srgbClr val="0000FF"/>
                </a:solidFill>
              </a:rPr>
              <a:t>JACK:</a:t>
            </a:r>
            <a:r>
              <a:rPr lang="en"/>
              <a:t> Put in researched information about another aquatic animal by drawing another template that you used before. (1 point)</a:t>
            </a:r>
            <a:endParaRPr/>
          </a:p>
          <a:p>
            <a:pPr indent="-311150" lvl="0" marL="457200" rtl="0" algn="l">
              <a:spcBef>
                <a:spcPts val="0"/>
              </a:spcBef>
              <a:spcAft>
                <a:spcPts val="0"/>
              </a:spcAft>
              <a:buSzPts val="1300"/>
              <a:buAutoNum type="arabicPeriod"/>
            </a:pPr>
            <a:r>
              <a:rPr lang="en">
                <a:solidFill>
                  <a:srgbClr val="FF0000"/>
                </a:solidFill>
              </a:rPr>
              <a:t>QUEEN:</a:t>
            </a:r>
            <a:r>
              <a:rPr lang="en"/>
              <a:t> </a:t>
            </a:r>
            <a:r>
              <a:rPr lang="en"/>
              <a:t>Write another information report about an aquatic animal. </a:t>
            </a:r>
            <a:r>
              <a:rPr lang="en"/>
              <a:t>(2 points)</a:t>
            </a:r>
            <a:endParaRPr/>
          </a:p>
          <a:p>
            <a:pPr indent="-311150" lvl="0" marL="457200" rtl="0" algn="l">
              <a:spcBef>
                <a:spcPts val="0"/>
              </a:spcBef>
              <a:spcAft>
                <a:spcPts val="0"/>
              </a:spcAft>
              <a:buSzPts val="1300"/>
              <a:buAutoNum type="arabicPeriod"/>
            </a:pPr>
            <a:r>
              <a:rPr lang="en">
                <a:solidFill>
                  <a:srgbClr val="BF9000"/>
                </a:solidFill>
              </a:rPr>
              <a:t>KING: </a:t>
            </a:r>
            <a:r>
              <a:rPr lang="en"/>
              <a:t>Draw a picture of the aquatic animal you are writing about. </a:t>
            </a:r>
            <a:r>
              <a:rPr lang="en"/>
              <a:t>(3 points)</a:t>
            </a:r>
            <a:endParaRPr/>
          </a:p>
          <a:p>
            <a:pPr indent="0" lvl="0" marL="0" rtl="0" algn="l">
              <a:spcBef>
                <a:spcPts val="1200"/>
              </a:spcBef>
              <a:spcAft>
                <a:spcPts val="1200"/>
              </a:spcAft>
              <a:buNone/>
            </a:pPr>
            <a:r>
              <a:rPr lang="en"/>
              <a:t>You will get a prize at the end if you get a </a:t>
            </a:r>
            <a:r>
              <a:rPr lang="en">
                <a:solidFill>
                  <a:srgbClr val="BF9000"/>
                </a:solidFill>
              </a:rPr>
              <a:t>KING</a:t>
            </a:r>
            <a:endParaRPr>
              <a:solidFill>
                <a:srgbClr val="BF9000"/>
              </a:solidFill>
            </a:endParaRPr>
          </a:p>
        </p:txBody>
      </p:sp>
      <p:sp>
        <p:nvSpPr>
          <p:cNvPr id="158" name="Google Shape;158;p24"/>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9" name="Google Shape;159;p24"/>
          <p:cNvPicPr preferRelativeResize="0"/>
          <p:nvPr/>
        </p:nvPicPr>
        <p:blipFill>
          <a:blip r:embed="rId3">
            <a:alphaModFix/>
          </a:blip>
          <a:stretch>
            <a:fillRect/>
          </a:stretch>
        </p:blipFill>
        <p:spPr>
          <a:xfrm>
            <a:off x="4717150" y="2158925"/>
            <a:ext cx="3608224" cy="211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Don’t forget at the end of every task …</a:t>
            </a:r>
            <a:endParaRPr/>
          </a:p>
        </p:txBody>
      </p:sp>
      <p:sp>
        <p:nvSpPr>
          <p:cNvPr id="165" name="Google Shape;165;p25"/>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To w</a:t>
            </a:r>
            <a:r>
              <a:rPr lang="en"/>
              <a:t>rite “2 stars and a wish” i.e. 2 things you did well and what you could improve on for next time.</a:t>
            </a:r>
            <a:endParaRPr/>
          </a:p>
        </p:txBody>
      </p:sp>
      <p:pic>
        <p:nvPicPr>
          <p:cNvPr id="166" name="Google Shape;166;p25"/>
          <p:cNvPicPr preferRelativeResize="0"/>
          <p:nvPr/>
        </p:nvPicPr>
        <p:blipFill>
          <a:blip r:embed="rId3">
            <a:alphaModFix/>
          </a:blip>
          <a:stretch>
            <a:fillRect/>
          </a:stretch>
        </p:blipFill>
        <p:spPr>
          <a:xfrm>
            <a:off x="4128600" y="657075"/>
            <a:ext cx="4803900" cy="43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write a report</a:t>
            </a:r>
            <a:endParaRPr/>
          </a:p>
        </p:txBody>
      </p:sp>
      <p:sp>
        <p:nvSpPr>
          <p:cNvPr id="94" name="Google Shape;94;p14"/>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how to write a report.</a:t>
            </a:r>
            <a:endParaRPr/>
          </a:p>
        </p:txBody>
      </p:sp>
      <p:pic>
        <p:nvPicPr>
          <p:cNvPr id="95" name="Google Shape;95;p14"/>
          <p:cNvPicPr preferRelativeResize="0"/>
          <p:nvPr/>
        </p:nvPicPr>
        <p:blipFill>
          <a:blip r:embed="rId4">
            <a:alphaModFix/>
          </a:blip>
          <a:stretch>
            <a:fillRect/>
          </a:stretch>
        </p:blipFill>
        <p:spPr>
          <a:xfrm>
            <a:off x="4117150" y="724325"/>
            <a:ext cx="4506550" cy="418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nvSpPr>
        <p:spPr>
          <a:xfrm>
            <a:off x="0" y="0"/>
            <a:ext cx="9144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1" name="Google Shape;101;p15"/>
          <p:cNvSpPr txBox="1"/>
          <p:nvPr/>
        </p:nvSpPr>
        <p:spPr>
          <a:xfrm>
            <a:off x="0" y="0"/>
            <a:ext cx="9144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highlight>
                  <a:srgbClr val="FFFFFF"/>
                </a:highlight>
                <a:latin typeface="Georgia"/>
                <a:ea typeface="Georgia"/>
                <a:cs typeface="Georgia"/>
                <a:sym typeface="Georgia"/>
              </a:rPr>
              <a:t>THE FIRST WRITTEN ACCOUNT or report of a </a:t>
            </a:r>
            <a:r>
              <a:rPr i="1" lang="en" sz="1600">
                <a:solidFill>
                  <a:srgbClr val="333333"/>
                </a:solidFill>
                <a:highlight>
                  <a:srgbClr val="FFFFFF"/>
                </a:highlight>
                <a:latin typeface="Georgia"/>
                <a:ea typeface="Georgia"/>
                <a:cs typeface="Georgia"/>
                <a:sym typeface="Georgia"/>
              </a:rPr>
              <a:t>taniwha</a:t>
            </a:r>
            <a:r>
              <a:rPr lang="en" sz="1600">
                <a:solidFill>
                  <a:srgbClr val="333333"/>
                </a:solidFill>
                <a:highlight>
                  <a:srgbClr val="FFFFFF"/>
                </a:highlight>
                <a:latin typeface="Georgia"/>
                <a:ea typeface="Georgia"/>
                <a:cs typeface="Georgia"/>
                <a:sym typeface="Georgia"/>
              </a:rPr>
              <a:t> is most likely the one recorded by Captain Cook during his 1777 voyage. While anchored in Queen Charlotte Sound off the South Island of New Zealand, Cook wrote the following about statements by a local Maori: “We had another piece of intelligence from him, more correctly given, though not confirmed by our own observations, that there are snakes and lizards there of an enormous size. He said, they sometimes seize and devour men.” </a:t>
            </a:r>
            <a:r>
              <a:rPr lang="en" sz="1600">
                <a:solidFill>
                  <a:srgbClr val="333333"/>
                </a:solidFill>
                <a:highlight>
                  <a:srgbClr val="FFFFFF"/>
                </a:highlight>
                <a:latin typeface="Georgia"/>
                <a:ea typeface="Georgia"/>
                <a:cs typeface="Georgia"/>
                <a:sym typeface="Georgia"/>
              </a:rPr>
              <a:t>What Cook described, was most likely a longfin eel which the Maori had reported.</a:t>
            </a:r>
            <a:endParaRPr/>
          </a:p>
        </p:txBody>
      </p:sp>
      <p:pic>
        <p:nvPicPr>
          <p:cNvPr id="102" name="Google Shape;102;p15"/>
          <p:cNvPicPr preferRelativeResize="0"/>
          <p:nvPr/>
        </p:nvPicPr>
        <p:blipFill>
          <a:blip r:embed="rId3">
            <a:alphaModFix/>
          </a:blip>
          <a:stretch>
            <a:fillRect/>
          </a:stretch>
        </p:blipFill>
        <p:spPr>
          <a:xfrm>
            <a:off x="113900" y="1748325"/>
            <a:ext cx="8931075" cy="317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2029800" y="152400"/>
            <a:ext cx="5015425" cy="4606200"/>
          </a:xfrm>
          <a:prstGeom prst="rect">
            <a:avLst/>
          </a:prstGeom>
          <a:noFill/>
          <a:ln>
            <a:noFill/>
          </a:ln>
        </p:spPr>
      </p:pic>
      <p:sp>
        <p:nvSpPr>
          <p:cNvPr id="108" name="Google Shape;108;p16"/>
          <p:cNvSpPr txBox="1"/>
          <p:nvPr/>
        </p:nvSpPr>
        <p:spPr>
          <a:xfrm>
            <a:off x="0" y="4758600"/>
            <a:ext cx="9144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Read the following information report example about Tyrannosaurus Rexes. The link is </a:t>
            </a:r>
            <a:r>
              <a:rPr lang="en" sz="1300" u="sng">
                <a:solidFill>
                  <a:schemeClr val="hlink"/>
                </a:solidFill>
                <a:latin typeface="Lato"/>
                <a:ea typeface="Lato"/>
                <a:cs typeface="Lato"/>
                <a:sym typeface="Lato"/>
                <a:hlinkClick r:id="rId4"/>
              </a:rPr>
              <a:t>here</a:t>
            </a:r>
            <a:r>
              <a:rPr lang="en" sz="1300">
                <a:solidFill>
                  <a:schemeClr val="accent1"/>
                </a:solidFill>
                <a:latin typeface="Lato"/>
                <a:ea typeface="Lato"/>
                <a:cs typeface="Lato"/>
                <a:sym typeface="Lato"/>
              </a:rPr>
              <a:t> too if you want to access it too.</a:t>
            </a:r>
            <a:endParaRPr sz="1300">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nvSpPr>
        <p:spPr>
          <a:xfrm>
            <a:off x="0" y="0"/>
            <a:ext cx="9144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chemeClr val="dk2"/>
                </a:solidFill>
                <a:latin typeface="Raleway"/>
                <a:ea typeface="Raleway"/>
                <a:cs typeface="Raleway"/>
                <a:sym typeface="Raleway"/>
              </a:rPr>
              <a:t>Paragraphs of the Information Report about T-Rexes</a:t>
            </a:r>
            <a:endParaRPr/>
          </a:p>
        </p:txBody>
      </p:sp>
      <p:sp>
        <p:nvSpPr>
          <p:cNvPr id="114" name="Google Shape;114;p17"/>
          <p:cNvSpPr txBox="1"/>
          <p:nvPr/>
        </p:nvSpPr>
        <p:spPr>
          <a:xfrm>
            <a:off x="39425" y="585000"/>
            <a:ext cx="9144000" cy="471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accent1"/>
                </a:solidFill>
                <a:latin typeface="Lato"/>
                <a:ea typeface="Lato"/>
                <a:cs typeface="Lato"/>
                <a:sym typeface="Lato"/>
              </a:rPr>
              <a:t>You will see that these are the following paragraphs like in the extract in the slide above:</a:t>
            </a:r>
            <a:endParaRPr sz="1800">
              <a:solidFill>
                <a:schemeClr val="accent1"/>
              </a:solidFill>
              <a:latin typeface="Lato"/>
              <a:ea typeface="Lato"/>
              <a:cs typeface="Lato"/>
              <a:sym typeface="Lato"/>
            </a:endParaRPr>
          </a:p>
          <a:p>
            <a:pPr indent="-342900" lvl="0" marL="457200" rtl="0" algn="l">
              <a:lnSpc>
                <a:spcPct val="115000"/>
              </a:lnSpc>
              <a:spcBef>
                <a:spcPts val="120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Introduction (Introducing the new animal to the readers)</a:t>
            </a:r>
            <a:endParaRPr sz="1800">
              <a:solidFill>
                <a:schemeClr val="accent1"/>
              </a:solidFill>
              <a:latin typeface="Lato"/>
              <a:ea typeface="Lato"/>
              <a:cs typeface="Lato"/>
              <a:sym typeface="Lato"/>
            </a:endParaRPr>
          </a:p>
          <a:p>
            <a:pPr indent="0" lvl="0" marL="457200" rtl="0" algn="l">
              <a:lnSpc>
                <a:spcPct val="115000"/>
              </a:lnSpc>
              <a:spcBef>
                <a:spcPts val="1200"/>
              </a:spcBef>
              <a:spcAft>
                <a:spcPts val="0"/>
              </a:spcAft>
              <a:buNone/>
            </a:pPr>
            <a:r>
              <a:t/>
            </a:r>
            <a:endParaRPr sz="1800">
              <a:solidFill>
                <a:schemeClr val="accent1"/>
              </a:solidFill>
              <a:latin typeface="Lato"/>
              <a:ea typeface="Lato"/>
              <a:cs typeface="Lato"/>
              <a:sym typeface="Lato"/>
            </a:endParaRPr>
          </a:p>
          <a:p>
            <a:pPr indent="-342900" lvl="0" marL="457200" rtl="0" algn="l">
              <a:lnSpc>
                <a:spcPct val="115000"/>
              </a:lnSpc>
              <a:spcBef>
                <a:spcPts val="120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Physical appearance of Tyrannosaurus Rexes</a:t>
            </a:r>
            <a:endParaRPr sz="1800">
              <a:solidFill>
                <a:schemeClr val="accent1"/>
              </a:solidFill>
              <a:latin typeface="Lato"/>
              <a:ea typeface="Lato"/>
              <a:cs typeface="Lato"/>
              <a:sym typeface="Lato"/>
            </a:endParaRPr>
          </a:p>
          <a:p>
            <a:pPr indent="0" lvl="0" marL="457200" rtl="0" algn="l">
              <a:lnSpc>
                <a:spcPct val="115000"/>
              </a:lnSpc>
              <a:spcBef>
                <a:spcPts val="1200"/>
              </a:spcBef>
              <a:spcAft>
                <a:spcPts val="0"/>
              </a:spcAft>
              <a:buNone/>
            </a:pPr>
            <a:r>
              <a:t/>
            </a:r>
            <a:endParaRPr sz="1800">
              <a:solidFill>
                <a:schemeClr val="accent1"/>
              </a:solidFill>
              <a:latin typeface="Lato"/>
              <a:ea typeface="Lato"/>
              <a:cs typeface="Lato"/>
              <a:sym typeface="Lato"/>
            </a:endParaRPr>
          </a:p>
          <a:p>
            <a:pPr indent="-342900" lvl="0" marL="457200" rtl="0" algn="l">
              <a:lnSpc>
                <a:spcPct val="115000"/>
              </a:lnSpc>
              <a:spcBef>
                <a:spcPts val="120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Diet of Tyrannosaurus Rexes</a:t>
            </a:r>
            <a:endParaRPr sz="1800">
              <a:solidFill>
                <a:schemeClr val="accent1"/>
              </a:solidFill>
              <a:latin typeface="Lato"/>
              <a:ea typeface="Lato"/>
              <a:cs typeface="Lato"/>
              <a:sym typeface="Lato"/>
            </a:endParaRPr>
          </a:p>
          <a:p>
            <a:pPr indent="0" lvl="0" marL="457200" rtl="0" algn="l">
              <a:lnSpc>
                <a:spcPct val="115000"/>
              </a:lnSpc>
              <a:spcBef>
                <a:spcPts val="1200"/>
              </a:spcBef>
              <a:spcAft>
                <a:spcPts val="0"/>
              </a:spcAft>
              <a:buNone/>
            </a:pPr>
            <a:r>
              <a:t/>
            </a:r>
            <a:endParaRPr sz="1800">
              <a:solidFill>
                <a:schemeClr val="accent1"/>
              </a:solidFill>
              <a:latin typeface="Lato"/>
              <a:ea typeface="Lato"/>
              <a:cs typeface="Lato"/>
              <a:sym typeface="Lato"/>
            </a:endParaRPr>
          </a:p>
          <a:p>
            <a:pPr indent="-342900" lvl="0" marL="457200" rtl="0" algn="l">
              <a:lnSpc>
                <a:spcPct val="115000"/>
              </a:lnSpc>
              <a:spcBef>
                <a:spcPts val="120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History of Tyrannosaurus Rexes</a:t>
            </a:r>
            <a:endParaRPr sz="1800">
              <a:solidFill>
                <a:schemeClr val="accent1"/>
              </a:solidFill>
              <a:latin typeface="Lato"/>
              <a:ea typeface="Lato"/>
              <a:cs typeface="Lato"/>
              <a:sym typeface="Lato"/>
            </a:endParaRPr>
          </a:p>
          <a:p>
            <a:pPr indent="0" lvl="0" marL="457200" rtl="0" algn="l">
              <a:lnSpc>
                <a:spcPct val="115000"/>
              </a:lnSpc>
              <a:spcBef>
                <a:spcPts val="1200"/>
              </a:spcBef>
              <a:spcAft>
                <a:spcPts val="0"/>
              </a:spcAft>
              <a:buNone/>
            </a:pPr>
            <a:r>
              <a:t/>
            </a:r>
            <a:endParaRPr sz="1800">
              <a:solidFill>
                <a:schemeClr val="accent1"/>
              </a:solidFill>
              <a:latin typeface="Lato"/>
              <a:ea typeface="Lato"/>
              <a:cs typeface="Lato"/>
              <a:sym typeface="Lato"/>
            </a:endParaRPr>
          </a:p>
          <a:p>
            <a:pPr indent="-342900" lvl="0" marL="457200" rtl="0" algn="l">
              <a:lnSpc>
                <a:spcPct val="115000"/>
              </a:lnSpc>
              <a:spcBef>
                <a:spcPts val="120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Conclusion (Giving an overview of the animal)</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8"/>
          <p:cNvPicPr preferRelativeResize="0"/>
          <p:nvPr/>
        </p:nvPicPr>
        <p:blipFill>
          <a:blip r:embed="rId3">
            <a:alphaModFix/>
          </a:blip>
          <a:stretch>
            <a:fillRect/>
          </a:stretch>
        </p:blipFill>
        <p:spPr>
          <a:xfrm>
            <a:off x="152400" y="152400"/>
            <a:ext cx="8824100" cy="484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9"/>
          <p:cNvPicPr preferRelativeResize="0"/>
          <p:nvPr/>
        </p:nvPicPr>
        <p:blipFill>
          <a:blip r:embed="rId3">
            <a:alphaModFix/>
          </a:blip>
          <a:stretch>
            <a:fillRect/>
          </a:stretch>
        </p:blipFill>
        <p:spPr>
          <a:xfrm>
            <a:off x="463100" y="571500"/>
            <a:ext cx="8178375" cy="4414350"/>
          </a:xfrm>
          <a:prstGeom prst="rect">
            <a:avLst/>
          </a:prstGeom>
          <a:noFill/>
          <a:ln>
            <a:noFill/>
          </a:ln>
        </p:spPr>
      </p:pic>
      <p:sp>
        <p:nvSpPr>
          <p:cNvPr id="125" name="Google Shape;125;p19"/>
          <p:cNvSpPr txBox="1"/>
          <p:nvPr/>
        </p:nvSpPr>
        <p:spPr>
          <a:xfrm>
            <a:off x="98525" y="88675"/>
            <a:ext cx="8937000" cy="4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Lato"/>
                <a:ea typeface="Lato"/>
                <a:cs typeface="Lato"/>
                <a:sym typeface="Lato"/>
              </a:rPr>
              <a:t>Here is the link to the </a:t>
            </a:r>
            <a:r>
              <a:rPr lang="en" sz="1300" u="sng">
                <a:solidFill>
                  <a:schemeClr val="hlink"/>
                </a:solidFill>
                <a:latin typeface="Lato"/>
                <a:ea typeface="Lato"/>
                <a:cs typeface="Lato"/>
                <a:sym typeface="Lato"/>
                <a:hlinkClick r:id="rId4"/>
              </a:rPr>
              <a:t>TEXAS paragraph</a:t>
            </a:r>
            <a:r>
              <a:rPr lang="en" sz="1300">
                <a:solidFill>
                  <a:schemeClr val="accent1"/>
                </a:solidFill>
                <a:latin typeface="Lato"/>
                <a:ea typeface="Lato"/>
                <a:cs typeface="Lato"/>
                <a:sym typeface="Lato"/>
              </a:rPr>
              <a:t>. Scroll down near the bottom of the page to see a clearer version of the example.</a:t>
            </a:r>
            <a:endParaRPr sz="1300">
              <a:solidFill>
                <a:schemeClr val="accen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31" name="Google Shape;131;p20"/>
          <p:cNvSpPr txBox="1"/>
          <p:nvPr>
            <p:ph idx="1" type="body"/>
          </p:nvPr>
        </p:nvSpPr>
        <p:spPr>
          <a:xfrm>
            <a:off x="721225" y="2781725"/>
            <a:ext cx="3300900" cy="1597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You need to write an information report about an aquatic animal like the one about T-Rexes. But first, o</a:t>
            </a:r>
            <a:r>
              <a:rPr lang="en"/>
              <a:t>n the next slide you will see a template of where to put researched information about the animal. Draw the template in your English books and write the researched information within it.</a:t>
            </a:r>
            <a:endParaRPr/>
          </a:p>
        </p:txBody>
      </p:sp>
      <p:pic>
        <p:nvPicPr>
          <p:cNvPr id="132" name="Google Shape;132;p20"/>
          <p:cNvPicPr preferRelativeResize="0"/>
          <p:nvPr/>
        </p:nvPicPr>
        <p:blipFill>
          <a:blip r:embed="rId3">
            <a:alphaModFix/>
          </a:blip>
          <a:stretch>
            <a:fillRect/>
          </a:stretch>
        </p:blipFill>
        <p:spPr>
          <a:xfrm>
            <a:off x="4262125" y="1019500"/>
            <a:ext cx="4418775" cy="365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aphicFrame>
        <p:nvGraphicFramePr>
          <p:cNvPr id="137" name="Google Shape;137;p21"/>
          <p:cNvGraphicFramePr/>
          <p:nvPr/>
        </p:nvGraphicFramePr>
        <p:xfrm>
          <a:off x="952500" y="139975"/>
          <a:ext cx="3000000" cy="3000000"/>
        </p:xfrm>
        <a:graphic>
          <a:graphicData uri="http://schemas.openxmlformats.org/drawingml/2006/table">
            <a:tbl>
              <a:tblPr>
                <a:noFill/>
                <a:tableStyleId>{92714088-BAF3-4FE6-A700-4E7249C5208F}</a:tableStyleId>
              </a:tblPr>
              <a:tblGrid>
                <a:gridCol w="7239000"/>
              </a:tblGrid>
              <a:tr h="381000">
                <a:tc>
                  <a:txBody>
                    <a:bodyPr/>
                    <a:lstStyle/>
                    <a:p>
                      <a:pPr indent="-304800" lvl="0" marL="457200" rtl="0" algn="l">
                        <a:lnSpc>
                          <a:spcPct val="115000"/>
                        </a:lnSpc>
                        <a:spcBef>
                          <a:spcPts val="0"/>
                        </a:spcBef>
                        <a:spcAft>
                          <a:spcPts val="0"/>
                        </a:spcAft>
                        <a:buClr>
                          <a:schemeClr val="accent1"/>
                        </a:buClr>
                        <a:buSzPts val="1200"/>
                        <a:buFont typeface="Lato"/>
                        <a:buAutoNum type="arabicPeriod"/>
                      </a:pPr>
                      <a:r>
                        <a:rPr lang="en" sz="1200">
                          <a:solidFill>
                            <a:schemeClr val="accent1"/>
                          </a:solidFill>
                          <a:latin typeface="Lato"/>
                          <a:ea typeface="Lato"/>
                          <a:cs typeface="Lato"/>
                          <a:sym typeface="Lato"/>
                        </a:rPr>
                        <a:t>Introduction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2.      </a:t>
                      </a:r>
                      <a:r>
                        <a:rPr lang="en" sz="1200">
                          <a:solidFill>
                            <a:schemeClr val="accent1"/>
                          </a:solidFill>
                          <a:latin typeface="Lato"/>
                          <a:ea typeface="Lato"/>
                          <a:cs typeface="Lato"/>
                          <a:sym typeface="Lato"/>
                        </a:rPr>
                        <a:t>Physical appearance of aquatic animal</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3.       </a:t>
                      </a:r>
                      <a:r>
                        <a:rPr lang="en" sz="1200">
                          <a:solidFill>
                            <a:schemeClr val="accent1"/>
                          </a:solidFill>
                          <a:latin typeface="Lato"/>
                          <a:ea typeface="Lato"/>
                          <a:cs typeface="Lato"/>
                          <a:sym typeface="Lato"/>
                        </a:rPr>
                        <a:t>Diet of aquatic animal</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4.     Diet </a:t>
                      </a:r>
                      <a:r>
                        <a:rPr lang="en" sz="1200">
                          <a:solidFill>
                            <a:schemeClr val="accent1"/>
                          </a:solidFill>
                          <a:latin typeface="Lato"/>
                          <a:ea typeface="Lato"/>
                          <a:cs typeface="Lato"/>
                          <a:sym typeface="Lato"/>
                        </a:rPr>
                        <a:t>of aquatic animal</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5.   </a:t>
                      </a:r>
                      <a:r>
                        <a:rPr lang="en" sz="1200">
                          <a:solidFill>
                            <a:schemeClr val="accent1"/>
                          </a:solidFill>
                          <a:latin typeface="Lato"/>
                          <a:ea typeface="Lato"/>
                          <a:cs typeface="Lato"/>
                          <a:sym typeface="Lato"/>
                        </a:rPr>
                        <a:t>Conclusion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