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Lato"/>
      <p:regular r:id="rId15"/>
      <p:bold r:id="rId16"/>
      <p:italic r:id="rId17"/>
      <p:boldItalic r:id="rId18"/>
    </p:embeddedFont>
    <p:embeddedFont>
      <p:font typeface="Comfortaa"/>
      <p:regular r:id="rId19"/>
      <p:bold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omfortaa-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Lato-regular.fntdata"/><Relationship Id="rId14" Type="http://schemas.openxmlformats.org/officeDocument/2006/relationships/slide" Target="slides/slide9.xml"/><Relationship Id="rId17" Type="http://schemas.openxmlformats.org/officeDocument/2006/relationships/font" Target="fonts/Lato-italic.fntdata"/><Relationship Id="rId16" Type="http://schemas.openxmlformats.org/officeDocument/2006/relationships/font" Target="fonts/Lato-bold.fntdata"/><Relationship Id="rId5" Type="http://schemas.openxmlformats.org/officeDocument/2006/relationships/notesMaster" Target="notesMasters/notesMaster1.xml"/><Relationship Id="rId19" Type="http://schemas.openxmlformats.org/officeDocument/2006/relationships/font" Target="fonts/Comfortaa-regular.fntdata"/><Relationship Id="rId6" Type="http://schemas.openxmlformats.org/officeDocument/2006/relationships/slide" Target="slides/slide1.xml"/><Relationship Id="rId18" Type="http://schemas.openxmlformats.org/officeDocument/2006/relationships/font" Target="fonts/Lato-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178991d63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178991d63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3178991d636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3178991d636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149ca02e1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149ca02e1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149ca02e18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149ca02e18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178991d636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178991d636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Bags, flax clothing, medical technology, bling bling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149ca02e18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149ca02e18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149ca02e18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149ca02e18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149ca02e18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149ca02e18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149ca02e18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149ca02e18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LuRLRcVZnFo" TargetMode="Externa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2.png"/><Relationship Id="rId11" Type="http://schemas.openxmlformats.org/officeDocument/2006/relationships/image" Target="../media/image13.png"/><Relationship Id="rId10" Type="http://schemas.openxmlformats.org/officeDocument/2006/relationships/image" Target="../media/image14.png"/><Relationship Id="rId12" Type="http://schemas.openxmlformats.org/officeDocument/2006/relationships/image" Target="../media/image16.png"/><Relationship Id="rId9"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7.png"/><Relationship Id="rId8"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hyperlink" Target="https://teara.govt.nz/en/te-maori-i-te-ohanga-maori-in-the-economy/page-3" TargetMode="Externa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teara.govt.nz/en/glossary#rangatira"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encyclopedia.1914-1918-online.net/article/post-war-economies-new-zealand/"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0" y="0"/>
            <a:ext cx="9144000" cy="1144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 sz="3600">
                <a:solidFill>
                  <a:srgbClr val="1C1C1C"/>
                </a:solidFill>
              </a:rPr>
              <a:t>In this lesson . . . </a:t>
            </a:r>
            <a:endParaRPr sz="3600">
              <a:solidFill>
                <a:srgbClr val="1C1C1C"/>
              </a:solidFill>
            </a:endParaRPr>
          </a:p>
          <a:p>
            <a:pPr indent="0" lvl="0" marL="0" rtl="0" algn="ctr">
              <a:lnSpc>
                <a:spcPct val="90000"/>
              </a:lnSpc>
              <a:spcBef>
                <a:spcPts val="1000"/>
              </a:spcBef>
              <a:spcAft>
                <a:spcPts val="0"/>
              </a:spcAft>
              <a:buNone/>
            </a:pPr>
            <a:r>
              <a:rPr lang="en" sz="2400">
                <a:solidFill>
                  <a:srgbClr val="1C1C1C"/>
                </a:solidFill>
              </a:rPr>
              <a:t>Inflation and deflation is when</a:t>
            </a:r>
            <a:endParaRPr/>
          </a:p>
        </p:txBody>
      </p:sp>
      <p:sp>
        <p:nvSpPr>
          <p:cNvPr id="55" name="Google Shape;55;p13"/>
          <p:cNvSpPr txBox="1"/>
          <p:nvPr/>
        </p:nvSpPr>
        <p:spPr>
          <a:xfrm>
            <a:off x="0" y="1080925"/>
            <a:ext cx="9144000" cy="60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b="1" lang="en" sz="3000">
                <a:solidFill>
                  <a:srgbClr val="1C1C1C"/>
                </a:solidFill>
              </a:rPr>
              <a:t>‘prices rise (inflation) prices decrease (deflation)’</a:t>
            </a:r>
            <a:endParaRPr/>
          </a:p>
        </p:txBody>
      </p:sp>
      <p:sp>
        <p:nvSpPr>
          <p:cNvPr id="56" name="Google Shape;56;p13"/>
          <p:cNvSpPr txBox="1"/>
          <p:nvPr/>
        </p:nvSpPr>
        <p:spPr>
          <a:xfrm>
            <a:off x="0" y="3462300"/>
            <a:ext cx="9144000" cy="1061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 sz="2400">
                <a:solidFill>
                  <a:srgbClr val="1C1C1C"/>
                </a:solidFill>
              </a:rPr>
              <a:t>for Māori goods and services in New Zealand</a:t>
            </a:r>
            <a:endParaRPr sz="2400">
              <a:solidFill>
                <a:srgbClr val="1C1C1C"/>
              </a:solidFill>
            </a:endParaRPr>
          </a:p>
          <a:p>
            <a:pPr indent="0" lvl="0" marL="0" rtl="0" algn="ctr">
              <a:lnSpc>
                <a:spcPct val="90000"/>
              </a:lnSpc>
              <a:spcBef>
                <a:spcPts val="1000"/>
              </a:spcBef>
              <a:spcAft>
                <a:spcPts val="0"/>
              </a:spcAft>
              <a:buNone/>
            </a:pPr>
            <a:r>
              <a:rPr b="1" lang="en" sz="3000">
                <a:solidFill>
                  <a:srgbClr val="1C1C1C"/>
                </a:solidFill>
              </a:rPr>
              <a:t>in certain places or across the country.</a:t>
            </a:r>
            <a:endParaRPr/>
          </a:p>
        </p:txBody>
      </p:sp>
      <p:pic>
        <p:nvPicPr>
          <p:cNvPr id="57" name="Google Shape;57;p13"/>
          <p:cNvPicPr preferRelativeResize="0"/>
          <p:nvPr/>
        </p:nvPicPr>
        <p:blipFill>
          <a:blip r:embed="rId3">
            <a:alphaModFix/>
          </a:blip>
          <a:stretch>
            <a:fillRect/>
          </a:stretch>
        </p:blipFill>
        <p:spPr>
          <a:xfrm>
            <a:off x="178200" y="1681225"/>
            <a:ext cx="2790625" cy="1781074"/>
          </a:xfrm>
          <a:prstGeom prst="rect">
            <a:avLst/>
          </a:prstGeom>
          <a:noFill/>
          <a:ln>
            <a:noFill/>
          </a:ln>
        </p:spPr>
      </p:pic>
      <p:pic>
        <p:nvPicPr>
          <p:cNvPr id="58" name="Google Shape;58;p13"/>
          <p:cNvPicPr preferRelativeResize="0"/>
          <p:nvPr/>
        </p:nvPicPr>
        <p:blipFill>
          <a:blip r:embed="rId4">
            <a:alphaModFix/>
          </a:blip>
          <a:stretch>
            <a:fillRect/>
          </a:stretch>
        </p:blipFill>
        <p:spPr>
          <a:xfrm>
            <a:off x="3127650" y="1681225"/>
            <a:ext cx="2790625" cy="1781075"/>
          </a:xfrm>
          <a:prstGeom prst="rect">
            <a:avLst/>
          </a:prstGeom>
          <a:noFill/>
          <a:ln>
            <a:noFill/>
          </a:ln>
        </p:spPr>
      </p:pic>
      <p:pic>
        <p:nvPicPr>
          <p:cNvPr id="59" name="Google Shape;59;p13"/>
          <p:cNvPicPr preferRelativeResize="0"/>
          <p:nvPr/>
        </p:nvPicPr>
        <p:blipFill>
          <a:blip r:embed="rId5">
            <a:alphaModFix/>
          </a:blip>
          <a:stretch>
            <a:fillRect/>
          </a:stretch>
        </p:blipFill>
        <p:spPr>
          <a:xfrm>
            <a:off x="6077100" y="1681225"/>
            <a:ext cx="2829351" cy="1781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Manuka Products</a:t>
            </a:r>
            <a:endParaRPr/>
          </a:p>
        </p:txBody>
      </p:sp>
      <p:sp>
        <p:nvSpPr>
          <p:cNvPr id="65" name="Google Shape;65;p1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2400"/>
              <a:t>Watch the following </a:t>
            </a:r>
            <a:r>
              <a:rPr lang="en" sz="2400" u="sng">
                <a:solidFill>
                  <a:schemeClr val="hlink"/>
                </a:solidFill>
                <a:hlinkClick r:id="rId3"/>
              </a:rPr>
              <a:t>video</a:t>
            </a:r>
            <a:r>
              <a:rPr lang="en" sz="2400"/>
              <a:t> about Māori business using science to help enhance Manuka products.</a:t>
            </a:r>
            <a:endParaRPr sz="2400"/>
          </a:p>
        </p:txBody>
      </p:sp>
      <p:pic>
        <p:nvPicPr>
          <p:cNvPr id="66" name="Google Shape;66;p14"/>
          <p:cNvPicPr preferRelativeResize="0"/>
          <p:nvPr/>
        </p:nvPicPr>
        <p:blipFill>
          <a:blip r:embed="rId4">
            <a:alphaModFix/>
          </a:blip>
          <a:stretch>
            <a:fillRect/>
          </a:stretch>
        </p:blipFill>
        <p:spPr>
          <a:xfrm>
            <a:off x="4202775" y="1538988"/>
            <a:ext cx="3461242" cy="21632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Complete TASK 1.</a:t>
            </a:r>
            <a:endParaRPr/>
          </a:p>
          <a:p>
            <a:pPr indent="0" lvl="0" marL="0" rtl="0" algn="ctr">
              <a:spcBef>
                <a:spcPts val="0"/>
              </a:spcBef>
              <a:spcAft>
                <a:spcPts val="0"/>
              </a:spcAft>
              <a:buNone/>
            </a:pPr>
            <a:r>
              <a:rPr lang="en"/>
              <a:t>When you finish, </a:t>
            </a:r>
            <a:endParaRPr/>
          </a:p>
          <a:p>
            <a:pPr indent="0" lvl="0" marL="0" rtl="0" algn="ctr">
              <a:spcBef>
                <a:spcPts val="0"/>
              </a:spcBef>
              <a:spcAft>
                <a:spcPts val="0"/>
              </a:spcAft>
              <a:buNone/>
            </a:pPr>
            <a:r>
              <a:rPr lang="en"/>
              <a:t>go on to TASKS 2 and 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Flipgrid Video For Tasks</a:t>
            </a:r>
            <a:endParaRPr/>
          </a:p>
        </p:txBody>
      </p:sp>
      <p:sp>
        <p:nvSpPr>
          <p:cNvPr id="77" name="Google Shape;77;p1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Māori Inflation/Deflation</a:t>
            </a:r>
            <a:endParaRPr b="1"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The Māori experience inflation/deflation with their goods</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Explain which products should’ve prices to go up or down:</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Jewellery, artwork</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 Medicine, blanket, feather cape</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 Basket, treasure box</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If these cannot be found locally, what else could you do instead?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
        <p:nvSpPr>
          <p:cNvPr id="83" name="Google Shape;83;p17"/>
          <p:cNvSpPr txBox="1"/>
          <p:nvPr/>
        </p:nvSpPr>
        <p:spPr>
          <a:xfrm>
            <a:off x="7402325" y="630525"/>
            <a:ext cx="144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Blanket</a:t>
            </a:r>
            <a:r>
              <a:rPr lang="en">
                <a:solidFill>
                  <a:schemeClr val="dk1"/>
                </a:solidFill>
              </a:rPr>
              <a:t>                                      </a:t>
            </a:r>
            <a:r>
              <a:rPr lang="en" sz="1800">
                <a:solidFill>
                  <a:srgbClr val="595959"/>
                </a:solidFill>
              </a:rPr>
              <a:t>       </a:t>
            </a:r>
            <a:endParaRPr>
              <a:solidFill>
                <a:srgbClr val="595959"/>
              </a:solidFill>
            </a:endParaRPr>
          </a:p>
        </p:txBody>
      </p:sp>
      <p:sp>
        <p:nvSpPr>
          <p:cNvPr id="84" name="Google Shape;84;p17"/>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5" name="Google Shape;85;p17"/>
          <p:cNvSpPr txBox="1"/>
          <p:nvPr/>
        </p:nvSpPr>
        <p:spPr>
          <a:xfrm>
            <a:off x="44250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Jewellery                                                                                                </a:t>
            </a:r>
            <a:endParaRPr/>
          </a:p>
        </p:txBody>
      </p:sp>
      <p:sp>
        <p:nvSpPr>
          <p:cNvPr id="86" name="Google Shape;86;p17"/>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87" name="Google Shape;87;p17"/>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88" name="Google Shape;88;p17"/>
          <p:cNvSpPr txBox="1"/>
          <p:nvPr/>
        </p:nvSpPr>
        <p:spPr>
          <a:xfrm>
            <a:off x="5774150" y="1785088"/>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Feather cape</a:t>
            </a:r>
            <a:r>
              <a:rPr lang="en">
                <a:solidFill>
                  <a:schemeClr val="dk1"/>
                </a:solidFill>
              </a:rPr>
              <a:t>                                      </a:t>
            </a:r>
            <a:r>
              <a:rPr lang="en">
                <a:solidFill>
                  <a:srgbClr val="595959"/>
                </a:solidFill>
              </a:rPr>
              <a:t>               </a:t>
            </a:r>
            <a:endParaRPr>
              <a:solidFill>
                <a:schemeClr val="dk1"/>
              </a:solidFill>
            </a:endParaRPr>
          </a:p>
        </p:txBody>
      </p:sp>
      <p:sp>
        <p:nvSpPr>
          <p:cNvPr id="89" name="Google Shape;89;p17"/>
          <p:cNvSpPr txBox="1"/>
          <p:nvPr/>
        </p:nvSpPr>
        <p:spPr>
          <a:xfrm>
            <a:off x="7084625" y="1737875"/>
            <a:ext cx="1999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Mat</a:t>
            </a:r>
            <a:r>
              <a:rPr lang="en">
                <a:solidFill>
                  <a:schemeClr val="dk1"/>
                </a:solidFill>
              </a:rPr>
              <a:t>                           </a:t>
            </a:r>
            <a:r>
              <a:rPr lang="en" sz="1800">
                <a:solidFill>
                  <a:srgbClr val="595959"/>
                </a:solidFill>
              </a:rPr>
              <a:t>       </a:t>
            </a:r>
            <a:r>
              <a:rPr lang="en">
                <a:solidFill>
                  <a:schemeClr val="dk1"/>
                </a:solidFill>
              </a:rPr>
              <a:t>     </a:t>
            </a:r>
            <a:r>
              <a:rPr lang="en" sz="1800">
                <a:solidFill>
                  <a:srgbClr val="595959"/>
                </a:solidFill>
              </a:rPr>
              <a:t>                                    </a:t>
            </a:r>
            <a:endParaRPr>
              <a:solidFill>
                <a:srgbClr val="595959"/>
              </a:solidFill>
            </a:endParaRPr>
          </a:p>
        </p:txBody>
      </p:sp>
      <p:sp>
        <p:nvSpPr>
          <p:cNvPr id="90" name="Google Shape;90;p17"/>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1" name="Google Shape;91;p17"/>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2" name="Google Shape;92;p17"/>
          <p:cNvSpPr txBox="1"/>
          <p:nvPr/>
        </p:nvSpPr>
        <p:spPr>
          <a:xfrm>
            <a:off x="6000000" y="2795875"/>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Medicine                          </a:t>
            </a:r>
            <a:endParaRPr/>
          </a:p>
        </p:txBody>
      </p:sp>
      <p:sp>
        <p:nvSpPr>
          <p:cNvPr id="93" name="Google Shape;93;p17"/>
          <p:cNvSpPr txBox="1"/>
          <p:nvPr/>
        </p:nvSpPr>
        <p:spPr>
          <a:xfrm>
            <a:off x="7506725" y="2795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Toy                   </a:t>
            </a:r>
            <a:endParaRPr/>
          </a:p>
        </p:txBody>
      </p:sp>
      <p:sp>
        <p:nvSpPr>
          <p:cNvPr id="94" name="Google Shape;94;p17"/>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5" name="Google Shape;95;p17"/>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6" name="Google Shape;96;p17"/>
          <p:cNvSpPr txBox="1"/>
          <p:nvPr/>
        </p:nvSpPr>
        <p:spPr>
          <a:xfrm>
            <a:off x="5870150" y="38231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Treasure box                                         </a:t>
            </a:r>
            <a:endParaRPr/>
          </a:p>
        </p:txBody>
      </p:sp>
      <p:sp>
        <p:nvSpPr>
          <p:cNvPr id="97" name="Google Shape;97;p17"/>
          <p:cNvSpPr txBox="1"/>
          <p:nvPr/>
        </p:nvSpPr>
        <p:spPr>
          <a:xfrm>
            <a:off x="7402325" y="37924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          Basket</a:t>
            </a:r>
            <a:r>
              <a:rPr lang="en">
                <a:solidFill>
                  <a:schemeClr val="dk1"/>
                </a:solidFill>
              </a:rPr>
              <a:t>                                 </a:t>
            </a:r>
            <a:r>
              <a:rPr lang="en" sz="1800">
                <a:solidFill>
                  <a:schemeClr val="dk2"/>
                </a:solidFill>
              </a:rPr>
              <a:t>         </a:t>
            </a:r>
            <a:endParaRPr/>
          </a:p>
        </p:txBody>
      </p:sp>
      <p:sp>
        <p:nvSpPr>
          <p:cNvPr id="98" name="Google Shape;98;p17"/>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9" name="Google Shape;99;p17"/>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0" name="Google Shape;100;p17"/>
          <p:cNvSpPr txBox="1"/>
          <p:nvPr/>
        </p:nvSpPr>
        <p:spPr>
          <a:xfrm>
            <a:off x="5833250" y="4694525"/>
            <a:ext cx="30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Hair comb                                              </a:t>
            </a:r>
            <a:endParaRPr/>
          </a:p>
        </p:txBody>
      </p:sp>
      <p:sp>
        <p:nvSpPr>
          <p:cNvPr id="101" name="Google Shape;101;p17"/>
          <p:cNvSpPr txBox="1"/>
          <p:nvPr/>
        </p:nvSpPr>
        <p:spPr>
          <a:xfrm>
            <a:off x="75067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Artwork                          </a:t>
            </a:r>
            <a:endParaRPr/>
          </a:p>
        </p:txBody>
      </p:sp>
      <p:pic>
        <p:nvPicPr>
          <p:cNvPr id="102" name="Google Shape;102;p17"/>
          <p:cNvPicPr preferRelativeResize="0"/>
          <p:nvPr/>
        </p:nvPicPr>
        <p:blipFill>
          <a:blip r:embed="rId3">
            <a:alphaModFix/>
          </a:blip>
          <a:stretch>
            <a:fillRect/>
          </a:stretch>
        </p:blipFill>
        <p:spPr>
          <a:xfrm>
            <a:off x="6195325" y="103525"/>
            <a:ext cx="1283175" cy="576350"/>
          </a:xfrm>
          <a:prstGeom prst="rect">
            <a:avLst/>
          </a:prstGeom>
          <a:noFill/>
          <a:ln>
            <a:noFill/>
          </a:ln>
        </p:spPr>
      </p:pic>
      <p:pic>
        <p:nvPicPr>
          <p:cNvPr id="103" name="Google Shape;103;p17"/>
          <p:cNvPicPr preferRelativeResize="0"/>
          <p:nvPr/>
        </p:nvPicPr>
        <p:blipFill>
          <a:blip r:embed="rId4">
            <a:alphaModFix/>
          </a:blip>
          <a:stretch>
            <a:fillRect/>
          </a:stretch>
        </p:blipFill>
        <p:spPr>
          <a:xfrm>
            <a:off x="7755825" y="103525"/>
            <a:ext cx="1031425" cy="576350"/>
          </a:xfrm>
          <a:prstGeom prst="rect">
            <a:avLst/>
          </a:prstGeom>
          <a:noFill/>
          <a:ln>
            <a:noFill/>
          </a:ln>
        </p:spPr>
      </p:pic>
      <p:pic>
        <p:nvPicPr>
          <p:cNvPr id="104" name="Google Shape;104;p17"/>
          <p:cNvPicPr preferRelativeResize="0"/>
          <p:nvPr/>
        </p:nvPicPr>
        <p:blipFill>
          <a:blip r:embed="rId5">
            <a:alphaModFix/>
          </a:blip>
          <a:stretch>
            <a:fillRect/>
          </a:stretch>
        </p:blipFill>
        <p:spPr>
          <a:xfrm>
            <a:off x="6195313" y="1080075"/>
            <a:ext cx="1283200" cy="705025"/>
          </a:xfrm>
          <a:prstGeom prst="rect">
            <a:avLst/>
          </a:prstGeom>
          <a:noFill/>
          <a:ln>
            <a:noFill/>
          </a:ln>
        </p:spPr>
      </p:pic>
      <p:pic>
        <p:nvPicPr>
          <p:cNvPr id="105" name="Google Shape;105;p17"/>
          <p:cNvPicPr preferRelativeResize="0"/>
          <p:nvPr/>
        </p:nvPicPr>
        <p:blipFill>
          <a:blip r:embed="rId6">
            <a:alphaModFix/>
          </a:blip>
          <a:stretch>
            <a:fillRect/>
          </a:stretch>
        </p:blipFill>
        <p:spPr>
          <a:xfrm>
            <a:off x="7691750" y="1080075"/>
            <a:ext cx="1159574" cy="705026"/>
          </a:xfrm>
          <a:prstGeom prst="rect">
            <a:avLst/>
          </a:prstGeom>
          <a:noFill/>
          <a:ln>
            <a:noFill/>
          </a:ln>
        </p:spPr>
      </p:pic>
      <p:pic>
        <p:nvPicPr>
          <p:cNvPr id="106" name="Google Shape;106;p17"/>
          <p:cNvPicPr preferRelativeResize="0"/>
          <p:nvPr/>
        </p:nvPicPr>
        <p:blipFill>
          <a:blip r:embed="rId7">
            <a:alphaModFix/>
          </a:blip>
          <a:stretch>
            <a:fillRect/>
          </a:stretch>
        </p:blipFill>
        <p:spPr>
          <a:xfrm>
            <a:off x="6195325" y="2185300"/>
            <a:ext cx="1283176" cy="610575"/>
          </a:xfrm>
          <a:prstGeom prst="rect">
            <a:avLst/>
          </a:prstGeom>
          <a:noFill/>
          <a:ln>
            <a:noFill/>
          </a:ln>
        </p:spPr>
      </p:pic>
      <p:pic>
        <p:nvPicPr>
          <p:cNvPr id="107" name="Google Shape;107;p17"/>
          <p:cNvPicPr preferRelativeResize="0"/>
          <p:nvPr/>
        </p:nvPicPr>
        <p:blipFill>
          <a:blip r:embed="rId8">
            <a:alphaModFix/>
          </a:blip>
          <a:stretch>
            <a:fillRect/>
          </a:stretch>
        </p:blipFill>
        <p:spPr>
          <a:xfrm>
            <a:off x="7686275" y="2185300"/>
            <a:ext cx="1159576" cy="610576"/>
          </a:xfrm>
          <a:prstGeom prst="rect">
            <a:avLst/>
          </a:prstGeom>
          <a:noFill/>
          <a:ln>
            <a:noFill/>
          </a:ln>
        </p:spPr>
      </p:pic>
      <p:pic>
        <p:nvPicPr>
          <p:cNvPr id="108" name="Google Shape;108;p17"/>
          <p:cNvPicPr preferRelativeResize="0"/>
          <p:nvPr/>
        </p:nvPicPr>
        <p:blipFill>
          <a:blip r:embed="rId9">
            <a:alphaModFix/>
          </a:blip>
          <a:stretch>
            <a:fillRect/>
          </a:stretch>
        </p:blipFill>
        <p:spPr>
          <a:xfrm>
            <a:off x="6195325" y="3203500"/>
            <a:ext cx="1283175" cy="612225"/>
          </a:xfrm>
          <a:prstGeom prst="rect">
            <a:avLst/>
          </a:prstGeom>
          <a:noFill/>
          <a:ln>
            <a:noFill/>
          </a:ln>
        </p:spPr>
      </p:pic>
      <p:pic>
        <p:nvPicPr>
          <p:cNvPr id="109" name="Google Shape;109;p17"/>
          <p:cNvPicPr preferRelativeResize="0"/>
          <p:nvPr/>
        </p:nvPicPr>
        <p:blipFill>
          <a:blip r:embed="rId10">
            <a:alphaModFix/>
          </a:blip>
          <a:stretch>
            <a:fillRect/>
          </a:stretch>
        </p:blipFill>
        <p:spPr>
          <a:xfrm>
            <a:off x="7686275" y="3210925"/>
            <a:ext cx="1159574" cy="612225"/>
          </a:xfrm>
          <a:prstGeom prst="rect">
            <a:avLst/>
          </a:prstGeom>
          <a:noFill/>
          <a:ln>
            <a:noFill/>
          </a:ln>
        </p:spPr>
      </p:pic>
      <p:pic>
        <p:nvPicPr>
          <p:cNvPr id="110" name="Google Shape;110;p17"/>
          <p:cNvPicPr preferRelativeResize="0"/>
          <p:nvPr/>
        </p:nvPicPr>
        <p:blipFill>
          <a:blip r:embed="rId11">
            <a:alphaModFix/>
          </a:blip>
          <a:stretch>
            <a:fillRect/>
          </a:stretch>
        </p:blipFill>
        <p:spPr>
          <a:xfrm>
            <a:off x="6195325" y="4290850"/>
            <a:ext cx="1283175" cy="461700"/>
          </a:xfrm>
          <a:prstGeom prst="rect">
            <a:avLst/>
          </a:prstGeom>
          <a:noFill/>
          <a:ln>
            <a:noFill/>
          </a:ln>
        </p:spPr>
      </p:pic>
      <p:pic>
        <p:nvPicPr>
          <p:cNvPr id="111" name="Google Shape;111;p17"/>
          <p:cNvPicPr preferRelativeResize="0"/>
          <p:nvPr/>
        </p:nvPicPr>
        <p:blipFill>
          <a:blip r:embed="rId12">
            <a:alphaModFix/>
          </a:blip>
          <a:stretch>
            <a:fillRect/>
          </a:stretch>
        </p:blipFill>
        <p:spPr>
          <a:xfrm>
            <a:off x="7691750" y="4254100"/>
            <a:ext cx="1159575" cy="498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8"/>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a:t>
            </a:r>
            <a:endParaRPr/>
          </a:p>
        </p:txBody>
      </p:sp>
      <p:sp>
        <p:nvSpPr>
          <p:cNvPr id="117" name="Google Shape;117;p18"/>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333333"/>
                </a:solidFill>
                <a:highlight>
                  <a:schemeClr val="lt1"/>
                </a:highlight>
                <a:latin typeface="Comfortaa"/>
                <a:ea typeface="Comfortaa"/>
                <a:cs typeface="Comfortaa"/>
                <a:sym typeface="Comfortaa"/>
              </a:rPr>
              <a:t>The period between 1840 and 1860 has been described as the golden age of Māori enterprise. Māori were the key producers and suppliers of agricultural produce to towns.</a:t>
            </a:r>
            <a:endParaRPr sz="1400">
              <a:solidFill>
                <a:srgbClr val="111111"/>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0"/>
              </a:spcAft>
              <a:buNone/>
            </a:pPr>
            <a:r>
              <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chemeClr val="lt1"/>
                </a:highlight>
                <a:latin typeface="Comfortaa"/>
                <a:ea typeface="Comfortaa"/>
                <a:cs typeface="Comfortaa"/>
                <a:sym typeface="Comfortaa"/>
              </a:rPr>
              <a:t>Read the article at this </a:t>
            </a:r>
            <a:r>
              <a:rPr lang="en" sz="1400" u="sng">
                <a:solidFill>
                  <a:schemeClr val="hlink"/>
                </a:solidFill>
                <a:highlight>
                  <a:schemeClr val="lt1"/>
                </a:highlight>
                <a:latin typeface="Comfortaa"/>
                <a:ea typeface="Comfortaa"/>
                <a:cs typeface="Comfortaa"/>
                <a:sym typeface="Comfortaa"/>
                <a:hlinkClick r:id="rId3"/>
              </a:rPr>
              <a:t>link</a:t>
            </a:r>
            <a:r>
              <a:rPr lang="en" sz="1400">
                <a:solidFill>
                  <a:srgbClr val="333333"/>
                </a:solidFill>
                <a:highlight>
                  <a:schemeClr val="lt1"/>
                </a:highlight>
                <a:latin typeface="Comfortaa"/>
                <a:ea typeface="Comfortaa"/>
                <a:cs typeface="Comfortaa"/>
                <a:sym typeface="Comfortaa"/>
              </a:rPr>
              <a:t> about what it was like for Māori in New Zealand from 1840 to 1860.</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chemeClr val="lt1"/>
                </a:highlight>
                <a:latin typeface="Comfortaa"/>
                <a:ea typeface="Comfortaa"/>
                <a:cs typeface="Comfortaa"/>
                <a:sym typeface="Comfortaa"/>
              </a:rPr>
              <a:t>Summarise in bullet points the main items in your Global </a:t>
            </a:r>
            <a:r>
              <a:rPr lang="en" sz="1400">
                <a:solidFill>
                  <a:schemeClr val="dk1"/>
                </a:solidFill>
                <a:latin typeface="Comfortaa"/>
                <a:ea typeface="Comfortaa"/>
                <a:cs typeface="Comfortaa"/>
                <a:sym typeface="Comfortaa"/>
              </a:rPr>
              <a:t>Studies books.</a:t>
            </a:r>
            <a:endParaRPr sz="1400">
              <a:solidFill>
                <a:schemeClr val="dk1"/>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omfortaa"/>
                <a:ea typeface="Comfortaa"/>
                <a:cs typeface="Comfortaa"/>
                <a:sym typeface="Comfortaa"/>
              </a:rPr>
              <a:t>Illustrate your bullet points as a drawing</a:t>
            </a:r>
            <a:r>
              <a:rPr lang="en" sz="1400">
                <a:solidFill>
                  <a:srgbClr val="333333"/>
                </a:solidFill>
                <a:highlight>
                  <a:schemeClr val="lt1"/>
                </a:highlight>
                <a:latin typeface="Comfortaa"/>
                <a:ea typeface="Comfortaa"/>
                <a:cs typeface="Comfortaa"/>
                <a:sym typeface="Comfortaa"/>
              </a:rPr>
              <a:t>. </a:t>
            </a:r>
            <a:endParaRPr sz="1400">
              <a:latin typeface="Comfortaa"/>
              <a:ea typeface="Comfortaa"/>
              <a:cs typeface="Comfortaa"/>
              <a:sym typeface="Comfortaa"/>
            </a:endParaRPr>
          </a:p>
        </p:txBody>
      </p:sp>
      <p:pic>
        <p:nvPicPr>
          <p:cNvPr descr="worker Prides Corner Nursery, August | Free Photo - rawpixel" id="118" name="Google Shape;118;p18"/>
          <p:cNvPicPr preferRelativeResize="0"/>
          <p:nvPr/>
        </p:nvPicPr>
        <p:blipFill>
          <a:blip r:embed="rId4">
            <a:alphaModFix/>
          </a:blip>
          <a:stretch>
            <a:fillRect/>
          </a:stretch>
        </p:blipFill>
        <p:spPr>
          <a:xfrm>
            <a:off x="2464050" y="2192825"/>
            <a:ext cx="4215910" cy="2808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1840 To 1860</a:t>
            </a:r>
            <a:endParaRPr/>
          </a:p>
        </p:txBody>
      </p:sp>
      <p:sp>
        <p:nvSpPr>
          <p:cNvPr id="124" name="Google Shape;124;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lnSpc>
                <a:spcPct val="125000"/>
              </a:lnSpc>
              <a:spcBef>
                <a:spcPts val="0"/>
              </a:spcBef>
              <a:spcAft>
                <a:spcPts val="0"/>
              </a:spcAft>
              <a:buClr>
                <a:schemeClr val="dk1"/>
              </a:buClr>
              <a:buSzPct val="62857"/>
              <a:buFont typeface="Arial"/>
              <a:buNone/>
            </a:pPr>
            <a:r>
              <a:rPr lang="en" sz="1750">
                <a:solidFill>
                  <a:srgbClr val="010101"/>
                </a:solidFill>
                <a:highlight>
                  <a:srgbClr val="F9F7F4"/>
                </a:highlight>
                <a:latin typeface="Georgia"/>
                <a:ea typeface="Georgia"/>
                <a:cs typeface="Georgia"/>
                <a:sym typeface="Georgia"/>
              </a:rPr>
              <a:t>Wheat</a:t>
            </a:r>
            <a:endParaRPr sz="1750">
              <a:solidFill>
                <a:srgbClr val="010101"/>
              </a:solidFill>
              <a:highlight>
                <a:srgbClr val="F9F7F4"/>
              </a:highlight>
              <a:latin typeface="Georgia"/>
              <a:ea typeface="Georgia"/>
              <a:cs typeface="Georgia"/>
              <a:sym typeface="Georgia"/>
            </a:endParaRPr>
          </a:p>
          <a:p>
            <a:pPr indent="0" lvl="0" marL="0" rtl="0" algn="l">
              <a:lnSpc>
                <a:spcPct val="160000"/>
              </a:lnSpc>
              <a:spcBef>
                <a:spcPts val="700"/>
              </a:spcBef>
              <a:spcAft>
                <a:spcPts val="0"/>
              </a:spcAft>
              <a:buClr>
                <a:schemeClr val="dk1"/>
              </a:buClr>
              <a:buSzPct val="84615"/>
              <a:buFont typeface="Arial"/>
              <a:buNone/>
            </a:pPr>
            <a:r>
              <a:rPr lang="en" sz="1300">
                <a:solidFill>
                  <a:srgbClr val="333333"/>
                </a:solidFill>
                <a:highlight>
                  <a:srgbClr val="F9F7F4"/>
                </a:highlight>
                <a:latin typeface="Georgia"/>
                <a:ea typeface="Georgia"/>
                <a:cs typeface="Georgia"/>
                <a:sym typeface="Georgia"/>
              </a:rPr>
              <a:t>Wheat took longer than other crops to be adopted by Māori. Unlike potatoes, which only required minor adaptations to the method for growing kūmara (sweet potato), wheat was different to any crop Māori had previously grown.</a:t>
            </a:r>
            <a:endParaRPr sz="1300">
              <a:solidFill>
                <a:srgbClr val="333333"/>
              </a:solidFill>
              <a:highlight>
                <a:srgbClr val="F9F7F4"/>
              </a:highlight>
              <a:latin typeface="Georgia"/>
              <a:ea typeface="Georgia"/>
              <a:cs typeface="Georgia"/>
              <a:sym typeface="Georgia"/>
            </a:endParaRPr>
          </a:p>
          <a:p>
            <a:pPr indent="0" lvl="0" marL="0" rtl="0" algn="l">
              <a:lnSpc>
                <a:spcPct val="160000"/>
              </a:lnSpc>
              <a:spcBef>
                <a:spcPts val="2000"/>
              </a:spcBef>
              <a:spcAft>
                <a:spcPts val="0"/>
              </a:spcAft>
              <a:buClr>
                <a:schemeClr val="dk1"/>
              </a:buClr>
              <a:buSzPct val="84615"/>
              <a:buFont typeface="Arial"/>
              <a:buNone/>
            </a:pPr>
            <a:r>
              <a:rPr lang="en" sz="1300">
                <a:solidFill>
                  <a:srgbClr val="333333"/>
                </a:solidFill>
                <a:highlight>
                  <a:srgbClr val="F9F7F4"/>
                </a:highlight>
                <a:latin typeface="Georgia"/>
                <a:ea typeface="Georgia"/>
                <a:cs typeface="Georgia"/>
                <a:sym typeface="Georgia"/>
              </a:rPr>
              <a:t>Ruatara, a northern </a:t>
            </a:r>
            <a:r>
              <a:rPr lang="en" sz="1300">
                <a:solidFill>
                  <a:srgbClr val="FF003D"/>
                </a:solidFill>
                <a:highlight>
                  <a:srgbClr val="F9EFF4"/>
                </a:highlight>
                <a:uFill>
                  <a:noFill/>
                </a:uFill>
                <a:latin typeface="Georgia"/>
                <a:ea typeface="Georgia"/>
                <a:cs typeface="Georgia"/>
                <a:sym typeface="Georgia"/>
                <a:hlinkClick r:id="rId3">
                  <a:extLst>
                    <a:ext uri="{A12FA001-AC4F-418D-AE19-62706E023703}">
                      <ahyp:hlinkClr val="tx"/>
                    </a:ext>
                  </a:extLst>
                </a:hlinkClick>
              </a:rPr>
              <a:t>rangatira</a:t>
            </a:r>
            <a:r>
              <a:rPr lang="en" sz="1300">
                <a:solidFill>
                  <a:srgbClr val="333333"/>
                </a:solidFill>
                <a:highlight>
                  <a:srgbClr val="F9F7F4"/>
                </a:highlight>
                <a:latin typeface="Georgia"/>
                <a:ea typeface="Georgia"/>
                <a:cs typeface="Georgia"/>
                <a:sym typeface="Georgia"/>
              </a:rPr>
              <a:t>, was eager to satisfy demand for wheat in Sydney, and sowed and harvested the first crop in New Zealand in 1813. It was not until he was able to get and use a wheat grinder that he was able to demonstrate the value of wheat to his people. Ruatara's successor, Hongi Hika, had a wheat plantation a couple of years later. Wheat proved a reliable food crop that could be stored for consumption or export.</a:t>
            </a:r>
            <a:endParaRPr sz="1300">
              <a:solidFill>
                <a:srgbClr val="333333"/>
              </a:solidFill>
              <a:highlight>
                <a:srgbClr val="F9F7F4"/>
              </a:highlight>
              <a:latin typeface="Georgia"/>
              <a:ea typeface="Georgia"/>
              <a:cs typeface="Georgia"/>
              <a:sym typeface="Georgia"/>
            </a:endParaRPr>
          </a:p>
          <a:p>
            <a:pPr indent="0" lvl="0" marL="0" rtl="0" algn="l">
              <a:lnSpc>
                <a:spcPct val="125000"/>
              </a:lnSpc>
              <a:spcBef>
                <a:spcPts val="2000"/>
              </a:spcBef>
              <a:spcAft>
                <a:spcPts val="0"/>
              </a:spcAft>
              <a:buClr>
                <a:schemeClr val="dk1"/>
              </a:buClr>
              <a:buSzPct val="62857"/>
              <a:buFont typeface="Arial"/>
              <a:buNone/>
            </a:pPr>
            <a:r>
              <a:rPr lang="en" sz="1750">
                <a:solidFill>
                  <a:srgbClr val="010101"/>
                </a:solidFill>
                <a:highlight>
                  <a:srgbClr val="F9F7F4"/>
                </a:highlight>
                <a:latin typeface="Georgia"/>
                <a:ea typeface="Georgia"/>
                <a:cs typeface="Georgia"/>
                <a:sym typeface="Georgia"/>
              </a:rPr>
              <a:t>Flour mills</a:t>
            </a:r>
            <a:endParaRPr sz="1750">
              <a:solidFill>
                <a:srgbClr val="010101"/>
              </a:solidFill>
              <a:highlight>
                <a:srgbClr val="F9F7F4"/>
              </a:highlight>
              <a:latin typeface="Georgia"/>
              <a:ea typeface="Georgia"/>
              <a:cs typeface="Georgia"/>
              <a:sym typeface="Georgia"/>
            </a:endParaRPr>
          </a:p>
          <a:p>
            <a:pPr indent="0" lvl="0" marL="0" rtl="0" algn="l">
              <a:lnSpc>
                <a:spcPct val="160000"/>
              </a:lnSpc>
              <a:spcBef>
                <a:spcPts val="700"/>
              </a:spcBef>
              <a:spcAft>
                <a:spcPts val="2000"/>
              </a:spcAft>
              <a:buNone/>
            </a:pPr>
            <a:r>
              <a:rPr lang="en" sz="1300">
                <a:solidFill>
                  <a:srgbClr val="333333"/>
                </a:solidFill>
                <a:highlight>
                  <a:srgbClr val="F9F7F4"/>
                </a:highlight>
                <a:latin typeface="Georgia"/>
                <a:ea typeface="Georgia"/>
                <a:cs typeface="Georgia"/>
                <a:sym typeface="Georgia"/>
              </a:rPr>
              <a:t>Flour mills were a heavy capital investment for tribes. In the 1840s and 1850s mills were built through Waikato, Taranaki, Whanganui, Rotorua and Wairarapa. In Waikato around 50 were built during this period. By 1856 Māori flour mills could no longer compete with steam-driven mills in Auckland and Napier. A number of tribes found themselves in debt with a capital asset of no value.</a:t>
            </a:r>
            <a:endParaRPr/>
          </a:p>
        </p:txBody>
      </p:sp>
      <p:sp>
        <p:nvSpPr>
          <p:cNvPr id="125" name="Google Shape;125;p19"/>
          <p:cNvSpPr txBox="1"/>
          <p:nvPr/>
        </p:nvSpPr>
        <p:spPr>
          <a:xfrm>
            <a:off x="311700" y="1192525"/>
            <a:ext cx="85206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500">
              <a:solidFill>
                <a:srgbClr val="4A4A4C"/>
              </a:solidFill>
              <a:highlight>
                <a:srgbClr val="FFFFFF"/>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0"/>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a:t>
            </a:r>
            <a:endParaRPr/>
          </a:p>
        </p:txBody>
      </p:sp>
      <p:sp>
        <p:nvSpPr>
          <p:cNvPr id="131" name="Google Shape;131;p20"/>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212529"/>
                </a:solidFill>
                <a:highlight>
                  <a:srgbClr val="FFFFFF"/>
                </a:highlight>
              </a:rPr>
              <a:t>Many of the challenges of New Zealand’s post-war economy arose out of wartime developments. The war triggered a short-lived boom and then a depression in the early 1920s.</a:t>
            </a:r>
            <a:endParaRPr sz="1800">
              <a:solidFill>
                <a:schemeClr val="dk1"/>
              </a:solidFill>
              <a:highlight>
                <a:schemeClr val="lt1"/>
              </a:highlight>
            </a:endParaRPr>
          </a:p>
          <a:p>
            <a:pPr indent="0" lvl="0" marL="0" rtl="0" algn="l">
              <a:lnSpc>
                <a:spcPct val="100000"/>
              </a:lnSpc>
              <a:spcBef>
                <a:spcPts val="1200"/>
              </a:spcBef>
              <a:spcAft>
                <a:spcPts val="0"/>
              </a:spcAft>
              <a:buNone/>
            </a:pPr>
            <a:r>
              <a:rPr lang="en" sz="1800">
                <a:solidFill>
                  <a:schemeClr val="dk1"/>
                </a:solidFill>
              </a:rPr>
              <a:t>Click on this </a:t>
            </a:r>
            <a:r>
              <a:rPr lang="en" sz="1800" u="sng">
                <a:solidFill>
                  <a:schemeClr val="hlink"/>
                </a:solidFill>
                <a:hlinkClick r:id="rId3"/>
              </a:rPr>
              <a:t>link</a:t>
            </a:r>
            <a:r>
              <a:rPr lang="en" sz="1800">
                <a:solidFill>
                  <a:schemeClr val="dk1"/>
                </a:solidFill>
              </a:rPr>
              <a:t> about New Zealand’s economy after wars</a:t>
            </a:r>
            <a:r>
              <a:rPr lang="en" sz="1800">
                <a:solidFill>
                  <a:schemeClr val="dk1"/>
                </a:solidFill>
                <a:highlight>
                  <a:schemeClr val="lt1"/>
                </a:highlight>
              </a:rPr>
              <a:t>.</a:t>
            </a:r>
            <a:endParaRPr sz="1800">
              <a:solidFill>
                <a:schemeClr val="dk1"/>
              </a:solidFill>
              <a:highlight>
                <a:schemeClr val="lt1"/>
              </a:highlight>
            </a:endParaRPr>
          </a:p>
          <a:p>
            <a:pPr indent="0" lvl="0" marL="457200" rtl="0" algn="l">
              <a:lnSpc>
                <a:spcPct val="100000"/>
              </a:lnSpc>
              <a:spcBef>
                <a:spcPts val="0"/>
              </a:spcBef>
              <a:spcAft>
                <a:spcPts val="0"/>
              </a:spcAft>
              <a:buNone/>
            </a:pPr>
            <a:r>
              <a:t/>
            </a:r>
            <a:endParaRPr sz="1800">
              <a:solidFill>
                <a:schemeClr val="dk1"/>
              </a:solidFill>
              <a:highlight>
                <a:schemeClr val="lt1"/>
              </a:highlight>
            </a:endParaRPr>
          </a:p>
          <a:p>
            <a:pPr indent="0" lvl="0" marL="0" rtl="0" algn="l">
              <a:spcBef>
                <a:spcPts val="0"/>
              </a:spcBef>
              <a:spcAft>
                <a:spcPts val="0"/>
              </a:spcAft>
              <a:buNone/>
            </a:pPr>
            <a:r>
              <a:rPr lang="en" sz="1800">
                <a:solidFill>
                  <a:schemeClr val="dk1"/>
                </a:solidFill>
                <a:highlight>
                  <a:schemeClr val="lt1"/>
                </a:highlight>
              </a:rPr>
              <a:t>In your Global Studies book, write the date and the heading “New Zealand’s Economy After Wars.” </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In small groups, write 10 reasons for why </a:t>
            </a:r>
            <a:r>
              <a:rPr lang="en" sz="1800">
                <a:solidFill>
                  <a:schemeClr val="dk1"/>
                </a:solidFill>
              </a:rPr>
              <a:t>you think inflation or deflation was good or bad for New Zealand after wars.</a:t>
            </a:r>
            <a:endParaRPr sz="1800">
              <a:solidFill>
                <a:schemeClr val="dk1"/>
              </a:solidFill>
              <a:highlight>
                <a:schemeClr val="lt1"/>
              </a:highlight>
            </a:endParaRPr>
          </a:p>
        </p:txBody>
      </p:sp>
      <p:pic>
        <p:nvPicPr>
          <p:cNvPr id="132" name="Google Shape;132;p20"/>
          <p:cNvPicPr preferRelativeResize="0"/>
          <p:nvPr/>
        </p:nvPicPr>
        <p:blipFill>
          <a:blip r:embed="rId4">
            <a:alphaModFix/>
          </a:blip>
          <a:stretch>
            <a:fillRect/>
          </a:stretch>
        </p:blipFill>
        <p:spPr>
          <a:xfrm>
            <a:off x="6631375" y="222250"/>
            <a:ext cx="2290373" cy="12276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New Zealand’s Economy After Wars</a:t>
            </a:r>
            <a:endParaRPr/>
          </a:p>
        </p:txBody>
      </p:sp>
      <p:sp>
        <p:nvSpPr>
          <p:cNvPr id="138" name="Google Shape;138;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60000"/>
              </a:lnSpc>
              <a:spcBef>
                <a:spcPts val="0"/>
              </a:spcBef>
              <a:spcAft>
                <a:spcPts val="0"/>
              </a:spcAft>
              <a:buNone/>
            </a:pPr>
            <a:r>
              <a:rPr lang="en" sz="1200">
                <a:solidFill>
                  <a:srgbClr val="212529"/>
                </a:solidFill>
                <a:highlight>
                  <a:srgbClr val="FFFFFF"/>
                </a:highlight>
              </a:rPr>
              <a:t>Trading conditions deteriorated in the 1920/1921 production season (July 1920 to June 1921) and did not recover for eighteen months (i.e. late in 1922). The major falls in commodity prices came when the wartime commandeers ended. Wool fell first, followed by meat and the dairy produce. “The recorded total of exports in 1921 would have been four and three-quarter millions greater had average prices of exports remained as in 1920.” The land bubble burst: the number of mortgages registered fell from £60.1 million in 1920/21 to £26 million in 1922/23 (after which the total started to rise again). Banks increased overdraft interest rates to counter the contraction in deposits and rise in advances (lending). Bankruptcies increased from 144 in 1920 to 336 in 1921 and nearly 700 in each of the next three years.</a:t>
            </a:r>
            <a:endParaRPr sz="1200">
              <a:solidFill>
                <a:srgbClr val="212529"/>
              </a:solidFill>
              <a:highlight>
                <a:srgbClr val="FFFFFF"/>
              </a:highlight>
            </a:endParaRPr>
          </a:p>
          <a:p>
            <a:pPr indent="0" lvl="0" marL="0" rtl="0" algn="l">
              <a:lnSpc>
                <a:spcPct val="160000"/>
              </a:lnSpc>
              <a:spcBef>
                <a:spcPts val="2000"/>
              </a:spcBef>
              <a:spcAft>
                <a:spcPts val="2000"/>
              </a:spcAft>
              <a:buNone/>
            </a:pPr>
            <a:r>
              <a:rPr lang="en" sz="1200">
                <a:solidFill>
                  <a:srgbClr val="212529"/>
                </a:solidFill>
                <a:highlight>
                  <a:srgbClr val="FFFFFF"/>
                </a:highlight>
              </a:rPr>
              <a:t>Food prices eased in 1921 but rent did not; nor did fuel and lighting. On the other hand, effective wages, even only taking food prices into account, rose because prices fell faster than wages – the relevant index was well below 900 in 1920 but over 1,100 in 1922 (the highest for any year recorded since 1909).</a:t>
            </a:r>
            <a:endParaRPr sz="1200">
              <a:solidFill>
                <a:srgbClr val="212529"/>
              </a:solidFill>
              <a:highlight>
                <a:srgbClr val="FFFFFF"/>
              </a:highlight>
            </a:endParaRPr>
          </a:p>
        </p:txBody>
      </p:sp>
      <p:sp>
        <p:nvSpPr>
          <p:cNvPr id="139" name="Google Shape;139;p21"/>
          <p:cNvSpPr txBox="1"/>
          <p:nvPr/>
        </p:nvSpPr>
        <p:spPr>
          <a:xfrm>
            <a:off x="311700" y="1192525"/>
            <a:ext cx="85206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500">
              <a:solidFill>
                <a:srgbClr val="4A4A4C"/>
              </a:solidFill>
              <a:highlight>
                <a:srgbClr val="FFFFFF"/>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