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oboto Slab"/>
      <p:regular r:id="rId27"/>
      <p:bold r:id="rId28"/>
    </p:embeddedFont>
    <p:embeddedFont>
      <p:font typeface="Roboto"/>
      <p:regular r:id="rId29"/>
      <p:bold r:id="rId30"/>
      <p:italic r:id="rId31"/>
      <p:boldItalic r:id="rId32"/>
    </p:embeddedFont>
    <p:embeddedFont>
      <p:font typeface="Amatic SC"/>
      <p:regular r:id="rId33"/>
      <p:bold r:id="rId34"/>
    </p:embeddedFont>
    <p:embeddedFont>
      <p:font typeface="Tahoma"/>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Slab-bold.fntdata"/><Relationship Id="rId27" Type="http://schemas.openxmlformats.org/officeDocument/2006/relationships/font" Target="fonts/RobotoSlab-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AmaticSC-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Tahoma-regular.fntdata"/><Relationship Id="rId12" Type="http://schemas.openxmlformats.org/officeDocument/2006/relationships/slide" Target="slides/slide7.xml"/><Relationship Id="rId34" Type="http://schemas.openxmlformats.org/officeDocument/2006/relationships/font" Target="fonts/AmaticSC-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Tahoma-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27dcb92844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27dcb92844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27dcb92844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27dcb92844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27dcb92844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27dcb92844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7dcb92844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27dcb92844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27dcb92844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27dcb92844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27dcb92844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27dcb92844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27dcb92844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27dcb92844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27dcb92844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27dcb92844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27dcb92844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27dcb92844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27dcb92844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27dcb92844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27dcb9284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27dcb9284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27dcb92844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27dcb92844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27dcb92844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27dcb92844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27dcb92844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27dcb9284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27dcb92844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27dcb92844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27dcb92844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27dcb92844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27dcb92844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27dcb92844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27dcb92844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27dcb92844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27dcb92844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27dcb92844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27dcb92844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27dcb92844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rgbClr val="45818E"/>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youtube.com/watch?v=oP05fUP9xA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pL71KhNmnls" TargetMode="Externa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USMjPX14aH4" TargetMode="Externa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youtube.com/watch?v=cawdFClLeQI" TargetMode="Externa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youtube.com/watch?v=lmtsM8A9eM4" TargetMode="External"/><Relationship Id="rId4" Type="http://schemas.openxmlformats.org/officeDocument/2006/relationships/image" Target="../media/image4.jpg"/><Relationship Id="rId5" Type="http://schemas.openxmlformats.org/officeDocument/2006/relationships/hyperlink" Target="http://www.youtube.com/watch?v=dyASv6hqQZI"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youtube.com/watch?v=dPaU4Gymt3E" TargetMode="Externa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youtube.com/watch?v=tL4McUzXfFI" TargetMode="Externa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youtube.com/watch?v=FO8TCDyzrSQ"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youtube.com/watch?v=GKlmIqwUU-A" TargetMode="Externa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3"/>
          <p:cNvPicPr preferRelativeResize="0"/>
          <p:nvPr/>
        </p:nvPicPr>
        <p:blipFill>
          <a:blip r:embed="rId3">
            <a:alphaModFix/>
          </a:blip>
          <a:stretch>
            <a:fillRect/>
          </a:stretch>
        </p:blipFill>
        <p:spPr>
          <a:xfrm>
            <a:off x="1481463" y="581437"/>
            <a:ext cx="6181075" cy="3980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16" name="Google Shape;116;p2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Watch the Trailer for Boy - </a:t>
            </a:r>
            <a:r>
              <a:rPr lang="en" u="sng">
                <a:solidFill>
                  <a:schemeClr val="hlink"/>
                </a:solidFill>
                <a:hlinkClick r:id="rId3"/>
              </a:rPr>
              <a:t>https://www.youtube.com/watch?v=oP05fUP9xAo</a:t>
            </a:r>
            <a:endParaRPr/>
          </a:p>
          <a:p>
            <a:pPr indent="-342900" lvl="0" marL="457200" rtl="0" algn="l">
              <a:spcBef>
                <a:spcPts val="1200"/>
              </a:spcBef>
              <a:spcAft>
                <a:spcPts val="0"/>
              </a:spcAft>
              <a:buSzPts val="1800"/>
              <a:buChar char="-"/>
            </a:pPr>
            <a:r>
              <a:rPr lang="en"/>
              <a:t>What do you think </a:t>
            </a:r>
            <a:r>
              <a:rPr lang="en"/>
              <a:t>the</a:t>
            </a:r>
            <a:r>
              <a:rPr lang="en"/>
              <a:t> film is about?</a:t>
            </a:r>
            <a:endParaRPr/>
          </a:p>
          <a:p>
            <a:pPr indent="-342900" lvl="0" marL="457200" rtl="0" algn="l">
              <a:spcBef>
                <a:spcPts val="0"/>
              </a:spcBef>
              <a:spcAft>
                <a:spcPts val="0"/>
              </a:spcAft>
              <a:buSzPts val="1800"/>
              <a:buChar char="-"/>
            </a:pPr>
            <a:r>
              <a:rPr lang="en"/>
              <a:t>Knowing about Waititi as an auteur what characteristics do you see?</a:t>
            </a:r>
            <a:endParaRPr/>
          </a:p>
          <a:p>
            <a:pPr indent="-342900" lvl="0" marL="457200" rtl="0" algn="l">
              <a:spcBef>
                <a:spcPts val="0"/>
              </a:spcBef>
              <a:spcAft>
                <a:spcPts val="0"/>
              </a:spcAft>
              <a:buSzPts val="1800"/>
              <a:buChar char="-"/>
            </a:pPr>
            <a:r>
              <a:rPr lang="en"/>
              <a:t>What (if any) </a:t>
            </a:r>
            <a:r>
              <a:rPr lang="en"/>
              <a:t>similarities</a:t>
            </a:r>
            <a:r>
              <a:rPr lang="en"/>
              <a:t> are </a:t>
            </a:r>
            <a:r>
              <a:rPr lang="en"/>
              <a:t>there</a:t>
            </a:r>
            <a:r>
              <a:rPr lang="en"/>
              <a:t> between what you have seen in </a:t>
            </a:r>
            <a:r>
              <a:rPr lang="en"/>
              <a:t>the</a:t>
            </a:r>
            <a:r>
              <a:rPr lang="en"/>
              <a:t> trailer to Two Cars One Night/ Tama Tu</a:t>
            </a:r>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22" name="Google Shape;122;p23"/>
          <p:cNvSpPr txBox="1"/>
          <p:nvPr>
            <p:ph idx="1" type="body"/>
          </p:nvPr>
        </p:nvSpPr>
        <p:spPr>
          <a:xfrm>
            <a:off x="387900" y="1489825"/>
            <a:ext cx="37977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Boy and Taika Waititi</a:t>
            </a:r>
            <a:endParaRPr/>
          </a:p>
          <a:p>
            <a:pPr indent="-342900" lvl="0" marL="457200" rtl="0" algn="l">
              <a:spcBef>
                <a:spcPts val="1200"/>
              </a:spcBef>
              <a:spcAft>
                <a:spcPts val="0"/>
              </a:spcAft>
              <a:buSzPts val="1800"/>
              <a:buChar char="-"/>
            </a:pPr>
            <a:r>
              <a:rPr lang="en"/>
              <a:t>Similarities between Boy trailer </a:t>
            </a:r>
            <a:endParaRPr/>
          </a:p>
          <a:p>
            <a:pPr indent="0" lvl="0" marL="457200" rtl="0" algn="l">
              <a:spcBef>
                <a:spcPts val="1200"/>
              </a:spcBef>
              <a:spcAft>
                <a:spcPts val="0"/>
              </a:spcAft>
              <a:buNone/>
            </a:pPr>
            <a:r>
              <a:rPr lang="en"/>
              <a:t>and Waititi’s own life</a:t>
            </a:r>
            <a:endParaRPr/>
          </a:p>
          <a:p>
            <a:pPr indent="0" lvl="0" marL="0" rtl="0" algn="l">
              <a:spcBef>
                <a:spcPts val="1200"/>
              </a:spcBef>
              <a:spcAft>
                <a:spcPts val="1200"/>
              </a:spcAft>
              <a:buNone/>
            </a:pPr>
            <a:r>
              <a:t/>
            </a:r>
            <a:endParaRPr/>
          </a:p>
        </p:txBody>
      </p:sp>
      <p:pic>
        <p:nvPicPr>
          <p:cNvPr descr="Taika Waititi is a visual artist, actor, writer and director hailing from the Raukokore region of New Zealand. His short film Two Cars, One Night was nominated for an Academy Award in 2005. Taika's second and most recent feature, Boy, appeared at the Sundance and Berlin Film Festivals earlier this year. He discusses how creativity has helped him to express his ideas and led him to where he is today. &#10; &#10; &#10;About TEDx, x = independently organized event &#10;In the spirit of ideas worth spreading, TEDx is a program of local, self-organized events that bring people together to share a TED-like experience. At a TEDx event, TEDTalks video and live speakers combine to spark deep discussion and connection in a small group. These local, self-organized events are branded TEDx, where x = independently organized TED event. The TED Conference provides general guidance for the TEDx program, but individual TEDx events are self-organized. (Subject to certain rules and regulations.)" id="123" name="Google Shape;123;p23" title="The Art of Creativity | Taika Waititi | TEDxDoha">
            <a:hlinkClick r:id="rId3"/>
          </p:cNvPr>
          <p:cNvPicPr preferRelativeResize="0"/>
          <p:nvPr/>
        </p:nvPicPr>
        <p:blipFill>
          <a:blip r:embed="rId4">
            <a:alphaModFix/>
          </a:blip>
          <a:stretch>
            <a:fillRect/>
          </a:stretch>
        </p:blipFill>
        <p:spPr>
          <a:xfrm>
            <a:off x="4236075" y="9048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idx="1" type="body"/>
          </p:nvPr>
        </p:nvSpPr>
        <p:spPr>
          <a:xfrm>
            <a:off x="387900" y="508650"/>
            <a:ext cx="8368200" cy="4554300"/>
          </a:xfrm>
          <a:prstGeom prst="rect">
            <a:avLst/>
          </a:prstGeom>
        </p:spPr>
        <p:txBody>
          <a:bodyPr anchorCtr="0" anchor="t" bIns="91425" lIns="91425" spcFirstLastPara="1" rIns="91425" wrap="square" tIns="91425">
            <a:normAutofit fontScale="40000" lnSpcReduction="20000"/>
          </a:bodyPr>
          <a:lstStyle/>
          <a:p>
            <a:pPr indent="0" lvl="0" marL="0" rtl="0" algn="just">
              <a:lnSpc>
                <a:spcPct val="115000"/>
              </a:lnSpc>
              <a:spcBef>
                <a:spcPts val="3000"/>
              </a:spcBef>
              <a:spcAft>
                <a:spcPts val="0"/>
              </a:spcAft>
              <a:buClr>
                <a:srgbClr val="000000"/>
              </a:buClr>
              <a:buSzPts val="176"/>
              <a:buFont typeface="Arial"/>
              <a:buNone/>
            </a:pPr>
            <a:r>
              <a:rPr i="1" lang="en" sz="4500">
                <a:solidFill>
                  <a:srgbClr val="292929"/>
                </a:solidFill>
                <a:latin typeface="Tahoma"/>
                <a:ea typeface="Tahoma"/>
                <a:cs typeface="Tahoma"/>
                <a:sym typeface="Tahoma"/>
              </a:rPr>
              <a:t>Hunt for the Wilderpeople</a:t>
            </a:r>
            <a:r>
              <a:rPr lang="en" sz="4500">
                <a:solidFill>
                  <a:srgbClr val="292929"/>
                </a:solidFill>
                <a:latin typeface="Tahoma"/>
                <a:ea typeface="Tahoma"/>
                <a:cs typeface="Tahoma"/>
                <a:sym typeface="Tahoma"/>
              </a:rPr>
              <a:t> also uses a father-son type relationship to narrate the struggles on the margins of the society. With regard to the three aspects of dramedy, the film does not have a traditionally humorous character as the main character. Sam Neill, traditionally the Wildman in films, plays Hector, the father figure. The son figure, played by Jullian Dennsion, is a comedic young actor, although he is relatively new to New Zealand film, thus not satisfying the requirement. Neither character has any outstanding characteristics that are inherently funny. The film’s dramedy comes from the last key aspect, that the two protagonists find themselves in amusing situations. This movie follows a more Hollywood-style plot with more common archetypes than </a:t>
            </a:r>
            <a:r>
              <a:rPr i="1" lang="en" sz="4500">
                <a:solidFill>
                  <a:srgbClr val="292929"/>
                </a:solidFill>
                <a:latin typeface="Tahoma"/>
                <a:ea typeface="Tahoma"/>
                <a:cs typeface="Tahoma"/>
                <a:sym typeface="Tahoma"/>
              </a:rPr>
              <a:t>Boy. </a:t>
            </a:r>
            <a:r>
              <a:rPr lang="en" sz="4500">
                <a:solidFill>
                  <a:srgbClr val="292929"/>
                </a:solidFill>
                <a:latin typeface="Tahoma"/>
                <a:ea typeface="Tahoma"/>
                <a:cs typeface="Tahoma"/>
                <a:sym typeface="Tahoma"/>
              </a:rPr>
              <a:t>In both films, this sort of father-son relationship takes the spotlight for the serious issues. Waititi does this for several reasons. Having a male relationship at the center opens up the opportunity for more comedy because that’s what father-son relationships are like. They are a little chaotic and lots of crazy things happen, though at the heart of them are deep seeded human needs and emotions.</a:t>
            </a:r>
            <a:endParaRPr sz="4500">
              <a:solidFill>
                <a:srgbClr val="292929"/>
              </a:solidFill>
              <a:latin typeface="Tahoma"/>
              <a:ea typeface="Tahoma"/>
              <a:cs typeface="Tahoma"/>
              <a:sym typeface="Tahoma"/>
            </a:endParaRPr>
          </a:p>
          <a:p>
            <a:pPr indent="0" lvl="0" marL="0" rtl="0" algn="l">
              <a:spcBef>
                <a:spcPts val="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We hosted a Facebook Live Q&amp;A chat with the director and star of #HuntForTheWilderpeople! &#10;&#10;More from Madman Films: http://www.madmanfilms.com.au&#10;Instagram: http://www.instagram.com.au/madmanfilms&#10;Twitter: http://www.twitter.com/madmanfilms &#10;Facebook: http://www.facebook.com/madmanfilms" id="133" name="Google Shape;133;p25" title="Hunt for the Wilderpeople - Facebook Live Q&amp;A with Taika Waititi &amp; Julian Dennison">
            <a:hlinkClick r:id="rId3"/>
          </p:cNvPr>
          <p:cNvPicPr preferRelativeResize="0"/>
          <p:nvPr/>
        </p:nvPicPr>
        <p:blipFill>
          <a:blip r:embed="rId4">
            <a:alphaModFix/>
          </a:blip>
          <a:stretch>
            <a:fillRect/>
          </a:stretch>
        </p:blipFill>
        <p:spPr>
          <a:xfrm>
            <a:off x="1927325" y="838500"/>
            <a:ext cx="4954325" cy="3715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idx="1" type="body"/>
          </p:nvPr>
        </p:nvSpPr>
        <p:spPr>
          <a:xfrm>
            <a:off x="387900" y="768900"/>
            <a:ext cx="8368200" cy="3799800"/>
          </a:xfrm>
          <a:prstGeom prst="rect">
            <a:avLst/>
          </a:prstGeom>
        </p:spPr>
        <p:txBody>
          <a:bodyPr anchorCtr="0" anchor="t" bIns="91425" lIns="91425" spcFirstLastPara="1" rIns="91425" wrap="square" tIns="91425">
            <a:normAutofit fontScale="47500" lnSpcReduction="10000"/>
          </a:bodyPr>
          <a:lstStyle/>
          <a:p>
            <a:pPr indent="0" lvl="0" marL="0" rtl="0" algn="l">
              <a:spcBef>
                <a:spcPts val="3000"/>
              </a:spcBef>
              <a:spcAft>
                <a:spcPts val="0"/>
              </a:spcAft>
              <a:buNone/>
            </a:pPr>
            <a:r>
              <a:rPr lang="en" sz="4500">
                <a:solidFill>
                  <a:srgbClr val="292929"/>
                </a:solidFill>
                <a:latin typeface="Tahoma"/>
                <a:ea typeface="Tahoma"/>
                <a:cs typeface="Tahoma"/>
                <a:sym typeface="Tahoma"/>
              </a:rPr>
              <a:t>Waititi’s success and ability to draw upon marginal characters, and specifically these patriarchal relationships are enough to call him an auteur in the field of dramedy. He is a director whose, “film(s) is more than likely to be the expression of his individual personality; and that this personality can be traced in a thematic and/or stylistic consistency overall (or almost all) the director’s films”. His films balance humor with serious content, the balance of which should prove to be a standard for dramedies and provide case studies of how to approach the genre.</a:t>
            </a:r>
            <a:endParaRPr sz="4500">
              <a:solidFill>
                <a:srgbClr val="292929"/>
              </a:solidFill>
              <a:latin typeface="Tahoma"/>
              <a:ea typeface="Tahoma"/>
              <a:cs typeface="Tahoma"/>
              <a:sym typeface="Tahoma"/>
            </a:endParaRPr>
          </a:p>
          <a:p>
            <a:pPr indent="0" lvl="0" marL="0" rtl="0" algn="l">
              <a:lnSpc>
                <a:spcPct val="105000"/>
              </a:lnSpc>
              <a:spcBef>
                <a:spcPts val="0"/>
              </a:spcBef>
              <a:spcAft>
                <a:spcPts val="0"/>
              </a:spcAft>
              <a:buNone/>
            </a:pPr>
            <a:r>
              <a:t/>
            </a:r>
            <a:endParaRPr sz="1220">
              <a:latin typeface="Tahoma"/>
              <a:ea typeface="Tahoma"/>
              <a:cs typeface="Tahoma"/>
              <a:sym typeface="Tahoma"/>
            </a:endParaRPr>
          </a:p>
          <a:p>
            <a:pPr indent="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Liam Maguren from Flicks.co.nz chatted to director Taika Waititi hours before the New Zealand premiere of his heralded film 'Hunt for the Wilderpeople'. Waititi explores the process of adapting Barry Crump's novel, comments on the current state of NZ film, and even answers some 'Thor 3' questions Liam sneaked in.&#10;&#10;New Zealand movie times for 'Hunt for the Wilderpeople': http://www.flicks.co.nz/movie/hunt-for-the-wilderpeople/&#10;&#10;Filmed by Chillbox Creative | Edited by Steve Newall | Executive Producer Nick Garrett" id="143" name="Google Shape;143;p27" title="Flicks Talks: 'Hunt for the Wilderpeople' Director Taika Waititi">
            <a:hlinkClick r:id="rId3"/>
          </p:cNvPr>
          <p:cNvPicPr preferRelativeResize="0"/>
          <p:nvPr/>
        </p:nvPicPr>
        <p:blipFill>
          <a:blip r:embed="rId4">
            <a:alphaModFix/>
          </a:blip>
          <a:stretch>
            <a:fillRect/>
          </a:stretch>
        </p:blipFill>
        <p:spPr>
          <a:xfrm>
            <a:off x="1749350" y="672900"/>
            <a:ext cx="5348626" cy="4011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8"/>
          <p:cNvSpPr txBox="1"/>
          <p:nvPr>
            <p:ph idx="1" type="body"/>
          </p:nvPr>
        </p:nvSpPr>
        <p:spPr>
          <a:xfrm>
            <a:off x="387900" y="1194099"/>
            <a:ext cx="8368200" cy="3078900"/>
          </a:xfrm>
          <a:prstGeom prst="rect">
            <a:avLst/>
          </a:prstGeom>
        </p:spPr>
        <p:txBody>
          <a:bodyPr anchorCtr="0" anchor="t" bIns="91425" lIns="91425" spcFirstLastPara="1" rIns="91425" wrap="square" tIns="91425">
            <a:normAutofit fontScale="92500" lnSpcReduction="10000"/>
          </a:bodyPr>
          <a:lstStyle/>
          <a:p>
            <a:pPr indent="0" lvl="0" marL="0" rtl="0" algn="l">
              <a:lnSpc>
                <a:spcPct val="160000"/>
              </a:lnSpc>
              <a:spcBef>
                <a:spcPts val="0"/>
              </a:spcBef>
              <a:spcAft>
                <a:spcPts val="1200"/>
              </a:spcAft>
              <a:buNone/>
            </a:pPr>
            <a:r>
              <a:rPr lang="en" sz="1700">
                <a:solidFill>
                  <a:srgbClr val="000000"/>
                </a:solidFill>
                <a:latin typeface="Tahoma"/>
                <a:ea typeface="Tahoma"/>
                <a:cs typeface="Tahoma"/>
                <a:sym typeface="Tahoma"/>
              </a:rPr>
              <a:t>The effect is amplified by the films’ scores and soundtracks, which frequently incorporate traditional Maori music and tracks from New Zealand musicians. Above all, Waititi’s efforts to highlight and embrace all things local can be seen through his authentic casting choices; </a:t>
            </a:r>
            <a:r>
              <a:rPr i="1" lang="en" sz="1700">
                <a:solidFill>
                  <a:srgbClr val="000000"/>
                </a:solidFill>
                <a:latin typeface="Tahoma"/>
                <a:ea typeface="Tahoma"/>
                <a:cs typeface="Tahoma"/>
                <a:sym typeface="Tahoma"/>
              </a:rPr>
              <a:t>Boy</a:t>
            </a:r>
            <a:r>
              <a:rPr lang="en" sz="1700">
                <a:solidFill>
                  <a:srgbClr val="000000"/>
                </a:solidFill>
                <a:latin typeface="Tahoma"/>
                <a:ea typeface="Tahoma"/>
                <a:cs typeface="Tahoma"/>
                <a:sym typeface="Tahoma"/>
              </a:rPr>
              <a:t> features many promising Maori actors and Waititi always makes an effort to employ local cast and crew members. It’s hard to walk away from a Waititi film without some fascination with his homeland. </a:t>
            </a:r>
            <a:r>
              <a:rPr lang="en">
                <a:solidFill>
                  <a:srgbClr val="000000"/>
                </a:solidFill>
                <a:latin typeface="Tahoma"/>
                <a:ea typeface="Tahoma"/>
                <a:cs typeface="Tahoma"/>
                <a:sym typeface="Tahoma"/>
              </a:rPr>
              <a:t>Though Waititi’s films are primarily comedies, they all carry a surprising amount of emotional weight. For the most part, the films are linked by a common theme: some unfulfilled desire for an interpersonal relationship</a:t>
            </a:r>
            <a:endParaRPr>
              <a:latin typeface="Tahoma"/>
              <a:ea typeface="Tahoma"/>
              <a:cs typeface="Tahoma"/>
              <a:sym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descr="Provided to YouTube by Believe SAS&#10;&#10;Makutekahu · Moniker&#10;&#10;Hunt for the Wilderpeople (Original Motion Picture Soundtrack)&#10;&#10;℗ 2016 Majestical Pictures Limited under license to The Orchard&#10;℗ Native Tongue Music Publishing - 2016&#10;&#10;Released on: 2016-04-08&#10;&#10;Author: Rr&#10;Composer: Rr&#10;&#10;Auto-generated by YouTube." id="153" name="Google Shape;153;p29" title="Makutekahu">
            <a:hlinkClick r:id="rId3"/>
          </p:cNvPr>
          <p:cNvPicPr preferRelativeResize="0"/>
          <p:nvPr/>
        </p:nvPicPr>
        <p:blipFill>
          <a:blip r:embed="rId4">
            <a:alphaModFix/>
          </a:blip>
          <a:stretch>
            <a:fillRect/>
          </a:stretch>
        </p:blipFill>
        <p:spPr>
          <a:xfrm>
            <a:off x="94775" y="1063250"/>
            <a:ext cx="4370776" cy="3278082"/>
          </a:xfrm>
          <a:prstGeom prst="rect">
            <a:avLst/>
          </a:prstGeom>
          <a:noFill/>
          <a:ln>
            <a:noFill/>
          </a:ln>
        </p:spPr>
      </p:pic>
      <p:pic>
        <p:nvPicPr>
          <p:cNvPr descr="Provided to YouTube by Believe SAS&#10;&#10;Ricky Runs · Moniker&#10;&#10;Hunt for the Wilderpeople (Original Motion Picture Soundtrack)&#10;&#10;℗ 2016 Majestical Pictures Limited&#10;℗ Native Tongue Music Publishing - 2016&#10;&#10;Released on: 2016-04-08&#10;&#10;Author: Rr&#10;Composer: Rr&#10;&#10;Auto-generated by YouTube." id="154" name="Google Shape;154;p29" title="Ricky Runs">
            <a:hlinkClick r:id="rId5"/>
          </p:cNvPr>
          <p:cNvPicPr preferRelativeResize="0"/>
          <p:nvPr/>
        </p:nvPicPr>
        <p:blipFill>
          <a:blip r:embed="rId4">
            <a:alphaModFix/>
          </a:blip>
          <a:stretch>
            <a:fillRect/>
          </a:stretch>
        </p:blipFill>
        <p:spPr>
          <a:xfrm>
            <a:off x="4572000" y="1063250"/>
            <a:ext cx="4370774" cy="3278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0"/>
          <p:cNvSpPr txBox="1"/>
          <p:nvPr>
            <p:ph idx="1" type="body"/>
          </p:nvPr>
        </p:nvSpPr>
        <p:spPr>
          <a:xfrm>
            <a:off x="387900" y="547650"/>
            <a:ext cx="8368200" cy="4048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700">
                <a:solidFill>
                  <a:srgbClr val="000000"/>
                </a:solidFill>
                <a:latin typeface="Tahoma"/>
                <a:ea typeface="Tahoma"/>
                <a:cs typeface="Tahoma"/>
                <a:sym typeface="Tahoma"/>
              </a:rPr>
              <a:t>Perhaps the most charming thing about Waititi’s work is his way of celebrating awkwardness and innocence. Deep down, every character is a child, and it’s through each one’s inherent innocence that Waititi endears his characters to the viewer. Take, for example, </a:t>
            </a:r>
            <a:r>
              <a:rPr i="1" lang="en" sz="1700">
                <a:solidFill>
                  <a:srgbClr val="000000"/>
                </a:solidFill>
                <a:latin typeface="Tahoma"/>
                <a:ea typeface="Tahoma"/>
                <a:cs typeface="Tahoma"/>
                <a:sym typeface="Tahoma"/>
              </a:rPr>
              <a:t>Wilderpeople</a:t>
            </a:r>
            <a:r>
              <a:rPr lang="en" sz="1700">
                <a:solidFill>
                  <a:srgbClr val="000000"/>
                </a:solidFill>
                <a:latin typeface="Tahoma"/>
                <a:ea typeface="Tahoma"/>
                <a:cs typeface="Tahoma"/>
                <a:sym typeface="Tahoma"/>
              </a:rPr>
              <a:t>’s Ricky Baker, who the child services official assures us at the start of the film is a “bad egg.” At the onset of the film, Ricky’s silence and apparent indifference seems to confirm his bad egg status. Ricky may literally be a child, but he seems unapproachable and delinquent. He doesn’t really acts his age until his eventual birthday, when his foster mother Bella (Rima Te Wiata) sings a customized birthday song to him and he begins to sing along to it. It is a touching moment, an act that immediately exposes his innocent craving for affection. Waititi’s characters frequently engage in actions that initially appear sad and uncomfortable. But by showing how the characters are at home in their idiosyncrasies, Waititi invites the viewer to abandon any cynicism and empathize with the misfit. </a:t>
            </a:r>
            <a:endParaRPr sz="2300">
              <a:latin typeface="Tahoma"/>
              <a:ea typeface="Tahoma"/>
              <a:cs typeface="Tahoma"/>
              <a:sym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4</a:t>
            </a:r>
            <a:endParaRPr/>
          </a:p>
        </p:txBody>
      </p:sp>
      <p:sp>
        <p:nvSpPr>
          <p:cNvPr id="165" name="Google Shape;165;p31"/>
          <p:cNvSpPr txBox="1"/>
          <p:nvPr>
            <p:ph idx="1" type="body"/>
          </p:nvPr>
        </p:nvSpPr>
        <p:spPr>
          <a:xfrm>
            <a:off x="387900" y="1144125"/>
            <a:ext cx="3714300" cy="34245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Watch the </a:t>
            </a:r>
            <a:r>
              <a:rPr lang="en"/>
              <a:t>Trailer</a:t>
            </a:r>
            <a:endParaRPr/>
          </a:p>
          <a:p>
            <a:pPr indent="-334327" lvl="0" marL="457200" rtl="0" algn="l">
              <a:spcBef>
                <a:spcPts val="1200"/>
              </a:spcBef>
              <a:spcAft>
                <a:spcPts val="0"/>
              </a:spcAft>
              <a:buSzPct val="100000"/>
              <a:buChar char="-"/>
            </a:pPr>
            <a:r>
              <a:rPr lang="en"/>
              <a:t>What is the film about?</a:t>
            </a:r>
            <a:endParaRPr/>
          </a:p>
          <a:p>
            <a:pPr indent="-334327" lvl="0" marL="457200" rtl="0" algn="l">
              <a:spcBef>
                <a:spcPts val="0"/>
              </a:spcBef>
              <a:spcAft>
                <a:spcPts val="0"/>
              </a:spcAft>
              <a:buSzPct val="100000"/>
              <a:buChar char="-"/>
            </a:pPr>
            <a:r>
              <a:rPr lang="en"/>
              <a:t>What are </a:t>
            </a:r>
            <a:r>
              <a:rPr lang="en"/>
              <a:t>the</a:t>
            </a:r>
            <a:r>
              <a:rPr lang="en"/>
              <a:t> most striking film techniques used in the trailer?</a:t>
            </a:r>
            <a:endParaRPr/>
          </a:p>
          <a:p>
            <a:pPr indent="-334327" lvl="0" marL="457200" rtl="0" algn="l">
              <a:spcBef>
                <a:spcPts val="0"/>
              </a:spcBef>
              <a:spcAft>
                <a:spcPts val="0"/>
              </a:spcAft>
              <a:buSzPct val="100000"/>
              <a:buChar char="-"/>
            </a:pPr>
            <a:r>
              <a:rPr lang="en"/>
              <a:t>Knowing about Waititi as an auteur what characteristics do you see?</a:t>
            </a:r>
            <a:endParaRPr/>
          </a:p>
          <a:p>
            <a:pPr indent="-334327" lvl="0" marL="457200" rtl="0" algn="l">
              <a:spcBef>
                <a:spcPts val="0"/>
              </a:spcBef>
              <a:spcAft>
                <a:spcPts val="0"/>
              </a:spcAft>
              <a:buSzPct val="100000"/>
              <a:buChar char="-"/>
            </a:pPr>
            <a:r>
              <a:rPr lang="en"/>
              <a:t>What (if any) similarities are there between what you have seen in the trailer to Two Cars One Night/ Tama Tu</a:t>
            </a:r>
            <a:r>
              <a:rPr lang="en"/>
              <a:t> </a:t>
            </a:r>
            <a:endParaRPr/>
          </a:p>
        </p:txBody>
      </p:sp>
      <p:pic>
        <p:nvPicPr>
          <p:cNvPr descr="Subscribe to INDIE &amp; FILM FESTIVALS: http://bit.ly/1wbkfYg&#10;Subscribe to TRAILERS: http://bit.ly/sxaw6h&#10;Subscribe to COMING SOON: http://bit.ly/H2vZUn&#10;Like us on FACEBOOK: http://goo.gl/dHs73&#10;Follow us on TWITTER: http://bit.ly/1ghOWmt&#10;Hunt for the Wilderpeople Official Trailer 1 (2016) - Sam Neill, Rhys Darby Movie HD&#10;&#10;A national manhunt is ordered for a rebellious kid and his foster uncle who go missing in the wild New Zealand bush.&#10;&#10;You're quite the artsy one, aren't you? Fandango MOVIECLIPS FILM FESTIVALS &amp; INDIE TRAILERS is the destination for...well, all things related to Film Festivals &amp; Indie Films. If you want to keep up with the latest festival news, art house openings, indie movie content, film reviews, and so much more, then you have found the right channel." id="166" name="Google Shape;166;p31" title="Hunt for the Wilderpeople Official Trailer 1 (2016) - Sam Neill, Rhys Darby Movie HD">
            <a:hlinkClick r:id="rId3"/>
          </p:cNvPr>
          <p:cNvPicPr preferRelativeResize="0"/>
          <p:nvPr/>
        </p:nvPicPr>
        <p:blipFill>
          <a:blip r:embed="rId4">
            <a:alphaModFix/>
          </a:blip>
          <a:stretch>
            <a:fillRect/>
          </a:stretch>
        </p:blipFill>
        <p:spPr>
          <a:xfrm>
            <a:off x="4414450" y="12734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idx="1" type="body"/>
          </p:nvPr>
        </p:nvSpPr>
        <p:spPr>
          <a:xfrm>
            <a:off x="418725" y="1411550"/>
            <a:ext cx="4763100" cy="3386700"/>
          </a:xfrm>
          <a:prstGeom prst="rect">
            <a:avLst/>
          </a:prstGeom>
        </p:spPr>
        <p:txBody>
          <a:bodyPr anchorCtr="0" anchor="t" bIns="91425" lIns="91425" spcFirstLastPara="1" rIns="91425" wrap="square" tIns="91425">
            <a:normAutofit lnSpcReduction="20000"/>
          </a:bodyPr>
          <a:lstStyle/>
          <a:p>
            <a:pPr indent="0" lvl="0" marL="0" rtl="0" algn="ctr">
              <a:lnSpc>
                <a:spcPct val="100000"/>
              </a:lnSpc>
              <a:spcBef>
                <a:spcPts val="0"/>
              </a:spcBef>
              <a:spcAft>
                <a:spcPts val="0"/>
              </a:spcAft>
              <a:buNone/>
            </a:pPr>
            <a:r>
              <a:rPr lang="en" sz="4000">
                <a:latin typeface="Amatic SC"/>
                <a:ea typeface="Amatic SC"/>
                <a:cs typeface="Amatic SC"/>
                <a:sym typeface="Amatic SC"/>
              </a:rPr>
              <a:t>No.8 Wire - Kiwi Ingenuity </a:t>
            </a:r>
            <a:endParaRPr sz="4000">
              <a:latin typeface="Amatic SC"/>
              <a:ea typeface="Amatic SC"/>
              <a:cs typeface="Amatic SC"/>
              <a:sym typeface="Amatic SC"/>
            </a:endParaRPr>
          </a:p>
          <a:p>
            <a:pPr indent="0" lvl="0" marL="0" rtl="0" algn="ctr">
              <a:lnSpc>
                <a:spcPct val="100000"/>
              </a:lnSpc>
              <a:spcBef>
                <a:spcPts val="0"/>
              </a:spcBef>
              <a:spcAft>
                <a:spcPts val="0"/>
              </a:spcAft>
              <a:buNone/>
            </a:pPr>
            <a:r>
              <a:t/>
            </a:r>
            <a:endParaRPr sz="4000">
              <a:latin typeface="Amatic SC"/>
              <a:ea typeface="Amatic SC"/>
              <a:cs typeface="Amatic SC"/>
              <a:sym typeface="Amatic SC"/>
            </a:endParaRPr>
          </a:p>
          <a:p>
            <a:pPr indent="0" lvl="0" marL="0" rtl="0" algn="ctr">
              <a:lnSpc>
                <a:spcPct val="100000"/>
              </a:lnSpc>
              <a:spcBef>
                <a:spcPts val="0"/>
              </a:spcBef>
              <a:spcAft>
                <a:spcPts val="0"/>
              </a:spcAft>
              <a:buNone/>
            </a:pPr>
            <a:r>
              <a:rPr lang="en" sz="4000">
                <a:latin typeface="Amatic SC"/>
                <a:ea typeface="Amatic SC"/>
                <a:cs typeface="Amatic SC"/>
                <a:sym typeface="Amatic SC"/>
              </a:rPr>
              <a:t>Taika Waititi</a:t>
            </a:r>
            <a:endParaRPr sz="4000">
              <a:latin typeface="Amatic SC"/>
              <a:ea typeface="Amatic SC"/>
              <a:cs typeface="Amatic SC"/>
              <a:sym typeface="Amatic SC"/>
            </a:endParaRPr>
          </a:p>
          <a:p>
            <a:pPr indent="0" lvl="0" marL="0" rtl="0" algn="ctr">
              <a:lnSpc>
                <a:spcPct val="100000"/>
              </a:lnSpc>
              <a:spcBef>
                <a:spcPts val="0"/>
              </a:spcBef>
              <a:spcAft>
                <a:spcPts val="0"/>
              </a:spcAft>
              <a:buNone/>
            </a:pPr>
            <a:r>
              <a:t/>
            </a:r>
            <a:endParaRPr sz="4000">
              <a:latin typeface="Amatic SC"/>
              <a:ea typeface="Amatic SC"/>
              <a:cs typeface="Amatic SC"/>
              <a:sym typeface="Amatic SC"/>
            </a:endParaRPr>
          </a:p>
          <a:p>
            <a:pPr indent="0" lvl="0" marL="0" rtl="0" algn="ctr">
              <a:lnSpc>
                <a:spcPct val="100000"/>
              </a:lnSpc>
              <a:spcBef>
                <a:spcPts val="0"/>
              </a:spcBef>
              <a:spcAft>
                <a:spcPts val="0"/>
              </a:spcAft>
              <a:buNone/>
            </a:pPr>
            <a:r>
              <a:rPr lang="en" sz="4000">
                <a:latin typeface="Amatic SC"/>
                <a:ea typeface="Amatic SC"/>
                <a:cs typeface="Amatic SC"/>
                <a:sym typeface="Amatic SC"/>
              </a:rPr>
              <a:t>The Auteur</a:t>
            </a:r>
            <a:endParaRPr sz="4000">
              <a:latin typeface="Amatic SC"/>
              <a:ea typeface="Amatic SC"/>
              <a:cs typeface="Amatic SC"/>
              <a:sym typeface="Amatic SC"/>
            </a:endParaRPr>
          </a:p>
          <a:p>
            <a:pPr indent="0" lvl="0" marL="0" rtl="0" algn="ctr">
              <a:lnSpc>
                <a:spcPct val="100000"/>
              </a:lnSpc>
              <a:spcBef>
                <a:spcPts val="0"/>
              </a:spcBef>
              <a:spcAft>
                <a:spcPts val="0"/>
              </a:spcAft>
              <a:buNone/>
            </a:pPr>
            <a:r>
              <a:t/>
            </a:r>
            <a:endParaRPr sz="4000">
              <a:latin typeface="Roboto Slab"/>
              <a:ea typeface="Roboto Slab"/>
              <a:cs typeface="Roboto Slab"/>
              <a:sym typeface="Roboto Slab"/>
            </a:endParaRPr>
          </a:p>
          <a:p>
            <a:pPr indent="0" lvl="0" marL="0" rtl="0" algn="l">
              <a:spcBef>
                <a:spcPts val="0"/>
              </a:spcBef>
              <a:spcAft>
                <a:spcPts val="1200"/>
              </a:spcAft>
              <a:buNone/>
            </a:pPr>
            <a:r>
              <a:t/>
            </a:r>
            <a:endParaRPr/>
          </a:p>
        </p:txBody>
      </p:sp>
      <p:pic>
        <p:nvPicPr>
          <p:cNvPr id="69" name="Google Shape;69;p14"/>
          <p:cNvPicPr preferRelativeResize="0"/>
          <p:nvPr/>
        </p:nvPicPr>
        <p:blipFill>
          <a:blip r:embed="rId3">
            <a:alphaModFix/>
          </a:blip>
          <a:stretch>
            <a:fillRect/>
          </a:stretch>
        </p:blipFill>
        <p:spPr>
          <a:xfrm>
            <a:off x="4763" y="109392"/>
            <a:ext cx="9134475" cy="784025"/>
          </a:xfrm>
          <a:prstGeom prst="rect">
            <a:avLst/>
          </a:prstGeom>
          <a:noFill/>
          <a:ln>
            <a:noFill/>
          </a:ln>
        </p:spPr>
      </p:pic>
      <p:pic>
        <p:nvPicPr>
          <p:cNvPr id="70" name="Google Shape;70;p14"/>
          <p:cNvPicPr preferRelativeResize="0"/>
          <p:nvPr/>
        </p:nvPicPr>
        <p:blipFill>
          <a:blip r:embed="rId4">
            <a:alphaModFix/>
          </a:blip>
          <a:stretch>
            <a:fillRect/>
          </a:stretch>
        </p:blipFill>
        <p:spPr>
          <a:xfrm>
            <a:off x="5850250" y="1018467"/>
            <a:ext cx="2628545" cy="394528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5</a:t>
            </a:r>
            <a:endParaRPr/>
          </a:p>
        </p:txBody>
      </p:sp>
      <p:sp>
        <p:nvSpPr>
          <p:cNvPr id="172" name="Google Shape;172;p32"/>
          <p:cNvSpPr txBox="1"/>
          <p:nvPr>
            <p:ph idx="1" type="body"/>
          </p:nvPr>
        </p:nvSpPr>
        <p:spPr>
          <a:xfrm>
            <a:off x="451850" y="1144125"/>
            <a:ext cx="3650400" cy="337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This type of film is often referred </a:t>
            </a:r>
            <a:endParaRPr/>
          </a:p>
        </p:txBody>
      </p:sp>
      <p:pic>
        <p:nvPicPr>
          <p:cNvPr descr="Writer director Taika Waititi (THOR: RAGNAROK, HUNT FOR THE WILDERPEOPLE), brings his signature style of humor and pathos to his latest film, JOJO RABBIT, a World War II satire that follows a lonely German boy (Roman Griffin Davis as JoJo) whose world view is turned upside down when he discovers his single mother (Scarlett Johansson) is hiding a young Jewish girl (Thomasin McKenzie) in their attic. Aided only by his idiotic imaginary friend, Adolf Hitler (Taika Waititi), Jojo must confront his blind nationalism.&#10;&#10;In Theaters October 18, 2019 &#10;&#10;Directed by: Taika Waititi&#10;&#10;Screenplay by: Taika Waititi, based upon the book “Caging Skies” by Christine Leunens&#10;&#10;Produced by:  Carthew Neal, p.g.a., Taika Waititi, p.g.a., Chelsea Winstanley&#10;&#10;Cast: Roman Griffin Davis, Thomasin McKenzie, Taika Waititi, Rebel Wilson, Stephen Merchant, Alfie Allen, with Sam Rockwell and Scarlett Johansson&#10;&#10;#JoJoRabbit #FoxSearchlight&#10;&#10;Connect with Fox Searchlight Online:&#10;Visit the Fox Searchlight WEBSITE: http://foxsearchlight.com/ &#10;Like Fox Searchlight on FACEBOOK: https://www.facebook.com/foxsearchlight&#10;Follow Fox Searchlight on TWITTER: https://twitter.com/foxsearchlight&#10;&#10;JOJO RABBIT | Official Trailer [HD] | FOX Searchlight&#10;https://www.youtube.com/user/FoxSearchlight" id="173" name="Google Shape;173;p32" title="JOJO RABBIT | Official Trailer [HD] | FOX Searchlight">
            <a:hlinkClick r:id="rId3"/>
          </p:cNvPr>
          <p:cNvPicPr preferRelativeResize="0"/>
          <p:nvPr/>
        </p:nvPicPr>
        <p:blipFill>
          <a:blip r:embed="rId4">
            <a:alphaModFix/>
          </a:blip>
          <a:stretch>
            <a:fillRect/>
          </a:stretch>
        </p:blipFill>
        <p:spPr>
          <a:xfrm>
            <a:off x="4426325" y="10237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5</a:t>
            </a:r>
            <a:endParaRPr/>
          </a:p>
        </p:txBody>
      </p:sp>
      <p:sp>
        <p:nvSpPr>
          <p:cNvPr id="179" name="Google Shape;179;p33"/>
          <p:cNvSpPr txBox="1"/>
          <p:nvPr>
            <p:ph idx="1" type="body"/>
          </p:nvPr>
        </p:nvSpPr>
        <p:spPr>
          <a:xfrm>
            <a:off x="499400" y="1144125"/>
            <a:ext cx="3353100" cy="342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Jo-Jo Rabbit</a:t>
            </a:r>
            <a:endParaRPr/>
          </a:p>
          <a:p>
            <a:pPr indent="0" lvl="0" marL="0" rtl="0" algn="l">
              <a:spcBef>
                <a:spcPts val="1200"/>
              </a:spcBef>
              <a:spcAft>
                <a:spcPts val="1200"/>
              </a:spcAft>
              <a:buNone/>
            </a:pPr>
            <a:r>
              <a:t/>
            </a:r>
            <a:endParaRPr/>
          </a:p>
        </p:txBody>
      </p:sp>
      <p:pic>
        <p:nvPicPr>
          <p:cNvPr descr="Filmmaker and actor Taika Waititi shares how he pitched his film “Jojo Rabbit,” what it was like to play Hitler and why he wanted to follow a child’s perspective in Nazi Germany. #TheDailyShow #TaikaWaititi #JojoRabbit&#10;&#10;Subscribe to The Daily Show:&#10;https://www.youtube.com/channel/UCwWhs_6x42TyRM4Wstoq8HA/?sub_confirmation=1 &#10;&#10;Follow The Daily Show:&#10;Twitter: https://twitter.com/TheDailyShow&#10;Facebook: https://www.facebook.com/thedailyshow&#10;Instagram: https://www.instagram.com/thedailyshow&#10;&#10;Watch full episodes of The Daily Show for free: http://www.cc.com/shows/the-daily-show-with-trevor-noah/full-episodes&#10;&#10;Follow Comedy Central:&#10;Twitter: https://twitter.com/ComedyCentral&#10;Facebook: https://www.facebook.com/ComedyCentral&#10;Instagram: https://www.instagram.com/comedycentral&#10;&#10;About The Daily Show:&#10;Trevor Noah and The World's Fakest News Team tackle the biggest stories in news, politics and pop culture.&#10;&#10;The Daily Show with Trevor Noah airs weeknights at 11/10c on Comedy Central." id="180" name="Google Shape;180;p33" title="Taika Waititi - Playing a Buffoonish Hitler in “Jojo Rabbit” | The Daily Show">
            <a:hlinkClick r:id="rId3"/>
          </p:cNvPr>
          <p:cNvPicPr preferRelativeResize="0"/>
          <p:nvPr/>
        </p:nvPicPr>
        <p:blipFill>
          <a:blip r:embed="rId4">
            <a:alphaModFix/>
          </a:blip>
          <a:stretch>
            <a:fillRect/>
          </a:stretch>
        </p:blipFill>
        <p:spPr>
          <a:xfrm>
            <a:off x="4184100" y="11441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87900" y="458025"/>
            <a:ext cx="8368200" cy="686100"/>
          </a:xfrm>
          <a:prstGeom prst="rect">
            <a:avLst/>
          </a:prstGeom>
          <a:ln cap="flat" cmpd="sng" w="19050">
            <a:solidFill>
              <a:srgbClr val="000000"/>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a:t>Auteur</a:t>
            </a:r>
            <a:endParaRPr/>
          </a:p>
        </p:txBody>
      </p:sp>
      <p:sp>
        <p:nvSpPr>
          <p:cNvPr id="76" name="Google Shape;76;p15"/>
          <p:cNvSpPr txBox="1"/>
          <p:nvPr>
            <p:ph idx="1" type="body"/>
          </p:nvPr>
        </p:nvSpPr>
        <p:spPr>
          <a:xfrm>
            <a:off x="387900" y="1489824"/>
            <a:ext cx="8368200" cy="30789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 sz="2200">
                <a:solidFill>
                  <a:srgbClr val="000000"/>
                </a:solidFill>
                <a:latin typeface="Tahoma"/>
                <a:ea typeface="Tahoma"/>
                <a:cs typeface="Tahoma"/>
                <a:sym typeface="Tahoma"/>
              </a:rPr>
              <a:t>What Is an Auteur?</a:t>
            </a:r>
            <a:endParaRPr sz="2200">
              <a:solidFill>
                <a:srgbClr val="000000"/>
              </a:solidFill>
              <a:latin typeface="Tahoma"/>
              <a:ea typeface="Tahoma"/>
              <a:cs typeface="Tahoma"/>
              <a:sym typeface="Tahoma"/>
            </a:endParaRPr>
          </a:p>
          <a:p>
            <a:pPr indent="0" lvl="0" marL="0" rtl="0" algn="l">
              <a:spcBef>
                <a:spcPts val="400"/>
              </a:spcBef>
              <a:spcAft>
                <a:spcPts val="0"/>
              </a:spcAft>
              <a:buNone/>
            </a:pPr>
            <a:r>
              <a:rPr lang="en" sz="2000">
                <a:solidFill>
                  <a:srgbClr val="000000"/>
                </a:solidFill>
                <a:latin typeface="Tahoma"/>
                <a:ea typeface="Tahoma"/>
                <a:cs typeface="Tahoma"/>
                <a:sym typeface="Tahoma"/>
              </a:rPr>
              <a:t>The French word </a:t>
            </a:r>
            <a:r>
              <a:rPr i="1" lang="en" sz="2000">
                <a:solidFill>
                  <a:srgbClr val="000000"/>
                </a:solidFill>
                <a:latin typeface="Tahoma"/>
                <a:ea typeface="Tahoma"/>
                <a:cs typeface="Tahoma"/>
                <a:sym typeface="Tahoma"/>
              </a:rPr>
              <a:t>auteur</a:t>
            </a:r>
            <a:r>
              <a:rPr lang="en" sz="2000">
                <a:solidFill>
                  <a:srgbClr val="000000"/>
                </a:solidFill>
                <a:latin typeface="Tahoma"/>
                <a:ea typeface="Tahoma"/>
                <a:cs typeface="Tahoma"/>
                <a:sym typeface="Tahoma"/>
              </a:rPr>
              <a:t> literally translates to the English, “author.” Within the context of cinema, the word </a:t>
            </a:r>
            <a:r>
              <a:rPr i="1" lang="en" sz="2000">
                <a:solidFill>
                  <a:srgbClr val="000000"/>
                </a:solidFill>
                <a:latin typeface="Tahoma"/>
                <a:ea typeface="Tahoma"/>
                <a:cs typeface="Tahoma"/>
                <a:sym typeface="Tahoma"/>
              </a:rPr>
              <a:t>auteur</a:t>
            </a:r>
            <a:r>
              <a:rPr lang="en" sz="2000">
                <a:solidFill>
                  <a:srgbClr val="000000"/>
                </a:solidFill>
                <a:latin typeface="Tahoma"/>
                <a:ea typeface="Tahoma"/>
                <a:cs typeface="Tahoma"/>
                <a:sym typeface="Tahoma"/>
              </a:rPr>
              <a:t> is used to describe a director who exerts a high level of control across all aspects of a film. Auteur directors generally have a distinctive style from film-to-film and often fill other roles besides directing including: writing, editing, and sometimes acting in their own films.</a:t>
            </a:r>
            <a:endParaRPr sz="2000">
              <a:solidFill>
                <a:srgbClr val="000000"/>
              </a:solidFill>
              <a:latin typeface="Tahoma"/>
              <a:ea typeface="Tahoma"/>
              <a:cs typeface="Tahoma"/>
              <a:sym typeface="Tahoma"/>
            </a:endParaRPr>
          </a:p>
          <a:p>
            <a:pPr indent="0" lvl="0" marL="0" rtl="0" algn="l">
              <a:spcBef>
                <a:spcPts val="0"/>
              </a:spcBef>
              <a:spcAft>
                <a:spcPts val="1200"/>
              </a:spcAft>
              <a:buNone/>
            </a:pPr>
            <a:r>
              <a:t/>
            </a:r>
            <a:endParaRPr sz="2300">
              <a:latin typeface="Tahoma"/>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87900" y="458025"/>
            <a:ext cx="8368200" cy="819600"/>
          </a:xfrm>
          <a:prstGeom prst="rect">
            <a:avLst/>
          </a:prstGeom>
        </p:spPr>
        <p:txBody>
          <a:bodyPr anchorCtr="0" anchor="b" bIns="91425" lIns="91425" spcFirstLastPara="1" rIns="91425" wrap="square" tIns="91425">
            <a:normAutofit fontScale="90000"/>
          </a:bodyPr>
          <a:lstStyle/>
          <a:p>
            <a:pPr indent="0" lvl="0" marL="0" rtl="0" algn="l">
              <a:lnSpc>
                <a:spcPct val="125000"/>
              </a:lnSpc>
              <a:spcBef>
                <a:spcPts val="0"/>
              </a:spcBef>
              <a:spcAft>
                <a:spcPts val="0"/>
              </a:spcAft>
              <a:buNone/>
            </a:pPr>
            <a:r>
              <a:t/>
            </a:r>
            <a:endParaRPr sz="1700">
              <a:solidFill>
                <a:srgbClr val="000000"/>
              </a:solidFill>
              <a:latin typeface="Arial"/>
              <a:ea typeface="Arial"/>
              <a:cs typeface="Arial"/>
              <a:sym typeface="Arial"/>
            </a:endParaRPr>
          </a:p>
          <a:p>
            <a:pPr indent="0" lvl="0" marL="0" rtl="0" algn="l">
              <a:spcBef>
                <a:spcPts val="400"/>
              </a:spcBef>
              <a:spcAft>
                <a:spcPts val="0"/>
              </a:spcAft>
              <a:buNone/>
            </a:pPr>
            <a:r>
              <a:rPr lang="en"/>
              <a:t>The 3 Components of Auteur Theory</a:t>
            </a:r>
            <a:endParaRPr/>
          </a:p>
          <a:p>
            <a:pPr indent="0" lvl="0" marL="0" rtl="0" algn="l">
              <a:spcBef>
                <a:spcPts val="0"/>
              </a:spcBef>
              <a:spcAft>
                <a:spcPts val="0"/>
              </a:spcAft>
              <a:buNone/>
            </a:pPr>
            <a:r>
              <a:t/>
            </a:r>
            <a:endParaRPr/>
          </a:p>
        </p:txBody>
      </p:sp>
      <p:sp>
        <p:nvSpPr>
          <p:cNvPr id="82" name="Google Shape;82;p16"/>
          <p:cNvSpPr txBox="1"/>
          <p:nvPr>
            <p:ph idx="1" type="body"/>
          </p:nvPr>
        </p:nvSpPr>
        <p:spPr>
          <a:xfrm>
            <a:off x="387900" y="1064625"/>
            <a:ext cx="8368200" cy="35040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t/>
            </a:r>
            <a:endParaRPr sz="1500">
              <a:solidFill>
                <a:srgbClr val="000000"/>
              </a:solidFill>
              <a:latin typeface="Arial"/>
              <a:ea typeface="Arial"/>
              <a:cs typeface="Arial"/>
              <a:sym typeface="Arial"/>
            </a:endParaRPr>
          </a:p>
          <a:p>
            <a:pPr indent="-321589" lvl="0" marL="457200" rtl="0" algn="l">
              <a:spcBef>
                <a:spcPts val="0"/>
              </a:spcBef>
              <a:spcAft>
                <a:spcPts val="0"/>
              </a:spcAft>
              <a:buClr>
                <a:srgbClr val="000000"/>
              </a:buClr>
              <a:buSzPct val="100000"/>
              <a:buFont typeface="Tahoma"/>
              <a:buAutoNum type="arabicPeriod"/>
            </a:pPr>
            <a:r>
              <a:rPr lang="en" sz="1889" u="sng">
                <a:solidFill>
                  <a:srgbClr val="000000"/>
                </a:solidFill>
                <a:latin typeface="Tahoma"/>
                <a:ea typeface="Tahoma"/>
                <a:cs typeface="Tahoma"/>
                <a:sym typeface="Tahoma"/>
              </a:rPr>
              <a:t>Technical competence:</a:t>
            </a:r>
            <a:r>
              <a:rPr lang="en" sz="1889">
                <a:solidFill>
                  <a:srgbClr val="000000"/>
                </a:solidFill>
                <a:latin typeface="Tahoma"/>
                <a:ea typeface="Tahoma"/>
                <a:cs typeface="Tahoma"/>
                <a:sym typeface="Tahoma"/>
              </a:rPr>
              <a:t> Auteurs must be at the top of their craft in terms of technical filmmaking abilities. Auteurs always have a hand in multiple components of filmmaking and should be operating at a high level across the board.</a:t>
            </a:r>
            <a:endParaRPr sz="1889">
              <a:solidFill>
                <a:srgbClr val="000000"/>
              </a:solidFill>
              <a:latin typeface="Tahoma"/>
              <a:ea typeface="Tahoma"/>
              <a:cs typeface="Tahoma"/>
              <a:sym typeface="Tahoma"/>
            </a:endParaRPr>
          </a:p>
          <a:p>
            <a:pPr indent="-321589" lvl="0" marL="457200" rtl="0" algn="l">
              <a:spcBef>
                <a:spcPts val="0"/>
              </a:spcBef>
              <a:spcAft>
                <a:spcPts val="0"/>
              </a:spcAft>
              <a:buClr>
                <a:srgbClr val="000000"/>
              </a:buClr>
              <a:buSzPct val="100000"/>
              <a:buFont typeface="Tahoma"/>
              <a:buAutoNum type="arabicPeriod"/>
            </a:pPr>
            <a:r>
              <a:rPr lang="en" sz="1889" u="sng">
                <a:solidFill>
                  <a:srgbClr val="000000"/>
                </a:solidFill>
                <a:latin typeface="Tahoma"/>
                <a:ea typeface="Tahoma"/>
                <a:cs typeface="Tahoma"/>
                <a:sym typeface="Tahoma"/>
              </a:rPr>
              <a:t>Distinguishable personality</a:t>
            </a:r>
            <a:r>
              <a:rPr lang="en" sz="1889">
                <a:solidFill>
                  <a:srgbClr val="000000"/>
                </a:solidFill>
                <a:latin typeface="Tahoma"/>
                <a:ea typeface="Tahoma"/>
                <a:cs typeface="Tahoma"/>
                <a:sym typeface="Tahoma"/>
              </a:rPr>
              <a:t>: What separates auteurs from other technically gifted directors is their unmistakable personality and style. When looking at an auteur’s collected works, you can generally see shared filming techniques and consistent themes being explored. One of the primary tenets of auteur theory is that auteurs make movies that are unmistakably theirs. This is in sharp contrast with the standard studio directors of the era who were simply translating script to screen with little interrogation of the source material or editorial input.</a:t>
            </a:r>
            <a:endParaRPr sz="1889">
              <a:solidFill>
                <a:srgbClr val="000000"/>
              </a:solidFill>
              <a:latin typeface="Tahoma"/>
              <a:ea typeface="Tahoma"/>
              <a:cs typeface="Tahoma"/>
              <a:sym typeface="Tahoma"/>
            </a:endParaRPr>
          </a:p>
          <a:p>
            <a:pPr indent="-321589" lvl="0" marL="457200" rtl="0" algn="l">
              <a:spcBef>
                <a:spcPts val="0"/>
              </a:spcBef>
              <a:spcAft>
                <a:spcPts val="0"/>
              </a:spcAft>
              <a:buClr>
                <a:srgbClr val="000000"/>
              </a:buClr>
              <a:buSzPct val="100000"/>
              <a:buFont typeface="Tahoma"/>
              <a:buAutoNum type="arabicPeriod"/>
            </a:pPr>
            <a:r>
              <a:rPr lang="en" sz="1889" u="sng">
                <a:solidFill>
                  <a:srgbClr val="000000"/>
                </a:solidFill>
                <a:latin typeface="Tahoma"/>
                <a:ea typeface="Tahoma"/>
                <a:cs typeface="Tahoma"/>
                <a:sym typeface="Tahoma"/>
              </a:rPr>
              <a:t>Interior meaning:</a:t>
            </a:r>
            <a:r>
              <a:rPr lang="en" sz="1889">
                <a:solidFill>
                  <a:srgbClr val="000000"/>
                </a:solidFill>
                <a:latin typeface="Tahoma"/>
                <a:ea typeface="Tahoma"/>
                <a:cs typeface="Tahoma"/>
                <a:sym typeface="Tahoma"/>
              </a:rPr>
              <a:t> Auteurs make films that have layers of meaning and have more to say about the human condition. Films made by auteurs go beyond the pure entertainment-oriented spectacles produced by large studios, to instead reveal the filmmakers unique perspectives and ruminations on life.</a:t>
            </a:r>
            <a:endParaRPr sz="1889">
              <a:solidFill>
                <a:srgbClr val="000000"/>
              </a:solidFill>
              <a:latin typeface="Tahoma"/>
              <a:ea typeface="Tahoma"/>
              <a:cs typeface="Tahoma"/>
              <a:sym typeface="Tahoma"/>
            </a:endParaRPr>
          </a:p>
          <a:p>
            <a:pPr indent="0" lvl="0" marL="0" rtl="0" algn="l">
              <a:spcBef>
                <a:spcPts val="0"/>
              </a:spcBef>
              <a:spcAft>
                <a:spcPts val="1200"/>
              </a:spcAft>
              <a:buNone/>
            </a:pPr>
            <a:r>
              <a:t/>
            </a:r>
            <a:endParaRPr sz="2189"/>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868150" y="458025"/>
            <a:ext cx="48879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Autobiography</a:t>
            </a:r>
            <a:endParaRPr/>
          </a:p>
        </p:txBody>
      </p:sp>
      <p:sp>
        <p:nvSpPr>
          <p:cNvPr id="88" name="Google Shape;88;p17"/>
          <p:cNvSpPr txBox="1"/>
          <p:nvPr>
            <p:ph idx="1" type="body"/>
          </p:nvPr>
        </p:nvSpPr>
        <p:spPr>
          <a:xfrm>
            <a:off x="3678900" y="1230250"/>
            <a:ext cx="5077200" cy="3338400"/>
          </a:xfrm>
          <a:prstGeom prst="rect">
            <a:avLst/>
          </a:prstGeom>
        </p:spPr>
        <p:txBody>
          <a:bodyPr anchorCtr="0" anchor="t" bIns="91425" lIns="91425" spcFirstLastPara="1" rIns="91425" wrap="square" tIns="91425">
            <a:noAutofit/>
          </a:bodyPr>
          <a:lstStyle/>
          <a:p>
            <a:pPr indent="0" lvl="0" marL="0" rtl="0" algn="l">
              <a:lnSpc>
                <a:spcPct val="115000"/>
              </a:lnSpc>
              <a:spcBef>
                <a:spcPts val="3000"/>
              </a:spcBef>
              <a:spcAft>
                <a:spcPts val="0"/>
              </a:spcAft>
              <a:buSzPts val="605"/>
              <a:buNone/>
            </a:pPr>
            <a:r>
              <a:rPr lang="en" sz="1925">
                <a:solidFill>
                  <a:srgbClr val="292929"/>
                </a:solidFill>
                <a:latin typeface="Tahoma"/>
                <a:ea typeface="Tahoma"/>
                <a:cs typeface="Tahoma"/>
                <a:sym typeface="Tahoma"/>
              </a:rPr>
              <a:t>Taika Waititi is a New Zealand comedian, actor, and movie director with a growing repertoire.</a:t>
            </a:r>
            <a:endParaRPr sz="1925">
              <a:solidFill>
                <a:srgbClr val="292929"/>
              </a:solidFill>
              <a:latin typeface="Tahoma"/>
              <a:ea typeface="Tahoma"/>
              <a:cs typeface="Tahoma"/>
              <a:sym typeface="Tahoma"/>
            </a:endParaRPr>
          </a:p>
          <a:p>
            <a:pPr indent="0" lvl="0" marL="0" rtl="0" algn="l">
              <a:lnSpc>
                <a:spcPct val="115000"/>
              </a:lnSpc>
              <a:spcBef>
                <a:spcPts val="3000"/>
              </a:spcBef>
              <a:spcAft>
                <a:spcPts val="0"/>
              </a:spcAft>
              <a:buSzPts val="605"/>
              <a:buNone/>
            </a:pPr>
            <a:r>
              <a:rPr b="1" lang="en" sz="2090">
                <a:solidFill>
                  <a:srgbClr val="85200C"/>
                </a:solidFill>
                <a:latin typeface="Tahoma"/>
                <a:ea typeface="Tahoma"/>
                <a:cs typeface="Tahoma"/>
                <a:sym typeface="Tahoma"/>
              </a:rPr>
              <a:t>Task 1 - Draw a timeline of Taika Waititi films   ✅</a:t>
            </a:r>
            <a:endParaRPr b="1" sz="2090">
              <a:solidFill>
                <a:srgbClr val="85200C"/>
              </a:solidFill>
              <a:latin typeface="Tahoma"/>
              <a:ea typeface="Tahoma"/>
              <a:cs typeface="Tahoma"/>
              <a:sym typeface="Tahoma"/>
            </a:endParaRPr>
          </a:p>
          <a:p>
            <a:pPr indent="0" lvl="0" marL="0" rtl="0" algn="l">
              <a:lnSpc>
                <a:spcPct val="115000"/>
              </a:lnSpc>
              <a:spcBef>
                <a:spcPts val="3000"/>
              </a:spcBef>
              <a:spcAft>
                <a:spcPts val="0"/>
              </a:spcAft>
              <a:buSzPts val="605"/>
              <a:buNone/>
            </a:pPr>
            <a:r>
              <a:rPr b="1" lang="en" sz="2090">
                <a:solidFill>
                  <a:srgbClr val="85200C"/>
                </a:solidFill>
                <a:latin typeface="Tahoma"/>
                <a:ea typeface="Tahoma"/>
                <a:cs typeface="Tahoma"/>
                <a:sym typeface="Tahoma"/>
              </a:rPr>
              <a:t>Task 2 - Create a profile of Waititi that includes his upbringing and background </a:t>
            </a:r>
            <a:r>
              <a:rPr b="1" lang="en" sz="2090">
                <a:solidFill>
                  <a:srgbClr val="85200C"/>
                </a:solidFill>
                <a:latin typeface="Tahoma"/>
                <a:ea typeface="Tahoma"/>
                <a:cs typeface="Tahoma"/>
                <a:sym typeface="Tahoma"/>
              </a:rPr>
              <a:t>  ✅</a:t>
            </a:r>
            <a:endParaRPr b="1" sz="2090">
              <a:solidFill>
                <a:srgbClr val="85200C"/>
              </a:solidFill>
              <a:latin typeface="Tahoma"/>
              <a:ea typeface="Tahoma"/>
              <a:cs typeface="Tahoma"/>
              <a:sym typeface="Tahoma"/>
            </a:endParaRPr>
          </a:p>
          <a:p>
            <a:pPr indent="0" lvl="0" marL="0" rtl="0" algn="l">
              <a:lnSpc>
                <a:spcPct val="115000"/>
              </a:lnSpc>
              <a:spcBef>
                <a:spcPts val="3000"/>
              </a:spcBef>
              <a:spcAft>
                <a:spcPts val="0"/>
              </a:spcAft>
              <a:buSzPts val="605"/>
              <a:buNone/>
            </a:pPr>
            <a:r>
              <a:t/>
            </a:r>
            <a:endParaRPr b="1" sz="2090">
              <a:solidFill>
                <a:srgbClr val="85200C"/>
              </a:solidFill>
              <a:latin typeface="Tahoma"/>
              <a:ea typeface="Tahoma"/>
              <a:cs typeface="Tahoma"/>
              <a:sym typeface="Tahoma"/>
            </a:endParaRPr>
          </a:p>
          <a:p>
            <a:pPr indent="0" lvl="0" marL="0" rtl="0" algn="l">
              <a:lnSpc>
                <a:spcPct val="115000"/>
              </a:lnSpc>
              <a:spcBef>
                <a:spcPts val="3000"/>
              </a:spcBef>
              <a:spcAft>
                <a:spcPts val="0"/>
              </a:spcAft>
              <a:buSzPts val="605"/>
              <a:buNone/>
            </a:pPr>
            <a:r>
              <a:t/>
            </a:r>
            <a:endParaRPr b="1" sz="2090">
              <a:solidFill>
                <a:srgbClr val="85200C"/>
              </a:solidFill>
              <a:latin typeface="Tahoma"/>
              <a:ea typeface="Tahoma"/>
              <a:cs typeface="Tahoma"/>
              <a:sym typeface="Tahoma"/>
            </a:endParaRPr>
          </a:p>
          <a:p>
            <a:pPr indent="0" lvl="0" marL="0" rtl="0" algn="l">
              <a:lnSpc>
                <a:spcPct val="95000"/>
              </a:lnSpc>
              <a:spcBef>
                <a:spcPts val="3000"/>
              </a:spcBef>
              <a:spcAft>
                <a:spcPts val="0"/>
              </a:spcAft>
              <a:buSzPts val="605"/>
              <a:buNone/>
            </a:pPr>
            <a:r>
              <a:t/>
            </a:r>
            <a:endParaRPr b="1" sz="989">
              <a:solidFill>
                <a:srgbClr val="85200C"/>
              </a:solidFill>
              <a:latin typeface="Tahoma"/>
              <a:ea typeface="Tahoma"/>
              <a:cs typeface="Tahoma"/>
              <a:sym typeface="Tahoma"/>
            </a:endParaRPr>
          </a:p>
        </p:txBody>
      </p:sp>
      <p:pic>
        <p:nvPicPr>
          <p:cNvPr id="89" name="Google Shape;89;p17"/>
          <p:cNvPicPr preferRelativeResize="0"/>
          <p:nvPr/>
        </p:nvPicPr>
        <p:blipFill>
          <a:blip r:embed="rId3">
            <a:alphaModFix/>
          </a:blip>
          <a:stretch>
            <a:fillRect/>
          </a:stretch>
        </p:blipFill>
        <p:spPr>
          <a:xfrm>
            <a:off x="495450" y="550338"/>
            <a:ext cx="2887725" cy="40428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DRAMEDY</a:t>
            </a:r>
            <a:endParaRPr/>
          </a:p>
        </p:txBody>
      </p:sp>
      <p:sp>
        <p:nvSpPr>
          <p:cNvPr id="95" name="Google Shape;95;p18"/>
          <p:cNvSpPr txBox="1"/>
          <p:nvPr>
            <p:ph idx="1" type="body"/>
          </p:nvPr>
        </p:nvSpPr>
        <p:spPr>
          <a:xfrm>
            <a:off x="387900" y="1489825"/>
            <a:ext cx="8368200" cy="3490200"/>
          </a:xfrm>
          <a:prstGeom prst="rect">
            <a:avLst/>
          </a:prstGeom>
        </p:spPr>
        <p:txBody>
          <a:bodyPr anchorCtr="0" anchor="t" bIns="91425" lIns="91425" spcFirstLastPara="1" rIns="91425" wrap="square" tIns="91425">
            <a:normAutofit fontScale="47500" lnSpcReduction="10000"/>
          </a:bodyPr>
          <a:lstStyle/>
          <a:p>
            <a:pPr indent="0" lvl="0" marL="0" rtl="0" algn="l">
              <a:lnSpc>
                <a:spcPct val="115000"/>
              </a:lnSpc>
              <a:spcBef>
                <a:spcPts val="3000"/>
              </a:spcBef>
              <a:spcAft>
                <a:spcPts val="0"/>
              </a:spcAft>
              <a:buNone/>
            </a:pPr>
            <a:r>
              <a:rPr lang="en" sz="3137">
                <a:solidFill>
                  <a:srgbClr val="292929"/>
                </a:solidFill>
                <a:latin typeface="Tahoma"/>
                <a:ea typeface="Tahoma"/>
                <a:cs typeface="Tahoma"/>
                <a:sym typeface="Tahoma"/>
              </a:rPr>
              <a:t>His films fall into a category of comedy-drama or dramedy. Dramedies combine elements of drama and comedy in a way that can provide lightness without mockery and understanding without sentimentalism. Waititi specifically focuses on people on the margins of society and uses father-son relationships to balance the delicate nature of the genre, the success of which has proven his status as a new auteur in this golden age of dramedy.</a:t>
            </a:r>
            <a:endParaRPr sz="3137">
              <a:solidFill>
                <a:srgbClr val="292929"/>
              </a:solidFill>
              <a:latin typeface="Tahoma"/>
              <a:ea typeface="Tahoma"/>
              <a:cs typeface="Tahoma"/>
              <a:sym typeface="Tahoma"/>
            </a:endParaRPr>
          </a:p>
          <a:p>
            <a:pPr indent="0" lvl="0" marL="0" rtl="0" algn="l">
              <a:lnSpc>
                <a:spcPct val="115000"/>
              </a:lnSpc>
              <a:spcBef>
                <a:spcPts val="3000"/>
              </a:spcBef>
              <a:spcAft>
                <a:spcPts val="0"/>
              </a:spcAft>
              <a:buNone/>
            </a:pPr>
            <a:r>
              <a:rPr lang="en" sz="3137">
                <a:solidFill>
                  <a:srgbClr val="292929"/>
                </a:solidFill>
                <a:latin typeface="Tahoma"/>
                <a:ea typeface="Tahoma"/>
                <a:cs typeface="Tahoma"/>
                <a:sym typeface="Tahoma"/>
              </a:rPr>
              <a:t>Dramedies combine elements of drama and comedy in a way that can provide lightness without mockery and understanding without sentimentalism. Waititi specifically focuses on people on the margins of society and uses father-son relationships to balance the delicate nature of the genre, the success of which has proven his status as a new auteur in this golden age of dramedy.</a:t>
            </a:r>
            <a:endParaRPr sz="3137">
              <a:solidFill>
                <a:srgbClr val="292929"/>
              </a:solidFill>
              <a:latin typeface="Tahoma"/>
              <a:ea typeface="Tahoma"/>
              <a:cs typeface="Tahoma"/>
              <a:sym typeface="Tahoma"/>
            </a:endParaRPr>
          </a:p>
          <a:p>
            <a:pPr indent="0" lvl="0" marL="0" rtl="0" algn="l">
              <a:lnSpc>
                <a:spcPct val="115000"/>
              </a:lnSpc>
              <a:spcBef>
                <a:spcPts val="3000"/>
              </a:spcBef>
              <a:spcAft>
                <a:spcPts val="0"/>
              </a:spcAft>
              <a:buNone/>
            </a:pPr>
            <a:r>
              <a:t/>
            </a:r>
            <a:endParaRPr sz="1500">
              <a:solidFill>
                <a:srgbClr val="292929"/>
              </a:solidFill>
              <a:latin typeface="Tahoma"/>
              <a:ea typeface="Tahoma"/>
              <a:cs typeface="Tahoma"/>
              <a:sym typeface="Tahoma"/>
            </a:endParaRPr>
          </a:p>
          <a:p>
            <a:pPr indent="0" lvl="0" marL="0" rtl="0" algn="l">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idx="1" type="body"/>
          </p:nvPr>
        </p:nvSpPr>
        <p:spPr>
          <a:xfrm>
            <a:off x="387900" y="839875"/>
            <a:ext cx="8368200" cy="3729000"/>
          </a:xfrm>
          <a:prstGeom prst="rect">
            <a:avLst/>
          </a:prstGeom>
        </p:spPr>
        <p:txBody>
          <a:bodyPr anchorCtr="0" anchor="t" bIns="91425" lIns="91425" spcFirstLastPara="1" rIns="91425" wrap="square" tIns="91425">
            <a:normAutofit fontScale="92500"/>
          </a:bodyPr>
          <a:lstStyle/>
          <a:p>
            <a:pPr indent="0" lvl="0" marL="0" rtl="0" algn="l">
              <a:lnSpc>
                <a:spcPct val="115000"/>
              </a:lnSpc>
              <a:spcBef>
                <a:spcPts val="3000"/>
              </a:spcBef>
              <a:spcAft>
                <a:spcPts val="0"/>
              </a:spcAft>
              <a:buNone/>
            </a:pPr>
            <a:r>
              <a:rPr lang="en" sz="1700">
                <a:solidFill>
                  <a:srgbClr val="292929"/>
                </a:solidFill>
                <a:latin typeface="Tahoma"/>
                <a:ea typeface="Tahoma"/>
                <a:cs typeface="Tahoma"/>
                <a:sym typeface="Tahoma"/>
              </a:rPr>
              <a:t>Dramedy is a relatively new genre, and with the exception of a few outliers, most of the films have been made in the last 20 years. Topics like war, relationships, ethical dilemmas, mental illness etc. can all be covered giving the genre a wide range of topics. </a:t>
            </a:r>
            <a:endParaRPr sz="1700">
              <a:solidFill>
                <a:srgbClr val="292929"/>
              </a:solidFill>
              <a:latin typeface="Tahoma"/>
              <a:ea typeface="Tahoma"/>
              <a:cs typeface="Tahoma"/>
              <a:sym typeface="Tahoma"/>
            </a:endParaRPr>
          </a:p>
          <a:p>
            <a:pPr indent="0" lvl="0" marL="0" rtl="0" algn="l">
              <a:lnSpc>
                <a:spcPct val="115000"/>
              </a:lnSpc>
              <a:spcBef>
                <a:spcPts val="3000"/>
              </a:spcBef>
              <a:spcAft>
                <a:spcPts val="0"/>
              </a:spcAft>
              <a:buNone/>
            </a:pPr>
            <a:r>
              <a:rPr lang="en" sz="1700">
                <a:solidFill>
                  <a:srgbClr val="292929"/>
                </a:solidFill>
                <a:latin typeface="Tahoma"/>
                <a:ea typeface="Tahoma"/>
                <a:cs typeface="Tahoma"/>
                <a:sym typeface="Tahoma"/>
              </a:rPr>
              <a:t>Underlying in them all is a lens of humour in the midst of the situation. If it’s too comedic, the effect is lost and the issue becomes whimsical or subsidiary to the humour. Dramedies work best when at least one of three things takes place: a traditionally comedic actor playing the main role (</a:t>
            </a:r>
            <a:r>
              <a:rPr i="1" lang="en" sz="1700">
                <a:solidFill>
                  <a:srgbClr val="292929"/>
                </a:solidFill>
                <a:latin typeface="Tahoma"/>
                <a:ea typeface="Tahoma"/>
                <a:cs typeface="Tahoma"/>
                <a:sym typeface="Tahoma"/>
              </a:rPr>
              <a:t>Truman Show)</a:t>
            </a:r>
            <a:r>
              <a:rPr lang="en" sz="1700">
                <a:solidFill>
                  <a:srgbClr val="292929"/>
                </a:solidFill>
                <a:latin typeface="Tahoma"/>
                <a:ea typeface="Tahoma"/>
                <a:cs typeface="Tahoma"/>
                <a:sym typeface="Tahoma"/>
              </a:rPr>
              <a:t>, when the main character has some type of comedic trait about them (</a:t>
            </a:r>
            <a:r>
              <a:rPr i="1" lang="en" sz="1700">
                <a:solidFill>
                  <a:srgbClr val="292929"/>
                </a:solidFill>
                <a:latin typeface="Tahoma"/>
                <a:ea typeface="Tahoma"/>
                <a:cs typeface="Tahoma"/>
                <a:sym typeface="Tahoma"/>
              </a:rPr>
              <a:t>Forrest Gump)</a:t>
            </a:r>
            <a:r>
              <a:rPr lang="en" sz="1700">
                <a:solidFill>
                  <a:srgbClr val="292929"/>
                </a:solidFill>
                <a:latin typeface="Tahoma"/>
                <a:ea typeface="Tahoma"/>
                <a:cs typeface="Tahoma"/>
                <a:sym typeface="Tahoma"/>
              </a:rPr>
              <a:t>, or the protagonists find themselves in humorous situations a result of the darker situation around them.</a:t>
            </a:r>
            <a:endParaRPr sz="1700">
              <a:solidFill>
                <a:srgbClr val="292929"/>
              </a:solidFill>
              <a:latin typeface="Tahoma"/>
              <a:ea typeface="Tahoma"/>
              <a:cs typeface="Tahoma"/>
              <a:sym typeface="Tahoma"/>
            </a:endParaRPr>
          </a:p>
          <a:p>
            <a:pPr indent="0" lvl="0" marL="0" rtl="0" algn="l">
              <a:lnSpc>
                <a:spcPct val="218181"/>
              </a:lnSpc>
              <a:spcBef>
                <a:spcPts val="3000"/>
              </a:spcBef>
              <a:spcAft>
                <a:spcPts val="0"/>
              </a:spcAft>
              <a:buNone/>
            </a:pPr>
            <a:r>
              <a:t/>
            </a:r>
            <a:endParaRPr sz="1500">
              <a:solidFill>
                <a:srgbClr val="292929"/>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Taika Waititi, is an award-winning director, writer, actor and artist who has become one of the country’s best-loved and most distinctive cultural voices.&#10;&#10;Read more: https://inner.kiwi/new-zealander-year/taika-waititi-nzer-year-finalist-2017/" id="105" name="Google Shape;105;p20" title="Taika Waititi: NZer of the Year 2017">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idx="1" type="body"/>
          </p:nvPr>
        </p:nvSpPr>
        <p:spPr>
          <a:xfrm>
            <a:off x="387900" y="354875"/>
            <a:ext cx="8368200" cy="4213800"/>
          </a:xfrm>
          <a:prstGeom prst="rect">
            <a:avLst/>
          </a:prstGeom>
        </p:spPr>
        <p:txBody>
          <a:bodyPr anchorCtr="0" anchor="t" bIns="91425" lIns="91425" spcFirstLastPara="1" rIns="91425" wrap="square" tIns="91425">
            <a:noAutofit/>
          </a:bodyPr>
          <a:lstStyle/>
          <a:p>
            <a:pPr indent="0" lvl="0" marL="0" rtl="0" algn="just">
              <a:lnSpc>
                <a:spcPct val="115000"/>
              </a:lnSpc>
              <a:spcBef>
                <a:spcPts val="3000"/>
              </a:spcBef>
              <a:spcAft>
                <a:spcPts val="0"/>
              </a:spcAft>
              <a:buSzPts val="440"/>
              <a:buNone/>
            </a:pPr>
            <a:r>
              <a:rPr lang="en" sz="1500">
                <a:solidFill>
                  <a:srgbClr val="292929"/>
                </a:solidFill>
                <a:latin typeface="Tahoma"/>
                <a:ea typeface="Tahoma"/>
                <a:cs typeface="Tahoma"/>
                <a:sym typeface="Tahoma"/>
              </a:rPr>
              <a:t>In describing his most recent film, </a:t>
            </a:r>
            <a:r>
              <a:rPr i="1" lang="en" sz="1500">
                <a:solidFill>
                  <a:srgbClr val="292929"/>
                </a:solidFill>
                <a:latin typeface="Tahoma"/>
                <a:ea typeface="Tahoma"/>
                <a:cs typeface="Tahoma"/>
                <a:sym typeface="Tahoma"/>
              </a:rPr>
              <a:t>Hunt for the Wilderpeople</a:t>
            </a:r>
            <a:r>
              <a:rPr lang="en" sz="1500">
                <a:solidFill>
                  <a:srgbClr val="292929"/>
                </a:solidFill>
                <a:latin typeface="Tahoma"/>
                <a:ea typeface="Tahoma"/>
                <a:cs typeface="Tahoma"/>
                <a:sym typeface="Tahoma"/>
              </a:rPr>
              <a:t>, Waititi states the film, “was about people who were on the margins and people who don’t feel like they’re a part of society.” This takes the front seat in </a:t>
            </a:r>
            <a:r>
              <a:rPr i="1" lang="en" sz="1500">
                <a:solidFill>
                  <a:srgbClr val="292929"/>
                </a:solidFill>
                <a:latin typeface="Tahoma"/>
                <a:ea typeface="Tahoma"/>
                <a:cs typeface="Tahoma"/>
                <a:sym typeface="Tahoma"/>
              </a:rPr>
              <a:t>Boy </a:t>
            </a:r>
            <a:r>
              <a:rPr lang="en" sz="1500">
                <a:solidFill>
                  <a:srgbClr val="292929"/>
                </a:solidFill>
                <a:latin typeface="Tahoma"/>
                <a:ea typeface="Tahoma"/>
                <a:cs typeface="Tahoma"/>
                <a:sym typeface="Tahoma"/>
              </a:rPr>
              <a:t>and </a:t>
            </a:r>
            <a:r>
              <a:rPr i="1" lang="en" sz="1500">
                <a:solidFill>
                  <a:srgbClr val="292929"/>
                </a:solidFill>
                <a:latin typeface="Tahoma"/>
                <a:ea typeface="Tahoma"/>
                <a:cs typeface="Tahoma"/>
                <a:sym typeface="Tahoma"/>
              </a:rPr>
              <a:t>Hunt for the Wilderpeople</a:t>
            </a:r>
            <a:r>
              <a:rPr lang="en" sz="1500">
                <a:solidFill>
                  <a:srgbClr val="292929"/>
                </a:solidFill>
                <a:latin typeface="Tahoma"/>
                <a:ea typeface="Tahoma"/>
                <a:cs typeface="Tahoma"/>
                <a:sym typeface="Tahoma"/>
              </a:rPr>
              <a:t>. In the realm of dramedy, Waititi focuses his films on social rejects, letting the audience step into the shoes of the individuals of the films, not only for empathy, but for examining their own biases towards people like this.</a:t>
            </a:r>
            <a:endParaRPr sz="1500">
              <a:solidFill>
                <a:srgbClr val="292929"/>
              </a:solidFill>
              <a:latin typeface="Tahoma"/>
              <a:ea typeface="Tahoma"/>
              <a:cs typeface="Tahoma"/>
              <a:sym typeface="Tahoma"/>
            </a:endParaRPr>
          </a:p>
          <a:p>
            <a:pPr indent="0" lvl="0" marL="0" rtl="0" algn="just">
              <a:lnSpc>
                <a:spcPct val="115000"/>
              </a:lnSpc>
              <a:spcBef>
                <a:spcPts val="3000"/>
              </a:spcBef>
              <a:spcAft>
                <a:spcPts val="0"/>
              </a:spcAft>
              <a:buSzPts val="440"/>
              <a:buNone/>
            </a:pPr>
            <a:r>
              <a:rPr lang="en" sz="1500">
                <a:solidFill>
                  <a:srgbClr val="292929"/>
                </a:solidFill>
                <a:latin typeface="Tahoma"/>
                <a:ea typeface="Tahoma"/>
                <a:cs typeface="Tahoma"/>
                <a:sym typeface="Tahoma"/>
              </a:rPr>
              <a:t>Waititi has also stated, “One of the things I strive for in my work is to… take a little snapshot of the human condition or human nature, just to say, ‘This is what life is like.’”  Focusing on people in the margins of society is how he does so. Specifically, in </a:t>
            </a:r>
            <a:r>
              <a:rPr i="1" lang="en" sz="1500">
                <a:solidFill>
                  <a:srgbClr val="292929"/>
                </a:solidFill>
                <a:latin typeface="Tahoma"/>
                <a:ea typeface="Tahoma"/>
                <a:cs typeface="Tahoma"/>
                <a:sym typeface="Tahoma"/>
              </a:rPr>
              <a:t>Boy</a:t>
            </a:r>
            <a:r>
              <a:rPr lang="en" sz="1500">
                <a:solidFill>
                  <a:srgbClr val="292929"/>
                </a:solidFill>
                <a:latin typeface="Tahoma"/>
                <a:ea typeface="Tahoma"/>
                <a:cs typeface="Tahoma"/>
                <a:sym typeface="Tahoma"/>
              </a:rPr>
              <a:t> and </a:t>
            </a:r>
            <a:r>
              <a:rPr i="1" lang="en" sz="1500">
                <a:solidFill>
                  <a:srgbClr val="292929"/>
                </a:solidFill>
                <a:latin typeface="Tahoma"/>
                <a:ea typeface="Tahoma"/>
                <a:cs typeface="Tahoma"/>
                <a:sym typeface="Tahoma"/>
              </a:rPr>
              <a:t>Hunt for the Wilder people</a:t>
            </a:r>
            <a:r>
              <a:rPr lang="en" sz="1500">
                <a:solidFill>
                  <a:srgbClr val="292929"/>
                </a:solidFill>
                <a:latin typeface="Tahoma"/>
                <a:ea typeface="Tahoma"/>
                <a:cs typeface="Tahoma"/>
                <a:sym typeface="Tahoma"/>
              </a:rPr>
              <a:t>, Waititi chooses a dysfunctional father-son relationship as a more specific lens through which to approach the marginal characters. In looking at both films as a case study, key aspects of dramedies come out. </a:t>
            </a:r>
            <a:r>
              <a:rPr i="1" lang="en" sz="1500">
                <a:solidFill>
                  <a:srgbClr val="292929"/>
                </a:solidFill>
                <a:latin typeface="Tahoma"/>
                <a:ea typeface="Tahoma"/>
                <a:cs typeface="Tahoma"/>
                <a:sym typeface="Tahoma"/>
              </a:rPr>
              <a:t>Boy </a:t>
            </a:r>
            <a:r>
              <a:rPr lang="en" sz="1500">
                <a:solidFill>
                  <a:srgbClr val="292929"/>
                </a:solidFill>
                <a:latin typeface="Tahoma"/>
                <a:ea typeface="Tahoma"/>
                <a:cs typeface="Tahoma"/>
                <a:sym typeface="Tahoma"/>
              </a:rPr>
              <a:t>makes use of all three key aspects. Waititi casts himself as the father, fulfilling the need for a traditionally comedic actor in the film. He also has several quirks that allow for comedic treatment. Lastly, he and his son find themselves in a multitude of humorous situation. </a:t>
            </a:r>
            <a:r>
              <a:rPr i="1" lang="en" sz="1500">
                <a:solidFill>
                  <a:srgbClr val="292929"/>
                </a:solidFill>
                <a:latin typeface="Tahoma"/>
                <a:ea typeface="Tahoma"/>
                <a:cs typeface="Tahoma"/>
                <a:sym typeface="Tahoma"/>
              </a:rPr>
              <a:t>Boy </a:t>
            </a:r>
            <a:r>
              <a:rPr lang="en" sz="1500">
                <a:solidFill>
                  <a:srgbClr val="292929"/>
                </a:solidFill>
                <a:latin typeface="Tahoma"/>
                <a:ea typeface="Tahoma"/>
                <a:cs typeface="Tahoma"/>
                <a:sym typeface="Tahoma"/>
              </a:rPr>
              <a:t>uses dry comedy and a bizarre story line.</a:t>
            </a:r>
            <a:endParaRPr sz="1620">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