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Lato"/>
      <p:regular r:id="rId17"/>
      <p:bold r:id="rId18"/>
      <p:italic r:id="rId19"/>
      <p:boldItalic r:id="rId20"/>
    </p:embeddedFont>
    <p:embeddedFont>
      <p:font typeface="Comfortaa"/>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5D080A-00DA-48DA-B4B1-1D1600F7766B}">
  <a:tblStyle styleId="{555D080A-00DA-48DA-B4B1-1D1600F7766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boldItalic.fntdata"/><Relationship Id="rId11" Type="http://schemas.openxmlformats.org/officeDocument/2006/relationships/slide" Target="slides/slide5.xml"/><Relationship Id="rId22" Type="http://schemas.openxmlformats.org/officeDocument/2006/relationships/font" Target="fonts/Comfortaa-bold.fntdata"/><Relationship Id="rId10" Type="http://schemas.openxmlformats.org/officeDocument/2006/relationships/slide" Target="slides/slide4.xml"/><Relationship Id="rId21" Type="http://schemas.openxmlformats.org/officeDocument/2006/relationships/font" Target="fonts/Comfortaa-regular.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Lato-regular.fntdata"/><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Lato-italic.fntdata"/><Relationship Id="rId6" Type="http://schemas.openxmlformats.org/officeDocument/2006/relationships/notesMaster" Target="notesMasters/notesMaster1.xml"/><Relationship Id="rId18" Type="http://schemas.openxmlformats.org/officeDocument/2006/relationships/font" Target="fonts/Lato-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39d2b86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39d2b86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39d2b862c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039d2b862c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039d2b862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039d2b862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039d2b862c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039d2b862c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039d2b862c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039d2b862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039d2b862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039d2b862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039d2b862c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039d2b862c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039d2b862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039d2b862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Outdoor cooking/housing, barter, plants, animal skins, horses, vegetables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039d2b862c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039d2b862c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039d2b862c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039d2b862c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5.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hO-7cz7gyAY"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3.png"/><Relationship Id="rId11" Type="http://schemas.openxmlformats.org/officeDocument/2006/relationships/image" Target="../media/image8.png"/><Relationship Id="rId10" Type="http://schemas.openxmlformats.org/officeDocument/2006/relationships/image" Target="../media/image7.png"/><Relationship Id="rId12" Type="http://schemas.openxmlformats.org/officeDocument/2006/relationships/image" Target="../media/image17.png"/><Relationship Id="rId9"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6.jpg"/><Relationship Id="rId7" Type="http://schemas.openxmlformats.org/officeDocument/2006/relationships/image" Target="../media/image4.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unacademy.com/content/bpsc/study-material/economics/primary-sector-in-economics-an-overview/#:~:text=As%20the%20most%20important%20economic,excellent%20resources%20to%20primary%20production."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688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We group businesses into 3 groups called </a:t>
            </a:r>
            <a:r>
              <a:rPr lang="en" sz="2400">
                <a:solidFill>
                  <a:srgbClr val="1C1C1C"/>
                </a:solidFill>
              </a:rPr>
              <a:t>‘economic sectors’</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‘with the primary, secondary and tertiary sector’ </a:t>
            </a:r>
            <a:endParaRPr/>
          </a:p>
        </p:txBody>
      </p:sp>
      <p:sp>
        <p:nvSpPr>
          <p:cNvPr id="55" name="Google Shape;55;p13"/>
          <p:cNvSpPr txBox="1"/>
          <p:nvPr/>
        </p:nvSpPr>
        <p:spPr>
          <a:xfrm>
            <a:off x="2822200" y="3047900"/>
            <a:ext cx="3579600" cy="1061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2400">
                <a:solidFill>
                  <a:srgbClr val="1C1C1C"/>
                </a:solidFill>
              </a:rPr>
              <a:t>across a</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place or the world.</a:t>
            </a:r>
            <a:endParaRPr/>
          </a:p>
        </p:txBody>
      </p:sp>
      <p:pic>
        <p:nvPicPr>
          <p:cNvPr descr="File:Cow female black white.jpg - Wikipedia" id="56" name="Google Shape;56;p13"/>
          <p:cNvPicPr preferRelativeResize="0"/>
          <p:nvPr/>
        </p:nvPicPr>
        <p:blipFill>
          <a:blip r:embed="rId3">
            <a:alphaModFix/>
          </a:blip>
          <a:stretch>
            <a:fillRect/>
          </a:stretch>
        </p:blipFill>
        <p:spPr>
          <a:xfrm>
            <a:off x="638050" y="1715300"/>
            <a:ext cx="2394598" cy="1305400"/>
          </a:xfrm>
          <a:prstGeom prst="rect">
            <a:avLst/>
          </a:prstGeom>
          <a:noFill/>
          <a:ln>
            <a:noFill/>
          </a:ln>
        </p:spPr>
      </p:pic>
      <p:pic>
        <p:nvPicPr>
          <p:cNvPr descr="File:Кхк мороженок.jpg - Wikimedia Commons" id="57" name="Google Shape;57;p13"/>
          <p:cNvPicPr preferRelativeResize="0"/>
          <p:nvPr/>
        </p:nvPicPr>
        <p:blipFill>
          <a:blip r:embed="rId4">
            <a:alphaModFix/>
          </a:blip>
          <a:stretch>
            <a:fillRect/>
          </a:stretch>
        </p:blipFill>
        <p:spPr>
          <a:xfrm>
            <a:off x="3374688" y="1715300"/>
            <a:ext cx="2394600" cy="1305400"/>
          </a:xfrm>
          <a:prstGeom prst="rect">
            <a:avLst/>
          </a:prstGeom>
          <a:noFill/>
          <a:ln>
            <a:noFill/>
          </a:ln>
        </p:spPr>
      </p:pic>
      <p:pic>
        <p:nvPicPr>
          <p:cNvPr id="58" name="Google Shape;58;p13"/>
          <p:cNvPicPr preferRelativeResize="0"/>
          <p:nvPr/>
        </p:nvPicPr>
        <p:blipFill>
          <a:blip r:embed="rId5">
            <a:alphaModFix/>
          </a:blip>
          <a:stretch>
            <a:fillRect/>
          </a:stretch>
        </p:blipFill>
        <p:spPr>
          <a:xfrm>
            <a:off x="6111350" y="1715300"/>
            <a:ext cx="2394600" cy="1305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a:t>
            </a:r>
            <a:endParaRPr/>
          </a:p>
        </p:txBody>
      </p:sp>
      <p:sp>
        <p:nvSpPr>
          <p:cNvPr id="141" name="Google Shape;141;p22"/>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FFFFFF"/>
                </a:highlight>
              </a:rPr>
              <a:t>The primary sector, secondary sector, and tertiary sector make up an economy as the most basic sectors. Each are characterized by its own set of values.</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“Economic Sectors Around The World.”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economic sector in a country except for New Zealand.</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products which would be belonging to that economic sector in that country</a:t>
            </a:r>
            <a:r>
              <a:rPr lang="en" sz="1800">
                <a:solidFill>
                  <a:schemeClr val="dk1"/>
                </a:solidFill>
              </a:rPr>
              <a:t>.</a:t>
            </a:r>
            <a:endParaRPr sz="1800">
              <a:solidFill>
                <a:schemeClr val="dk1"/>
              </a:solidFill>
              <a:highlight>
                <a:schemeClr val="lt1"/>
              </a:highlight>
            </a:endParaRPr>
          </a:p>
        </p:txBody>
      </p:sp>
      <p:pic>
        <p:nvPicPr>
          <p:cNvPr descr="Searching for Italy's perfect cup &gt; Aviano Air Base &gt; Display" id="142" name="Google Shape;142;p22"/>
          <p:cNvPicPr preferRelativeResize="0"/>
          <p:nvPr/>
        </p:nvPicPr>
        <p:blipFill>
          <a:blip r:embed="rId3">
            <a:alphaModFix/>
          </a:blip>
          <a:stretch>
            <a:fillRect/>
          </a:stretch>
        </p:blipFill>
        <p:spPr>
          <a:xfrm>
            <a:off x="6731750" y="122050"/>
            <a:ext cx="2282625" cy="1527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Ice Cream Made</a:t>
            </a:r>
            <a:endParaRPr/>
          </a:p>
        </p:txBody>
      </p:sp>
      <p:sp>
        <p:nvSpPr>
          <p:cNvPr id="64" name="Google Shape;64;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how is ice cream made?</a:t>
            </a:r>
            <a:endParaRPr sz="3000"/>
          </a:p>
        </p:txBody>
      </p:sp>
      <p:pic>
        <p:nvPicPr>
          <p:cNvPr id="65" name="Google Shape;65;p14"/>
          <p:cNvPicPr preferRelativeResize="0"/>
          <p:nvPr/>
        </p:nvPicPr>
        <p:blipFill>
          <a:blip r:embed="rId4">
            <a:alphaModFix/>
          </a:blip>
          <a:stretch>
            <a:fillRect/>
          </a:stretch>
        </p:blipFill>
        <p:spPr>
          <a:xfrm>
            <a:off x="4263825" y="1600488"/>
            <a:ext cx="3408650" cy="2040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nvSpPr>
        <p:spPr>
          <a:xfrm>
            <a:off x="0" y="0"/>
            <a:ext cx="9144000" cy="1605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It is just like . . . </a:t>
            </a:r>
            <a:endParaRPr sz="2400">
              <a:solidFill>
                <a:srgbClr val="1C1C1C"/>
              </a:solidFill>
            </a:endParaRPr>
          </a:p>
          <a:p>
            <a:pPr indent="0" lvl="0" marL="0" rtl="0" algn="ctr">
              <a:lnSpc>
                <a:spcPct val="90000"/>
              </a:lnSpc>
              <a:spcBef>
                <a:spcPts val="1000"/>
              </a:spcBef>
              <a:spcAft>
                <a:spcPts val="0"/>
              </a:spcAft>
              <a:buNone/>
            </a:pPr>
            <a:r>
              <a:rPr lang="en" sz="2400">
                <a:solidFill>
                  <a:srgbClr val="1C1C1C"/>
                </a:solidFill>
              </a:rPr>
              <a:t>The first school you go to is</a:t>
            </a:r>
            <a:endParaRPr sz="2400">
              <a:solidFill>
                <a:srgbClr val="1C1C1C"/>
              </a:solidFill>
            </a:endParaRPr>
          </a:p>
          <a:p>
            <a:pPr indent="0" lvl="0" marL="0" rtl="0" algn="l">
              <a:lnSpc>
                <a:spcPct val="90000"/>
              </a:lnSpc>
              <a:spcBef>
                <a:spcPts val="1000"/>
              </a:spcBef>
              <a:spcAft>
                <a:spcPts val="0"/>
              </a:spcAft>
              <a:buNone/>
            </a:pPr>
            <a:r>
              <a:rPr lang="en" sz="2400">
                <a:solidFill>
                  <a:srgbClr val="1C1C1C"/>
                </a:solidFill>
              </a:rPr>
              <a:t>    primary school then secondary school and then tertiary school</a:t>
            </a:r>
            <a:endParaRPr sz="2400"/>
          </a:p>
        </p:txBody>
      </p:sp>
      <p:pic>
        <p:nvPicPr>
          <p:cNvPr id="71" name="Google Shape;71;p15"/>
          <p:cNvPicPr preferRelativeResize="0"/>
          <p:nvPr/>
        </p:nvPicPr>
        <p:blipFill>
          <a:blip r:embed="rId3">
            <a:alphaModFix/>
          </a:blip>
          <a:stretch>
            <a:fillRect/>
          </a:stretch>
        </p:blipFill>
        <p:spPr>
          <a:xfrm>
            <a:off x="152400" y="1605000"/>
            <a:ext cx="2786175" cy="3386101"/>
          </a:xfrm>
          <a:prstGeom prst="rect">
            <a:avLst/>
          </a:prstGeom>
          <a:noFill/>
          <a:ln>
            <a:noFill/>
          </a:ln>
        </p:spPr>
      </p:pic>
      <p:pic>
        <p:nvPicPr>
          <p:cNvPr id="72" name="Google Shape;72;p15"/>
          <p:cNvPicPr preferRelativeResize="0"/>
          <p:nvPr/>
        </p:nvPicPr>
        <p:blipFill>
          <a:blip r:embed="rId4">
            <a:alphaModFix/>
          </a:blip>
          <a:stretch>
            <a:fillRect/>
          </a:stretch>
        </p:blipFill>
        <p:spPr>
          <a:xfrm>
            <a:off x="3090975" y="1605000"/>
            <a:ext cx="2797775" cy="3386100"/>
          </a:xfrm>
          <a:prstGeom prst="rect">
            <a:avLst/>
          </a:prstGeom>
          <a:noFill/>
          <a:ln>
            <a:noFill/>
          </a:ln>
        </p:spPr>
      </p:pic>
      <p:pic>
        <p:nvPicPr>
          <p:cNvPr id="73" name="Google Shape;73;p15"/>
          <p:cNvPicPr preferRelativeResize="0"/>
          <p:nvPr/>
        </p:nvPicPr>
        <p:blipFill>
          <a:blip r:embed="rId5">
            <a:alphaModFix/>
          </a:blip>
          <a:stretch>
            <a:fillRect/>
          </a:stretch>
        </p:blipFill>
        <p:spPr>
          <a:xfrm>
            <a:off x="6041150" y="1605000"/>
            <a:ext cx="2950450" cy="338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nvSpPr>
        <p:spPr>
          <a:xfrm>
            <a:off x="-12225" y="0"/>
            <a:ext cx="9144000" cy="5143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3000">
              <a:solidFill>
                <a:srgbClr val="FF0000"/>
              </a:solidFill>
            </a:endParaRPr>
          </a:p>
          <a:p>
            <a:pPr indent="-419100" lvl="0" marL="457200" rtl="0" algn="l">
              <a:spcBef>
                <a:spcPts val="0"/>
              </a:spcBef>
              <a:spcAft>
                <a:spcPts val="0"/>
              </a:spcAft>
              <a:buClr>
                <a:schemeClr val="dk2"/>
              </a:buClr>
              <a:buSzPts val="3000"/>
              <a:buAutoNum type="arabicPeriod"/>
            </a:pPr>
            <a:r>
              <a:rPr b="1" lang="en" sz="3000">
                <a:solidFill>
                  <a:srgbClr val="FF0000"/>
                </a:solidFill>
              </a:rPr>
              <a:t>Primary Sector</a:t>
            </a:r>
            <a:r>
              <a:rPr lang="en" sz="3000">
                <a:solidFill>
                  <a:schemeClr val="dk2"/>
                </a:solidFill>
              </a:rPr>
              <a:t> - The primary sector is involved with gathering materials and natural resources.</a:t>
            </a:r>
            <a:endParaRPr sz="3000">
              <a:solidFill>
                <a:schemeClr val="dk2"/>
              </a:solidFill>
            </a:endParaRPr>
          </a:p>
          <a:p>
            <a:pPr indent="0" lvl="0" marL="0" rtl="0" algn="l">
              <a:spcBef>
                <a:spcPts val="0"/>
              </a:spcBef>
              <a:spcAft>
                <a:spcPts val="0"/>
              </a:spcAft>
              <a:buNone/>
            </a:pPr>
            <a:r>
              <a:t/>
            </a:r>
            <a:endParaRPr sz="3000">
              <a:solidFill>
                <a:schemeClr val="dk2"/>
              </a:solidFill>
            </a:endParaRPr>
          </a:p>
          <a:p>
            <a:pPr indent="-419100" lvl="0" marL="457200" rtl="0" algn="l">
              <a:spcBef>
                <a:spcPts val="0"/>
              </a:spcBef>
              <a:spcAft>
                <a:spcPts val="0"/>
              </a:spcAft>
              <a:buClr>
                <a:schemeClr val="dk2"/>
              </a:buClr>
              <a:buSzPts val="3000"/>
              <a:buAutoNum type="arabicPeriod"/>
            </a:pPr>
            <a:r>
              <a:rPr b="1" lang="en" sz="3000">
                <a:solidFill>
                  <a:srgbClr val="38761D"/>
                </a:solidFill>
              </a:rPr>
              <a:t>Secondary Sector</a:t>
            </a:r>
            <a:r>
              <a:rPr lang="en" sz="3000">
                <a:solidFill>
                  <a:schemeClr val="dk2"/>
                </a:solidFill>
              </a:rPr>
              <a:t> - The secondary sector is involved with innovating goods from the primary sector to make new products.</a:t>
            </a:r>
            <a:endParaRPr sz="3000">
              <a:solidFill>
                <a:schemeClr val="dk2"/>
              </a:solidFill>
            </a:endParaRPr>
          </a:p>
          <a:p>
            <a:pPr indent="0" lvl="0" marL="0" rtl="0" algn="l">
              <a:spcBef>
                <a:spcPts val="0"/>
              </a:spcBef>
              <a:spcAft>
                <a:spcPts val="0"/>
              </a:spcAft>
              <a:buNone/>
            </a:pPr>
            <a:r>
              <a:t/>
            </a:r>
            <a:endParaRPr sz="3000">
              <a:solidFill>
                <a:schemeClr val="dk2"/>
              </a:solidFill>
            </a:endParaRPr>
          </a:p>
          <a:p>
            <a:pPr indent="-419100" lvl="0" marL="457200" rtl="0" algn="l">
              <a:spcBef>
                <a:spcPts val="0"/>
              </a:spcBef>
              <a:spcAft>
                <a:spcPts val="0"/>
              </a:spcAft>
              <a:buClr>
                <a:schemeClr val="dk2"/>
              </a:buClr>
              <a:buSzPts val="3000"/>
              <a:buAutoNum type="arabicPeriod"/>
            </a:pPr>
            <a:r>
              <a:rPr b="1" lang="en" sz="3000">
                <a:solidFill>
                  <a:srgbClr val="0000FF"/>
                </a:solidFill>
              </a:rPr>
              <a:t>Tertiary Sector</a:t>
            </a:r>
            <a:r>
              <a:rPr lang="en" sz="3000">
                <a:solidFill>
                  <a:schemeClr val="dk2"/>
                </a:solidFill>
              </a:rPr>
              <a:t> - The tertiary sector is involved with providing services for others.</a:t>
            </a:r>
            <a:endParaRPr sz="30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nvSpPr>
        <p:spPr>
          <a:xfrm>
            <a:off x="21125" y="104400"/>
            <a:ext cx="9144000" cy="50391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en" sz="3000">
                <a:solidFill>
                  <a:schemeClr val="dk2"/>
                </a:solidFill>
              </a:rPr>
              <a:t>TASK</a:t>
            </a:r>
            <a:endParaRPr b="1" sz="3000">
              <a:solidFill>
                <a:schemeClr val="dk2"/>
              </a:solidFill>
            </a:endParaRPr>
          </a:p>
          <a:p>
            <a:pPr indent="0" lvl="0" marL="0" rtl="0" algn="ctr">
              <a:lnSpc>
                <a:spcPct val="130000"/>
              </a:lnSpc>
              <a:spcBef>
                <a:spcPts val="0"/>
              </a:spcBef>
              <a:spcAft>
                <a:spcPts val="0"/>
              </a:spcAft>
              <a:buNone/>
            </a:pPr>
            <a:r>
              <a:t/>
            </a:r>
            <a:endParaRPr b="1" sz="3000">
              <a:solidFill>
                <a:schemeClr val="dk2"/>
              </a:solidFill>
            </a:endParaRPr>
          </a:p>
          <a:p>
            <a:pPr indent="0" lvl="0" marL="0" rtl="0" algn="l">
              <a:lnSpc>
                <a:spcPct val="150000"/>
              </a:lnSpc>
              <a:spcBef>
                <a:spcPts val="0"/>
              </a:spcBef>
              <a:spcAft>
                <a:spcPts val="0"/>
              </a:spcAft>
              <a:buNone/>
            </a:pPr>
            <a:r>
              <a:rPr lang="en" sz="2400">
                <a:solidFill>
                  <a:schemeClr val="dk2"/>
                </a:solidFill>
              </a:rPr>
              <a:t>On the next slide you will see a grid of the 3 economic sectors which will be up on the screen.</a:t>
            </a:r>
            <a:endParaRPr sz="2400">
              <a:solidFill>
                <a:schemeClr val="dk2"/>
              </a:solidFill>
            </a:endParaRPr>
          </a:p>
          <a:p>
            <a:pPr indent="0" lvl="0" marL="0" rtl="0" algn="l">
              <a:lnSpc>
                <a:spcPct val="150000"/>
              </a:lnSpc>
              <a:spcBef>
                <a:spcPts val="0"/>
              </a:spcBef>
              <a:spcAft>
                <a:spcPts val="0"/>
              </a:spcAft>
              <a:buNone/>
            </a:pPr>
            <a:r>
              <a:rPr lang="en" sz="2400">
                <a:solidFill>
                  <a:schemeClr val="dk2"/>
                </a:solidFill>
              </a:rPr>
              <a:t>At each of your tables you will be given pictures of what could be in each sector.</a:t>
            </a:r>
            <a:endParaRPr sz="2400">
              <a:solidFill>
                <a:schemeClr val="dk2"/>
              </a:solidFill>
            </a:endParaRPr>
          </a:p>
          <a:p>
            <a:pPr indent="0" lvl="0" marL="0" rtl="0" algn="l">
              <a:lnSpc>
                <a:spcPct val="150000"/>
              </a:lnSpc>
              <a:spcBef>
                <a:spcPts val="0"/>
              </a:spcBef>
              <a:spcAft>
                <a:spcPts val="0"/>
              </a:spcAft>
              <a:buNone/>
            </a:pPr>
            <a:r>
              <a:rPr lang="en" sz="2400">
                <a:solidFill>
                  <a:schemeClr val="dk2"/>
                </a:solidFill>
              </a:rPr>
              <a:t>As a group you will need to decide which sector each picture belongs to and stick it up on the right section of the 3 economic sectors.</a:t>
            </a:r>
            <a:endParaRPr sz="24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graphicFrame>
        <p:nvGraphicFramePr>
          <p:cNvPr id="88" name="Google Shape;88;p18"/>
          <p:cNvGraphicFramePr/>
          <p:nvPr/>
        </p:nvGraphicFramePr>
        <p:xfrm>
          <a:off x="952500" y="171050"/>
          <a:ext cx="3000000" cy="3000000"/>
        </p:xfrm>
        <a:graphic>
          <a:graphicData uri="http://schemas.openxmlformats.org/drawingml/2006/table">
            <a:tbl>
              <a:tblPr>
                <a:noFill/>
                <a:tableStyleId>{555D080A-00DA-48DA-B4B1-1D1600F7766B}</a:tableStyleId>
              </a:tblPr>
              <a:tblGrid>
                <a:gridCol w="2413000"/>
                <a:gridCol w="2413000"/>
                <a:gridCol w="2413000"/>
              </a:tblGrid>
              <a:tr h="381000">
                <a:tc>
                  <a:txBody>
                    <a:bodyPr/>
                    <a:lstStyle/>
                    <a:p>
                      <a:pPr indent="0" lvl="0" marL="0" rtl="0" algn="ctr">
                        <a:spcBef>
                          <a:spcPts val="0"/>
                        </a:spcBef>
                        <a:spcAft>
                          <a:spcPts val="0"/>
                        </a:spcAft>
                        <a:buNone/>
                      </a:pPr>
                      <a:r>
                        <a:rPr b="1" lang="en"/>
                        <a:t>Primary</a:t>
                      </a:r>
                      <a:endParaRPr b="1"/>
                    </a:p>
                  </a:txBody>
                  <a:tcPr marT="91425" marB="91425" marR="91425" marL="91425"/>
                </a:tc>
                <a:tc>
                  <a:txBody>
                    <a:bodyPr/>
                    <a:lstStyle/>
                    <a:p>
                      <a:pPr indent="0" lvl="0" marL="0" rtl="0" algn="ctr">
                        <a:spcBef>
                          <a:spcPts val="0"/>
                        </a:spcBef>
                        <a:spcAft>
                          <a:spcPts val="0"/>
                        </a:spcAft>
                        <a:buNone/>
                      </a:pPr>
                      <a:r>
                        <a:rPr b="1" lang="en"/>
                        <a:t>Secondary</a:t>
                      </a:r>
                      <a:endParaRPr b="1"/>
                    </a:p>
                  </a:txBody>
                  <a:tcPr marT="91425" marB="91425" marR="91425" marL="91425"/>
                </a:tc>
                <a:tc>
                  <a:txBody>
                    <a:bodyPr/>
                    <a:lstStyle/>
                    <a:p>
                      <a:pPr indent="0" lvl="0" marL="0" rtl="0" algn="ctr">
                        <a:spcBef>
                          <a:spcPts val="0"/>
                        </a:spcBef>
                        <a:spcAft>
                          <a:spcPts val="0"/>
                        </a:spcAft>
                        <a:buNone/>
                      </a:pPr>
                      <a:r>
                        <a:rPr b="1" lang="en"/>
                        <a:t>Tertiary</a:t>
                      </a:r>
                      <a:endParaRPr b="1"/>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Goods And Services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Each economic sectors give goods and services to people.</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of the following economic sectors they’re in:</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Fruits, grains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Cars, clothing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Hospitality, banking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cannot be found locally, what else could you have/use instead?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94" name="Google Shape;94;p19"/>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Furniture</a:t>
            </a:r>
            <a:r>
              <a:rPr lang="en">
                <a:solidFill>
                  <a:schemeClr val="dk1"/>
                </a:solidFill>
              </a:rPr>
              <a:t>                </a:t>
            </a:r>
            <a:r>
              <a:rPr lang="en" sz="1800">
                <a:solidFill>
                  <a:srgbClr val="595959"/>
                </a:solidFill>
              </a:rPr>
              <a:t>       </a:t>
            </a:r>
            <a:endParaRPr>
              <a:solidFill>
                <a:srgbClr val="595959"/>
              </a:solidFill>
            </a:endParaRPr>
          </a:p>
        </p:txBody>
      </p:sp>
      <p:sp>
        <p:nvSpPr>
          <p:cNvPr id="95" name="Google Shape;95;p19"/>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6" name="Google Shape;96;p19"/>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Transportation                                 </a:t>
            </a:r>
            <a:endParaRPr/>
          </a:p>
        </p:txBody>
      </p:sp>
      <p:sp>
        <p:nvSpPr>
          <p:cNvPr id="97" name="Google Shape;97;p19"/>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98" name="Google Shape;98;p19"/>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99" name="Google Shape;99;p19"/>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Electronics</a:t>
            </a:r>
            <a:r>
              <a:rPr lang="en">
                <a:solidFill>
                  <a:schemeClr val="dk1"/>
                </a:solidFill>
              </a:rPr>
              <a:t>         </a:t>
            </a:r>
            <a:r>
              <a:rPr lang="en">
                <a:solidFill>
                  <a:srgbClr val="595959"/>
                </a:solidFill>
              </a:rPr>
              <a:t>               </a:t>
            </a:r>
            <a:endParaRPr>
              <a:solidFill>
                <a:schemeClr val="dk1"/>
              </a:solidFill>
            </a:endParaRPr>
          </a:p>
        </p:txBody>
      </p:sp>
      <p:sp>
        <p:nvSpPr>
          <p:cNvPr id="100" name="Google Shape;100;p19"/>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     Cars</a:t>
            </a:r>
            <a:r>
              <a:rPr lang="en" sz="1800">
                <a:solidFill>
                  <a:srgbClr val="595959"/>
                </a:solidFill>
              </a:rPr>
              <a:t>                                     </a:t>
            </a:r>
            <a:endParaRPr>
              <a:solidFill>
                <a:srgbClr val="595959"/>
              </a:solidFill>
            </a:endParaRPr>
          </a:p>
        </p:txBody>
      </p:sp>
      <p:sp>
        <p:nvSpPr>
          <p:cNvPr id="101" name="Google Shape;101;p19"/>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2" name="Google Shape;102;p19"/>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3" name="Google Shape;103;p19"/>
          <p:cNvSpPr txBox="1"/>
          <p:nvPr/>
        </p:nvSpPr>
        <p:spPr>
          <a:xfrm>
            <a:off x="60000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Clothing         </a:t>
            </a:r>
            <a:endParaRPr/>
          </a:p>
        </p:txBody>
      </p:sp>
      <p:sp>
        <p:nvSpPr>
          <p:cNvPr id="104" name="Google Shape;104;p19"/>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Cotton        </a:t>
            </a:r>
            <a:endParaRPr/>
          </a:p>
        </p:txBody>
      </p:sp>
      <p:sp>
        <p:nvSpPr>
          <p:cNvPr id="105" name="Google Shape;105;p19"/>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6" name="Google Shape;106;p19"/>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7" name="Google Shape;107;p19"/>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Fruits                     </a:t>
            </a:r>
            <a:endParaRPr/>
          </a:p>
        </p:txBody>
      </p:sp>
      <p:sp>
        <p:nvSpPr>
          <p:cNvPr id="108" name="Google Shape;108;p19"/>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Grains</a:t>
            </a:r>
            <a:r>
              <a:rPr lang="en">
                <a:solidFill>
                  <a:schemeClr val="dk1"/>
                </a:solidFill>
              </a:rPr>
              <a:t>           </a:t>
            </a:r>
            <a:r>
              <a:rPr lang="en" sz="1800">
                <a:solidFill>
                  <a:schemeClr val="dk2"/>
                </a:solidFill>
              </a:rPr>
              <a:t>         </a:t>
            </a:r>
            <a:endParaRPr/>
          </a:p>
        </p:txBody>
      </p:sp>
      <p:sp>
        <p:nvSpPr>
          <p:cNvPr id="109" name="Google Shape;109;p19"/>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0" name="Google Shape;110;p19"/>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1" name="Google Shape;111;p19"/>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Hospitality                     </a:t>
            </a:r>
            <a:endParaRPr/>
          </a:p>
        </p:txBody>
      </p:sp>
      <p:sp>
        <p:nvSpPr>
          <p:cNvPr id="112" name="Google Shape;112;p19"/>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Banking                   </a:t>
            </a:r>
            <a:endParaRPr/>
          </a:p>
        </p:txBody>
      </p:sp>
      <p:pic>
        <p:nvPicPr>
          <p:cNvPr id="113" name="Google Shape;113;p19"/>
          <p:cNvPicPr preferRelativeResize="0"/>
          <p:nvPr/>
        </p:nvPicPr>
        <p:blipFill>
          <a:blip r:embed="rId3">
            <a:alphaModFix/>
          </a:blip>
          <a:stretch>
            <a:fillRect/>
          </a:stretch>
        </p:blipFill>
        <p:spPr>
          <a:xfrm>
            <a:off x="6174313" y="92525"/>
            <a:ext cx="1085788" cy="652725"/>
          </a:xfrm>
          <a:prstGeom prst="rect">
            <a:avLst/>
          </a:prstGeom>
          <a:noFill/>
          <a:ln>
            <a:noFill/>
          </a:ln>
        </p:spPr>
      </p:pic>
      <p:pic>
        <p:nvPicPr>
          <p:cNvPr id="114" name="Google Shape;114;p19"/>
          <p:cNvPicPr preferRelativeResize="0"/>
          <p:nvPr/>
        </p:nvPicPr>
        <p:blipFill>
          <a:blip r:embed="rId4">
            <a:alphaModFix/>
          </a:blip>
          <a:stretch>
            <a:fillRect/>
          </a:stretch>
        </p:blipFill>
        <p:spPr>
          <a:xfrm>
            <a:off x="7583938" y="92525"/>
            <a:ext cx="1085773" cy="652726"/>
          </a:xfrm>
          <a:prstGeom prst="rect">
            <a:avLst/>
          </a:prstGeom>
          <a:noFill/>
          <a:ln>
            <a:noFill/>
          </a:ln>
        </p:spPr>
      </p:pic>
      <p:pic>
        <p:nvPicPr>
          <p:cNvPr id="115" name="Google Shape;115;p19"/>
          <p:cNvPicPr preferRelativeResize="0"/>
          <p:nvPr/>
        </p:nvPicPr>
        <p:blipFill>
          <a:blip r:embed="rId5">
            <a:alphaModFix/>
          </a:blip>
          <a:stretch>
            <a:fillRect/>
          </a:stretch>
        </p:blipFill>
        <p:spPr>
          <a:xfrm>
            <a:off x="6156087" y="1141500"/>
            <a:ext cx="1085775" cy="705024"/>
          </a:xfrm>
          <a:prstGeom prst="rect">
            <a:avLst/>
          </a:prstGeom>
          <a:noFill/>
          <a:ln>
            <a:noFill/>
          </a:ln>
        </p:spPr>
      </p:pic>
      <p:pic>
        <p:nvPicPr>
          <p:cNvPr descr="File:Alternative Cars Swallow 100 kit car at Te Papa.jpg ..." id="116" name="Google Shape;116;p19"/>
          <p:cNvPicPr preferRelativeResize="0"/>
          <p:nvPr/>
        </p:nvPicPr>
        <p:blipFill>
          <a:blip r:embed="rId6">
            <a:alphaModFix/>
          </a:blip>
          <a:stretch>
            <a:fillRect/>
          </a:stretch>
        </p:blipFill>
        <p:spPr>
          <a:xfrm>
            <a:off x="7583948" y="1167650"/>
            <a:ext cx="1085752" cy="652723"/>
          </a:xfrm>
          <a:prstGeom prst="rect">
            <a:avLst/>
          </a:prstGeom>
          <a:noFill/>
          <a:ln>
            <a:noFill/>
          </a:ln>
        </p:spPr>
      </p:pic>
      <p:pic>
        <p:nvPicPr>
          <p:cNvPr id="117" name="Google Shape;117;p19"/>
          <p:cNvPicPr preferRelativeResize="0"/>
          <p:nvPr/>
        </p:nvPicPr>
        <p:blipFill>
          <a:blip r:embed="rId7">
            <a:alphaModFix/>
          </a:blip>
          <a:stretch>
            <a:fillRect/>
          </a:stretch>
        </p:blipFill>
        <p:spPr>
          <a:xfrm>
            <a:off x="6156075" y="2143150"/>
            <a:ext cx="1085774" cy="652725"/>
          </a:xfrm>
          <a:prstGeom prst="rect">
            <a:avLst/>
          </a:prstGeom>
          <a:noFill/>
          <a:ln>
            <a:noFill/>
          </a:ln>
        </p:spPr>
      </p:pic>
      <p:pic>
        <p:nvPicPr>
          <p:cNvPr id="118" name="Google Shape;118;p19"/>
          <p:cNvPicPr preferRelativeResize="0"/>
          <p:nvPr/>
        </p:nvPicPr>
        <p:blipFill>
          <a:blip r:embed="rId8">
            <a:alphaModFix/>
          </a:blip>
          <a:stretch>
            <a:fillRect/>
          </a:stretch>
        </p:blipFill>
        <p:spPr>
          <a:xfrm>
            <a:off x="7583950" y="2143150"/>
            <a:ext cx="1085751" cy="652725"/>
          </a:xfrm>
          <a:prstGeom prst="rect">
            <a:avLst/>
          </a:prstGeom>
          <a:noFill/>
          <a:ln>
            <a:noFill/>
          </a:ln>
        </p:spPr>
      </p:pic>
      <p:pic>
        <p:nvPicPr>
          <p:cNvPr id="119" name="Google Shape;119;p19"/>
          <p:cNvPicPr preferRelativeResize="0"/>
          <p:nvPr/>
        </p:nvPicPr>
        <p:blipFill>
          <a:blip r:embed="rId9">
            <a:alphaModFix/>
          </a:blip>
          <a:stretch>
            <a:fillRect/>
          </a:stretch>
        </p:blipFill>
        <p:spPr>
          <a:xfrm>
            <a:off x="6174324" y="3196075"/>
            <a:ext cx="1085775" cy="596325"/>
          </a:xfrm>
          <a:prstGeom prst="rect">
            <a:avLst/>
          </a:prstGeom>
          <a:noFill/>
          <a:ln>
            <a:noFill/>
          </a:ln>
        </p:spPr>
      </p:pic>
      <p:pic>
        <p:nvPicPr>
          <p:cNvPr id="120" name="Google Shape;120;p19"/>
          <p:cNvPicPr preferRelativeResize="0"/>
          <p:nvPr/>
        </p:nvPicPr>
        <p:blipFill>
          <a:blip r:embed="rId10">
            <a:alphaModFix/>
          </a:blip>
          <a:stretch>
            <a:fillRect/>
          </a:stretch>
        </p:blipFill>
        <p:spPr>
          <a:xfrm>
            <a:off x="7583950" y="3236000"/>
            <a:ext cx="1085776" cy="542525"/>
          </a:xfrm>
          <a:prstGeom prst="rect">
            <a:avLst/>
          </a:prstGeom>
          <a:noFill/>
          <a:ln>
            <a:noFill/>
          </a:ln>
        </p:spPr>
      </p:pic>
      <p:pic>
        <p:nvPicPr>
          <p:cNvPr id="121" name="Google Shape;121;p19"/>
          <p:cNvPicPr preferRelativeResize="0"/>
          <p:nvPr/>
        </p:nvPicPr>
        <p:blipFill>
          <a:blip r:embed="rId11">
            <a:alphaModFix/>
          </a:blip>
          <a:stretch>
            <a:fillRect/>
          </a:stretch>
        </p:blipFill>
        <p:spPr>
          <a:xfrm>
            <a:off x="6156075" y="4138800"/>
            <a:ext cx="1085775" cy="596324"/>
          </a:xfrm>
          <a:prstGeom prst="rect">
            <a:avLst/>
          </a:prstGeom>
          <a:noFill/>
          <a:ln>
            <a:noFill/>
          </a:ln>
        </p:spPr>
      </p:pic>
      <p:pic>
        <p:nvPicPr>
          <p:cNvPr id="122" name="Google Shape;122;p19"/>
          <p:cNvPicPr preferRelativeResize="0"/>
          <p:nvPr/>
        </p:nvPicPr>
        <p:blipFill>
          <a:blip r:embed="rId12">
            <a:alphaModFix/>
          </a:blip>
          <a:stretch>
            <a:fillRect/>
          </a:stretch>
        </p:blipFill>
        <p:spPr>
          <a:xfrm>
            <a:off x="7583951" y="4138800"/>
            <a:ext cx="1085776" cy="596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a:t>
            </a:r>
            <a:endParaRPr/>
          </a:p>
        </p:txBody>
      </p:sp>
      <p:sp>
        <p:nvSpPr>
          <p:cNvPr id="128" name="Google Shape;128;p20"/>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chemeClr val="dk1"/>
                </a:solidFill>
                <a:highlight>
                  <a:srgbClr val="FFFFFF"/>
                </a:highlight>
                <a:latin typeface="Comfortaa"/>
                <a:ea typeface="Comfortaa"/>
                <a:cs typeface="Comfortaa"/>
                <a:sym typeface="Comfortaa"/>
              </a:rPr>
              <a:t>Since it is the most significant economic sector, the primary sector plays a vital part in society’s overall economic development.</a:t>
            </a:r>
            <a:endParaRPr sz="1400">
              <a:solidFill>
                <a:schemeClr val="dk1"/>
              </a:solidFill>
              <a:highlight>
                <a:srgbClr val="FFFFFF"/>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chemeClr val="dk1"/>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the primary sector in economics.</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latin typeface="Comfortaa"/>
              <a:ea typeface="Comfortaa"/>
              <a:cs typeface="Comfortaa"/>
              <a:sym typeface="Comfortaa"/>
            </a:endParaRPr>
          </a:p>
        </p:txBody>
      </p:sp>
      <p:pic>
        <p:nvPicPr>
          <p:cNvPr id="129" name="Google Shape;129;p20"/>
          <p:cNvPicPr preferRelativeResize="0"/>
          <p:nvPr/>
        </p:nvPicPr>
        <p:blipFill>
          <a:blip r:embed="rId4">
            <a:alphaModFix/>
          </a:blip>
          <a:stretch>
            <a:fillRect/>
          </a:stretch>
        </p:blipFill>
        <p:spPr>
          <a:xfrm>
            <a:off x="2461138" y="2145600"/>
            <a:ext cx="4221720" cy="2808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Is The Primary Sector?</a:t>
            </a:r>
            <a:endParaRPr/>
          </a:p>
        </p:txBody>
      </p:sp>
      <p:sp>
        <p:nvSpPr>
          <p:cNvPr id="135" name="Google Shape;135;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63636"/>
              </a:lnSpc>
              <a:spcBef>
                <a:spcPts val="0"/>
              </a:spcBef>
              <a:spcAft>
                <a:spcPts val="0"/>
              </a:spcAft>
              <a:buClr>
                <a:schemeClr val="dk1"/>
              </a:buClr>
              <a:buSzPts val="1100"/>
              <a:buFont typeface="Arial"/>
              <a:buNone/>
            </a:pPr>
            <a:r>
              <a:rPr lang="en" sz="1100">
                <a:solidFill>
                  <a:srgbClr val="3C4852"/>
                </a:solidFill>
                <a:highlight>
                  <a:srgbClr val="FFFFFF"/>
                </a:highlight>
              </a:rPr>
              <a:t>When it comes to manufacturing products and carrying out different procedures, the primary sector is the one that is most reliant on the existence of natural resources. To keep the day-to-day operations going, this sector’s services are entirely dependent upon natural resources.</a:t>
            </a:r>
            <a:endParaRPr sz="1100">
              <a:solidFill>
                <a:srgbClr val="3C4852"/>
              </a:solidFill>
              <a:highlight>
                <a:srgbClr val="FFFFFF"/>
              </a:highlight>
            </a:endParaRPr>
          </a:p>
          <a:p>
            <a:pPr indent="0" lvl="0" marL="0" rtl="0" algn="l">
              <a:lnSpc>
                <a:spcPct val="163636"/>
              </a:lnSpc>
              <a:spcBef>
                <a:spcPts val="1100"/>
              </a:spcBef>
              <a:spcAft>
                <a:spcPts val="0"/>
              </a:spcAft>
              <a:buClr>
                <a:schemeClr val="dk1"/>
              </a:buClr>
              <a:buSzPts val="1100"/>
              <a:buFont typeface="Arial"/>
              <a:buNone/>
            </a:pPr>
            <a:r>
              <a:rPr lang="en" sz="1100">
                <a:solidFill>
                  <a:srgbClr val="3C4852"/>
                </a:solidFill>
                <a:highlight>
                  <a:srgbClr val="FFFFFF"/>
                </a:highlight>
              </a:rPr>
              <a:t>The agricultural sector is the finest example to explore in this sector since we have a clear understanding of what it is. Although agriculture is the most important, fishing and forestry are two additional examples of this industry. In this industry, underemployment and “disguised employment” are two prominent issues.</a:t>
            </a:r>
            <a:endParaRPr sz="1100">
              <a:solidFill>
                <a:srgbClr val="3C4852"/>
              </a:solidFill>
              <a:highlight>
                <a:srgbClr val="FFFFFF"/>
              </a:highlight>
            </a:endParaRPr>
          </a:p>
          <a:p>
            <a:pPr indent="0" lvl="0" marL="0" rtl="0" algn="l">
              <a:lnSpc>
                <a:spcPct val="163636"/>
              </a:lnSpc>
              <a:spcBef>
                <a:spcPts val="1100"/>
              </a:spcBef>
              <a:spcAft>
                <a:spcPts val="0"/>
              </a:spcAft>
              <a:buClr>
                <a:schemeClr val="dk1"/>
              </a:buClr>
              <a:buSzPts val="1100"/>
              <a:buFont typeface="Arial"/>
              <a:buNone/>
            </a:pPr>
            <a:r>
              <a:rPr lang="en" sz="1100">
                <a:solidFill>
                  <a:srgbClr val="3C4852"/>
                </a:solidFill>
                <a:highlight>
                  <a:srgbClr val="FFFFFF"/>
                </a:highlight>
              </a:rPr>
              <a:t>As a result of underemployment, employees aren’t working to their total capacity, but the opposite is true for those who are underemployed. If the difficulties persist, the state and federal governments may boost the funding allocated to irrigation infrastructure and give loans for high-quality seed and fertiliser purchases.</a:t>
            </a:r>
            <a:endParaRPr sz="1100">
              <a:solidFill>
                <a:srgbClr val="3C4852"/>
              </a:solidFill>
              <a:highlight>
                <a:srgbClr val="FFFFFF"/>
              </a:highlight>
            </a:endParaRPr>
          </a:p>
          <a:p>
            <a:pPr indent="0" lvl="0" marL="0" rtl="0" algn="l">
              <a:lnSpc>
                <a:spcPct val="163636"/>
              </a:lnSpc>
              <a:spcBef>
                <a:spcPts val="1100"/>
              </a:spcBef>
              <a:spcAft>
                <a:spcPts val="1100"/>
              </a:spcAft>
              <a:buNone/>
            </a:pPr>
            <a:r>
              <a:rPr lang="en" sz="1100">
                <a:solidFill>
                  <a:srgbClr val="3C4852"/>
                </a:solidFill>
                <a:highlight>
                  <a:srgbClr val="FFFFFF"/>
                </a:highlight>
              </a:rPr>
              <a:t>The primary sector is often the most vital sector in developing nations to grow. For example, African countries have a substantially greater need for animal farming than any other region globally.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