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Lst>
  <p:sldSz cy="5143500" cx="9144000"/>
  <p:notesSz cx="6858000" cy="9144000"/>
  <p:embeddedFontLst>
    <p:embeddedFont>
      <p:font typeface="Vidaloka"/>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Vidalok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dc2f75b9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dc2f75b9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dc2f75b9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dc2f75b9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nzhistory.govt.nz/culture/encounters/european-explor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nzhistory.govt.nz/culture/encounters/european-exploration" TargetMode="External"/><Relationship Id="rId4" Type="http://schemas.openxmlformats.org/officeDocument/2006/relationships/image" Target="../media/image2.png"/><Relationship Id="rId5" Type="http://schemas.openxmlformats.org/officeDocument/2006/relationships/image" Target="../media/image1.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3" y="0"/>
            <a:ext cx="9018126" cy="5143500"/>
          </a:xfrm>
          <a:prstGeom prst="rect">
            <a:avLst/>
          </a:prstGeom>
          <a:noFill/>
          <a:ln>
            <a:noFill/>
          </a:ln>
        </p:spPr>
      </p:pic>
      <p:sp>
        <p:nvSpPr>
          <p:cNvPr id="57" name="Google Shape;57;p13"/>
          <p:cNvSpPr txBox="1"/>
          <p:nvPr/>
        </p:nvSpPr>
        <p:spPr>
          <a:xfrm>
            <a:off x="311700" y="3716025"/>
            <a:ext cx="7806000" cy="12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400">
                <a:solidFill>
                  <a:srgbClr val="FF0000"/>
                </a:solidFill>
                <a:latin typeface="Vidaloka"/>
                <a:ea typeface="Vidaloka"/>
                <a:cs typeface="Vidaloka"/>
                <a:sym typeface="Vidaloka"/>
              </a:rPr>
              <a:t>Captain James Cook</a:t>
            </a:r>
            <a:endParaRPr b="1" sz="3400">
              <a:solidFill>
                <a:srgbClr val="FF0000"/>
              </a:solidFill>
              <a:latin typeface="Vidaloka"/>
              <a:ea typeface="Vidaloka"/>
              <a:cs typeface="Vidaloka"/>
              <a:sym typeface="Vidaloka"/>
            </a:endParaRPr>
          </a:p>
          <a:p>
            <a:pPr indent="0" lvl="0" marL="0" rtl="0" algn="l">
              <a:spcBef>
                <a:spcPts val="0"/>
              </a:spcBef>
              <a:spcAft>
                <a:spcPts val="0"/>
              </a:spcAft>
              <a:buNone/>
            </a:pPr>
            <a:r>
              <a:rPr b="1" lang="en" sz="3400">
                <a:solidFill>
                  <a:srgbClr val="FF0000"/>
                </a:solidFill>
                <a:latin typeface="Vidaloka"/>
                <a:ea typeface="Vidaloka"/>
                <a:cs typeface="Vidaloka"/>
                <a:sym typeface="Vidaloka"/>
              </a:rPr>
              <a:t>Explorer to NZ</a:t>
            </a:r>
            <a:endParaRPr b="1" sz="3400">
              <a:solidFill>
                <a:srgbClr val="FF0000"/>
              </a:solidFill>
              <a:latin typeface="Vidaloka"/>
              <a:ea typeface="Vidaloka"/>
              <a:cs typeface="Vidaloka"/>
              <a:sym typeface="Vidaloka"/>
            </a:endParaRPr>
          </a:p>
          <a:p>
            <a:pPr indent="0" lvl="0" marL="0" rtl="0" algn="l">
              <a:spcBef>
                <a:spcPts val="0"/>
              </a:spcBef>
              <a:spcAft>
                <a:spcPts val="0"/>
              </a:spcAft>
              <a:buNone/>
            </a:pPr>
            <a:r>
              <a:t/>
            </a:r>
            <a:endParaRPr b="1" sz="2500">
              <a:solidFill>
                <a:srgbClr val="FF0000"/>
              </a:solidFill>
              <a:latin typeface="Vidaloka"/>
              <a:ea typeface="Vidaloka"/>
              <a:cs typeface="Vidaloka"/>
              <a:sym typeface="Vidalok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1108225"/>
            <a:ext cx="4159601" cy="3382349"/>
          </a:xfrm>
          <a:prstGeom prst="rect">
            <a:avLst/>
          </a:prstGeom>
          <a:noFill/>
          <a:ln>
            <a:noFill/>
          </a:ln>
        </p:spPr>
      </p:pic>
      <p:sp>
        <p:nvSpPr>
          <p:cNvPr id="63" name="Google Shape;63;p14"/>
          <p:cNvSpPr txBox="1"/>
          <p:nvPr/>
        </p:nvSpPr>
        <p:spPr>
          <a:xfrm>
            <a:off x="3851950" y="203925"/>
            <a:ext cx="5189100" cy="47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Open the following link and read through the information and looking at the videos to help find the answers.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did Captain Cook live and leave on his first voyage from?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was the original intent of Cook’s first voyage to the Pacific?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was the name of the ship he sailed to NZ?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Where did he land first in NZ?</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How much of NZ did he sail around during his first voyage?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Who was Tupaia and why was he so important to Captain Cook?</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 name="Google Shape;64;p14"/>
          <p:cNvSpPr txBox="1"/>
          <p:nvPr/>
        </p:nvSpPr>
        <p:spPr>
          <a:xfrm>
            <a:off x="3727450" y="1108225"/>
            <a:ext cx="5313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4"/>
              </a:rPr>
              <a:t>https://nzhistory.govt.nz/culture/encounters/european-exploration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nvSpPr>
        <p:spPr>
          <a:xfrm>
            <a:off x="124625" y="67975"/>
            <a:ext cx="8836800" cy="49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Navigate your way around the website link below and find the answers to the following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000" u="sng">
                <a:solidFill>
                  <a:schemeClr val="hlink"/>
                </a:solidFill>
                <a:hlinkClick r:id="rId3"/>
              </a:rPr>
              <a:t>European voyaging and discovery - Encounters</a:t>
            </a:r>
            <a:endParaRPr sz="2300"/>
          </a:p>
          <a:p>
            <a:pPr indent="0" lvl="0" marL="0" rtl="0" algn="l">
              <a:spcBef>
                <a:spcPts val="0"/>
              </a:spcBef>
              <a:spcAft>
                <a:spcPts val="0"/>
              </a:spcAft>
              <a:buNone/>
            </a:pPr>
            <a:r>
              <a:t/>
            </a:r>
            <a:endParaRPr sz="2300"/>
          </a:p>
          <a:p>
            <a:pPr indent="0" lvl="0" marL="457200" rtl="0" algn="l">
              <a:spcBef>
                <a:spcPts val="0"/>
              </a:spcBef>
              <a:spcAft>
                <a:spcPts val="0"/>
              </a:spcAft>
              <a:buNone/>
            </a:pPr>
            <a:r>
              <a:rPr lang="en" sz="1200"/>
              <a:t>How old was James Cook when he was given the mission for his first voyage to the Pacific?</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rPr lang="en" sz="1200"/>
              <a:t>What were the names of the other important people he took on the voyage and what was their intention?</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rPr lang="en" sz="1200"/>
              <a:t>What was the other reason the British liked the idea of Captain Cook exploring the Pacific?</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rPr lang="en" sz="1200"/>
              <a:t>Watch the video about the voyage and describe the conditions the seamen had to face.  What were the challenges they had?  (Think about their health, the environment and meeting the Maori when you answer this)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a:p>
            <a:pPr indent="0" lvl="0" marL="457200" rtl="0" algn="l">
              <a:spcBef>
                <a:spcPts val="0"/>
              </a:spcBef>
              <a:spcAft>
                <a:spcPts val="0"/>
              </a:spcAft>
              <a:buNone/>
            </a:pPr>
            <a:r>
              <a:t/>
            </a:r>
            <a:endParaRPr sz="1200"/>
          </a:p>
        </p:txBody>
      </p:sp>
      <p:pic>
        <p:nvPicPr>
          <p:cNvPr id="70" name="Google Shape;70;p15"/>
          <p:cNvPicPr preferRelativeResize="0"/>
          <p:nvPr/>
        </p:nvPicPr>
        <p:blipFill>
          <a:blip r:embed="rId4">
            <a:alphaModFix/>
          </a:blip>
          <a:stretch>
            <a:fillRect/>
          </a:stretch>
        </p:blipFill>
        <p:spPr>
          <a:xfrm>
            <a:off x="3172825" y="2920825"/>
            <a:ext cx="2571750" cy="1771650"/>
          </a:xfrm>
          <a:prstGeom prst="rect">
            <a:avLst/>
          </a:prstGeom>
          <a:noFill/>
          <a:ln>
            <a:noFill/>
          </a:ln>
        </p:spPr>
      </p:pic>
      <p:pic>
        <p:nvPicPr>
          <p:cNvPr id="71" name="Google Shape;71;p15"/>
          <p:cNvPicPr preferRelativeResize="0"/>
          <p:nvPr/>
        </p:nvPicPr>
        <p:blipFill rotWithShape="1">
          <a:blip r:embed="rId5">
            <a:alphaModFix/>
          </a:blip>
          <a:srcRect b="0" l="2170" r="-2170" t="0"/>
          <a:stretch/>
        </p:blipFill>
        <p:spPr>
          <a:xfrm>
            <a:off x="5926088" y="2930350"/>
            <a:ext cx="2609850" cy="1752600"/>
          </a:xfrm>
          <a:prstGeom prst="rect">
            <a:avLst/>
          </a:prstGeom>
          <a:noFill/>
          <a:ln>
            <a:noFill/>
          </a:ln>
        </p:spPr>
      </p:pic>
      <p:pic>
        <p:nvPicPr>
          <p:cNvPr id="72" name="Google Shape;72;p15"/>
          <p:cNvPicPr preferRelativeResize="0"/>
          <p:nvPr/>
        </p:nvPicPr>
        <p:blipFill>
          <a:blip r:embed="rId6">
            <a:alphaModFix/>
          </a:blip>
          <a:stretch>
            <a:fillRect/>
          </a:stretch>
        </p:blipFill>
        <p:spPr>
          <a:xfrm>
            <a:off x="668270" y="2920825"/>
            <a:ext cx="2323031" cy="17716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