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6"/>
  </p:notesMasterIdLst>
  <p:handoutMasterIdLst>
    <p:handoutMasterId r:id="rId17"/>
  </p:handoutMasterIdLst>
  <p:sldIdLst>
    <p:sldId id="268" r:id="rId3"/>
    <p:sldId id="264" r:id="rId4"/>
    <p:sldId id="271" r:id="rId5"/>
    <p:sldId id="272" r:id="rId6"/>
    <p:sldId id="273" r:id="rId7"/>
    <p:sldId id="274" r:id="rId8"/>
    <p:sldId id="275" r:id="rId9"/>
    <p:sldId id="276" r:id="rId10"/>
    <p:sldId id="277" r:id="rId11"/>
    <p:sldId id="278" r:id="rId12"/>
    <p:sldId id="279" r:id="rId13"/>
    <p:sldId id="280" r:id="rId14"/>
    <p:sldId id="270"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
      <p:font typeface="Twinkl" panose="02000000000000000000"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F1"/>
    <a:srgbClr val="F9CBCB"/>
    <a:srgbClr val="DE1E5A"/>
    <a:srgbClr val="6C9E72"/>
    <a:srgbClr val="232321"/>
    <a:srgbClr val="E50050"/>
    <a:srgbClr val="21A6F9"/>
    <a:srgbClr val="4DB1E3"/>
    <a:srgbClr val="E34192"/>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2" d="100"/>
          <a:sy n="72" d="100"/>
        </p:scale>
        <p:origin x="66" y="10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27/06/2022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resources/new-zealand-resources-years-4-6-topics-themes/new-zealand-resources-years-4-6-topics-themes-new-zealand/new-zealand-resources-years-4-6-topics-themes-new-zealand-early-new-zealand"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hyperlink" Target="https://www.twinkl.co.uk/resources/new-zealand-resources-years-4-6-topics-themes/new-zealand-resources-years-4-6-topics-themes-new-zealand/new-zealand-resources-years-4-6-topics-themes-new-zealand-early-new-zealand"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DA17BAD7-AAF7-564E-3020-41951B9F156B}"/>
              </a:ext>
            </a:extLst>
          </p:cNvPr>
          <p:cNvSpPr/>
          <p:nvPr userDrawn="1"/>
        </p:nvSpPr>
        <p:spPr>
          <a:xfrm>
            <a:off x="0" y="5835535"/>
            <a:ext cx="9144000" cy="1022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66727" y="438151"/>
            <a:ext cx="8220075" cy="5957887"/>
          </a:xfrm>
          <a:prstGeom prst="rect">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ect">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1021B818-3796-4EA3-9705-778840228A56}"/>
              </a:ext>
            </a:extLst>
          </p:cNvPr>
          <p:cNvSpPr/>
          <p:nvPr userDrawn="1"/>
        </p:nvSpPr>
        <p:spPr>
          <a:xfrm>
            <a:off x="0" y="5835535"/>
            <a:ext cx="9144000" cy="1022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err="1">
                <a:solidFill>
                  <a:schemeClr val="bg1"/>
                </a:solidFill>
                <a:latin typeface="+mn-lt"/>
              </a:rPr>
              <a:t>Parihaka’s</a:t>
            </a:r>
            <a:r>
              <a:rPr lang="en-US" dirty="0">
                <a:solidFill>
                  <a:schemeClr val="bg1"/>
                </a:solidFill>
                <a:latin typeface="+mn-lt"/>
              </a:rPr>
              <a:t> Legacy</a:t>
            </a:r>
            <a:endParaRPr lang="en-GB" sz="3600" dirty="0">
              <a:solidFill>
                <a:schemeClr val="bg1"/>
              </a:solidFill>
              <a:latin typeface="+mn-lt"/>
            </a:endParaRPr>
          </a:p>
        </p:txBody>
      </p:sp>
      <p:sp>
        <p:nvSpPr>
          <p:cNvPr id="5" name="Text"/>
          <p:cNvSpPr/>
          <p:nvPr/>
        </p:nvSpPr>
        <p:spPr>
          <a:xfrm>
            <a:off x="755649" y="1601572"/>
            <a:ext cx="7522077" cy="2523768"/>
          </a:xfrm>
          <a:prstGeom prst="rect">
            <a:avLst/>
          </a:prstGeom>
        </p:spPr>
        <p:txBody>
          <a:bodyPr wrap="square" lIns="0" tIns="0" rIns="0" bIns="0">
            <a:spAutoFit/>
          </a:bodyPr>
          <a:lstStyle/>
          <a:p>
            <a:pPr rtl="0">
              <a:spcBef>
                <a:spcPts val="0"/>
              </a:spcBef>
              <a:spcAft>
                <a:spcPts val="1200"/>
              </a:spcAft>
            </a:pPr>
            <a:r>
              <a:rPr lang="en-GB" sz="1600" b="0" i="0" u="none" strike="noStrike">
                <a:solidFill>
                  <a:srgbClr val="000000"/>
                </a:solidFill>
                <a:effectLst/>
              </a:rPr>
              <a:t>However, despite the efforts of Parihaka’s people, the British government of the time continued to divide the land around the village and give it to British owners.</a:t>
            </a:r>
            <a:endParaRPr lang="en-GB" sz="1600" b="0">
              <a:effectLst/>
            </a:endParaRPr>
          </a:p>
          <a:p>
            <a:pPr rtl="0">
              <a:spcBef>
                <a:spcPts val="0"/>
              </a:spcBef>
              <a:spcAft>
                <a:spcPts val="1200"/>
              </a:spcAft>
            </a:pPr>
            <a:r>
              <a:rPr lang="en-GB" sz="1600" b="0" i="0" u="none" strike="noStrike">
                <a:solidFill>
                  <a:srgbClr val="000000"/>
                </a:solidFill>
                <a:effectLst/>
              </a:rPr>
              <a:t>Parihaka has become a symbol of nonviolent resistance, with Te Whiti o Rongomai and Tohu Kākahi compared to international figures Gandhi and Martin Luther King Jr. A modern day peace festival has been held at the village several times since 2006. The monthly meetings begun by the pair of </a:t>
            </a:r>
            <a:r>
              <a:rPr lang="en-GB" sz="1600" b="1" i="0" u="none" strike="noStrike">
                <a:solidFill>
                  <a:srgbClr val="000000"/>
                </a:solidFill>
                <a:effectLst/>
              </a:rPr>
              <a:t>rangatira</a:t>
            </a:r>
            <a:r>
              <a:rPr lang="en-GB" sz="1600" b="0" i="0" u="none" strike="noStrike">
                <a:solidFill>
                  <a:srgbClr val="000000"/>
                </a:solidFill>
                <a:effectLst/>
              </a:rPr>
              <a:t> still happen on the 18th and 19th of every month.</a:t>
            </a:r>
            <a:endParaRPr lang="en-GB" sz="1600" b="0">
              <a:effectLst/>
            </a:endParaRPr>
          </a:p>
          <a:p>
            <a:r>
              <a:rPr lang="en-GB" sz="1600" b="0" i="0" u="none" strike="noStrike">
                <a:solidFill>
                  <a:srgbClr val="000000"/>
                </a:solidFill>
                <a:effectLst/>
              </a:rPr>
              <a:t>The New Zealand government issued a formal apology to the </a:t>
            </a:r>
            <a:r>
              <a:rPr lang="en-GB" sz="1600" b="1" i="0" u="none" strike="noStrike">
                <a:solidFill>
                  <a:srgbClr val="000000"/>
                </a:solidFill>
                <a:effectLst/>
              </a:rPr>
              <a:t>iwi</a:t>
            </a:r>
            <a:r>
              <a:rPr lang="en-GB" sz="1600" b="0" i="0" u="none" strike="noStrike">
                <a:solidFill>
                  <a:srgbClr val="000000"/>
                </a:solidFill>
                <a:effectLst/>
              </a:rPr>
              <a:t> of Taranaki and the Parihaka community in 2017. </a:t>
            </a:r>
            <a:endParaRPr lang="en-GB" sz="1600" b="0" dirty="0">
              <a:effectLst/>
            </a:endParaRPr>
          </a:p>
        </p:txBody>
      </p:sp>
      <p:sp>
        <p:nvSpPr>
          <p:cNvPr id="10" name="TextBox 9">
            <a:extLst>
              <a:ext uri="{FF2B5EF4-FFF2-40B4-BE49-F238E27FC236}">
                <a16:creationId xmlns:a16="http://schemas.microsoft.com/office/drawing/2014/main" id="{2A8069FD-68EC-95D0-4D13-3FE7BDDE3A3D}"/>
              </a:ext>
            </a:extLst>
          </p:cNvPr>
          <p:cNvSpPr txBox="1"/>
          <p:nvPr/>
        </p:nvSpPr>
        <p:spPr>
          <a:xfrm>
            <a:off x="641251" y="6096140"/>
            <a:ext cx="3122194" cy="230832"/>
          </a:xfrm>
          <a:prstGeom prst="rect">
            <a:avLst/>
          </a:prstGeom>
          <a:noFill/>
        </p:spPr>
        <p:txBody>
          <a:bodyPr wrap="square">
            <a:spAutoFit/>
          </a:bodyPr>
          <a:lstStyle/>
          <a:p>
            <a:pPr rtl="0">
              <a:spcBef>
                <a:spcPts val="0"/>
              </a:spcBef>
              <a:spcAft>
                <a:spcPts val="0"/>
              </a:spcAft>
            </a:pPr>
            <a:r>
              <a:rPr lang="en-GB" sz="900" b="0" i="0" u="none" strike="noStrike" dirty="0" err="1">
                <a:solidFill>
                  <a:srgbClr val="000000"/>
                </a:solidFill>
                <a:effectLst/>
                <a:latin typeface="Roboto" panose="02000000000000000000" pitchFamily="2" charset="0"/>
                <a:ea typeface="Roboto" panose="02000000000000000000" pitchFamily="2" charset="0"/>
              </a:rPr>
              <a:t>Parihaka</a:t>
            </a:r>
            <a:r>
              <a:rPr lang="en-GB" sz="900" b="0" i="0" u="none" strike="noStrike" dirty="0">
                <a:solidFill>
                  <a:srgbClr val="000000"/>
                </a:solidFill>
                <a:effectLst/>
                <a:latin typeface="Roboto" panose="02000000000000000000" pitchFamily="2" charset="0"/>
                <a:ea typeface="Roboto" panose="02000000000000000000" pitchFamily="2" charset="0"/>
              </a:rPr>
              <a:t> Peace Festival in 2006</a:t>
            </a:r>
            <a:endParaRPr lang="en-GB" sz="900" b="0" dirty="0">
              <a:effectLst/>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450503FB-59B9-22DF-5E75-88F4B827F3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15" t="10846" r="6083" b="11248"/>
          <a:stretch/>
        </p:blipFill>
        <p:spPr>
          <a:xfrm>
            <a:off x="755649" y="4293669"/>
            <a:ext cx="3122194" cy="1771245"/>
          </a:xfrm>
          <a:prstGeom prst="rect">
            <a:avLst/>
          </a:prstGeom>
        </p:spPr>
      </p:pic>
    </p:spTree>
    <p:extLst>
      <p:ext uri="{BB962C8B-B14F-4D97-AF65-F5344CB8AC3E}">
        <p14:creationId xmlns:p14="http://schemas.microsoft.com/office/powerpoint/2010/main" val="1891238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00AAFF-3BDC-3D6B-47B5-4FE24216DBB4}"/>
              </a:ext>
            </a:extLst>
          </p:cNvPr>
          <p:cNvSpPr/>
          <p:nvPr/>
        </p:nvSpPr>
        <p:spPr>
          <a:xfrm>
            <a:off x="577517" y="1530368"/>
            <a:ext cx="7988968" cy="761332"/>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3" name="Text Box"/>
          <p:cNvSpPr/>
          <p:nvPr/>
        </p:nvSpPr>
        <p:spPr>
          <a:xfrm>
            <a:off x="700337" y="1682754"/>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i="0" u="none" strike="noStrike" dirty="0">
                <a:solidFill>
                  <a:schemeClr val="bg1"/>
                </a:solidFill>
                <a:effectLst/>
              </a:rPr>
              <a:t>dispossessed - </a:t>
            </a:r>
            <a:endParaRPr lang="en-GB" sz="1600" b="1" dirty="0">
              <a:solidFill>
                <a:schemeClr val="bg1"/>
              </a:solidFill>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Glossary</a:t>
            </a:r>
            <a:endParaRPr lang="en-GB" sz="3600" dirty="0">
              <a:solidFill>
                <a:schemeClr val="bg1"/>
              </a:solidFill>
              <a:latin typeface="+mn-lt"/>
            </a:endParaRPr>
          </a:p>
        </p:txBody>
      </p:sp>
      <p:sp>
        <p:nvSpPr>
          <p:cNvPr id="5" name="Text"/>
          <p:cNvSpPr/>
          <p:nvPr/>
        </p:nvSpPr>
        <p:spPr>
          <a:xfrm>
            <a:off x="2550693" y="1789542"/>
            <a:ext cx="6015789" cy="246221"/>
          </a:xfrm>
          <a:prstGeom prst="rect">
            <a:avLst/>
          </a:prstGeom>
        </p:spPr>
        <p:txBody>
          <a:bodyPr wrap="square" lIns="0" tIns="0" rIns="0" bIns="0">
            <a:spAutoFit/>
          </a:bodyPr>
          <a:lstStyle/>
          <a:p>
            <a:pPr rtl="0">
              <a:spcBef>
                <a:spcPts val="0"/>
              </a:spcBef>
              <a:spcAft>
                <a:spcPts val="0"/>
              </a:spcAft>
            </a:pPr>
            <a:r>
              <a:rPr lang="en-GB" sz="1600" b="0" i="0" u="none" strike="noStrike" dirty="0">
                <a:solidFill>
                  <a:srgbClr val="000000"/>
                </a:solidFill>
                <a:effectLst/>
              </a:rPr>
              <a:t>People who have been deprived of property or land.</a:t>
            </a:r>
            <a:endParaRPr lang="en-GB" sz="1600" b="0" dirty="0">
              <a:effectLst/>
            </a:endParaRPr>
          </a:p>
        </p:txBody>
      </p:sp>
      <p:sp>
        <p:nvSpPr>
          <p:cNvPr id="15" name="Rectangle 14">
            <a:extLst>
              <a:ext uri="{FF2B5EF4-FFF2-40B4-BE49-F238E27FC236}">
                <a16:creationId xmlns:a16="http://schemas.microsoft.com/office/drawing/2014/main" id="{DE2B374B-792A-21A6-52B4-6F956573B5AA}"/>
              </a:ext>
            </a:extLst>
          </p:cNvPr>
          <p:cNvSpPr/>
          <p:nvPr/>
        </p:nvSpPr>
        <p:spPr>
          <a:xfrm>
            <a:off x="577517" y="2415498"/>
            <a:ext cx="7988968" cy="761332"/>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6" name="Text Box">
            <a:extLst>
              <a:ext uri="{FF2B5EF4-FFF2-40B4-BE49-F238E27FC236}">
                <a16:creationId xmlns:a16="http://schemas.microsoft.com/office/drawing/2014/main" id="{A965C592-DF13-641F-B53B-2758652E3870}"/>
              </a:ext>
            </a:extLst>
          </p:cNvPr>
          <p:cNvSpPr/>
          <p:nvPr/>
        </p:nvSpPr>
        <p:spPr>
          <a:xfrm>
            <a:off x="700337" y="2554370"/>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dirty="0" err="1">
                <a:solidFill>
                  <a:schemeClr val="bg1"/>
                </a:solidFill>
              </a:rPr>
              <a:t>h</a:t>
            </a:r>
            <a:r>
              <a:rPr lang="en-GB" sz="1600" b="1" i="0" u="none" strike="noStrike" dirty="0" err="1">
                <a:solidFill>
                  <a:schemeClr val="bg1"/>
                </a:solidFill>
                <a:effectLst/>
              </a:rPr>
              <a:t>īkoi</a:t>
            </a:r>
            <a:r>
              <a:rPr lang="en-GB" sz="1600" b="1" i="0" u="none" strike="noStrike" dirty="0">
                <a:solidFill>
                  <a:schemeClr val="bg1"/>
                </a:solidFill>
                <a:effectLst/>
              </a:rPr>
              <a:t> - </a:t>
            </a:r>
            <a:endParaRPr lang="en-GB" sz="1600" b="1" dirty="0">
              <a:solidFill>
                <a:schemeClr val="bg1"/>
              </a:solidFill>
            </a:endParaRPr>
          </a:p>
        </p:txBody>
      </p:sp>
      <p:sp>
        <p:nvSpPr>
          <p:cNvPr id="17" name="Text">
            <a:extLst>
              <a:ext uri="{FF2B5EF4-FFF2-40B4-BE49-F238E27FC236}">
                <a16:creationId xmlns:a16="http://schemas.microsoft.com/office/drawing/2014/main" id="{EF56D840-9661-9C6D-9D33-6203C036E04F}"/>
              </a:ext>
            </a:extLst>
          </p:cNvPr>
          <p:cNvSpPr/>
          <p:nvPr/>
        </p:nvSpPr>
        <p:spPr>
          <a:xfrm>
            <a:off x="2550694" y="2664054"/>
            <a:ext cx="6015789" cy="246221"/>
          </a:xfrm>
          <a:prstGeom prst="rect">
            <a:avLst/>
          </a:prstGeom>
        </p:spPr>
        <p:txBody>
          <a:bodyPr wrap="square" lIns="0" tIns="0" rIns="0" bIns="0">
            <a:spAutoFit/>
          </a:bodyPr>
          <a:lstStyle/>
          <a:p>
            <a:pPr rtl="0">
              <a:spcBef>
                <a:spcPts val="0"/>
              </a:spcBef>
              <a:spcAft>
                <a:spcPts val="0"/>
              </a:spcAft>
            </a:pPr>
            <a:r>
              <a:rPr lang="en-GB" sz="1600" b="0" i="0" u="none" strike="noStrike" dirty="0">
                <a:solidFill>
                  <a:srgbClr val="000000"/>
                </a:solidFill>
                <a:effectLst/>
              </a:rPr>
              <a:t>A protest march or parade, often a long journey.</a:t>
            </a:r>
            <a:endParaRPr lang="en-GB" sz="1600" dirty="0">
              <a:effectLst/>
            </a:endParaRPr>
          </a:p>
        </p:txBody>
      </p:sp>
      <p:sp>
        <p:nvSpPr>
          <p:cNvPr id="18" name="Rectangle 17">
            <a:extLst>
              <a:ext uri="{FF2B5EF4-FFF2-40B4-BE49-F238E27FC236}">
                <a16:creationId xmlns:a16="http://schemas.microsoft.com/office/drawing/2014/main" id="{13C8D847-4102-B7B3-19C2-5B8CF609A6C4}"/>
              </a:ext>
            </a:extLst>
          </p:cNvPr>
          <p:cNvSpPr/>
          <p:nvPr/>
        </p:nvSpPr>
        <p:spPr>
          <a:xfrm>
            <a:off x="577517" y="3315702"/>
            <a:ext cx="7988968" cy="738664"/>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9" name="Text Box">
            <a:extLst>
              <a:ext uri="{FF2B5EF4-FFF2-40B4-BE49-F238E27FC236}">
                <a16:creationId xmlns:a16="http://schemas.microsoft.com/office/drawing/2014/main" id="{E8461528-1BBE-DE30-E78A-0AF4B68B3850}"/>
              </a:ext>
            </a:extLst>
          </p:cNvPr>
          <p:cNvSpPr/>
          <p:nvPr/>
        </p:nvSpPr>
        <p:spPr>
          <a:xfrm>
            <a:off x="700337" y="3454574"/>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i="0" u="none" strike="noStrike" dirty="0">
                <a:solidFill>
                  <a:schemeClr val="bg1"/>
                </a:solidFill>
                <a:effectLst/>
              </a:rPr>
              <a:t>insurrection - </a:t>
            </a:r>
            <a:endParaRPr lang="en-GB" sz="1600" b="1" dirty="0">
              <a:solidFill>
                <a:schemeClr val="bg1"/>
              </a:solidFill>
            </a:endParaRPr>
          </a:p>
        </p:txBody>
      </p:sp>
      <p:sp>
        <p:nvSpPr>
          <p:cNvPr id="20" name="Text">
            <a:extLst>
              <a:ext uri="{FF2B5EF4-FFF2-40B4-BE49-F238E27FC236}">
                <a16:creationId xmlns:a16="http://schemas.microsoft.com/office/drawing/2014/main" id="{9C532ED6-BC05-0A9D-C7DF-5C5172C9B48A}"/>
              </a:ext>
            </a:extLst>
          </p:cNvPr>
          <p:cNvSpPr/>
          <p:nvPr/>
        </p:nvSpPr>
        <p:spPr>
          <a:xfrm>
            <a:off x="2550694" y="3577051"/>
            <a:ext cx="6015789" cy="246221"/>
          </a:xfrm>
          <a:prstGeom prst="rect">
            <a:avLst/>
          </a:prstGeom>
        </p:spPr>
        <p:txBody>
          <a:bodyPr wrap="square" lIns="0" tIns="0" rIns="0" bIns="0">
            <a:spAutoFit/>
          </a:bodyPr>
          <a:lstStyle/>
          <a:p>
            <a:pPr rtl="0">
              <a:spcBef>
                <a:spcPts val="0"/>
              </a:spcBef>
              <a:spcAft>
                <a:spcPts val="0"/>
              </a:spcAft>
            </a:pPr>
            <a:r>
              <a:rPr lang="en-GB" sz="1600" b="0" i="0" u="none" strike="noStrike" dirty="0">
                <a:solidFill>
                  <a:srgbClr val="000000"/>
                </a:solidFill>
                <a:effectLst/>
              </a:rPr>
              <a:t>A violent uprising against government or authority.</a:t>
            </a:r>
            <a:endParaRPr lang="en-GB" sz="1600" dirty="0">
              <a:effectLst/>
            </a:endParaRPr>
          </a:p>
        </p:txBody>
      </p:sp>
      <p:sp>
        <p:nvSpPr>
          <p:cNvPr id="25" name="Rectangle 24">
            <a:extLst>
              <a:ext uri="{FF2B5EF4-FFF2-40B4-BE49-F238E27FC236}">
                <a16:creationId xmlns:a16="http://schemas.microsoft.com/office/drawing/2014/main" id="{661672E6-DBAD-95A4-8D4A-AA173F8A52E4}"/>
              </a:ext>
            </a:extLst>
          </p:cNvPr>
          <p:cNvSpPr/>
          <p:nvPr/>
        </p:nvSpPr>
        <p:spPr>
          <a:xfrm>
            <a:off x="577517" y="4193238"/>
            <a:ext cx="7988968" cy="738664"/>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Text Box">
            <a:extLst>
              <a:ext uri="{FF2B5EF4-FFF2-40B4-BE49-F238E27FC236}">
                <a16:creationId xmlns:a16="http://schemas.microsoft.com/office/drawing/2014/main" id="{07F2BD82-A348-5D7C-8219-A4AF2239CF87}"/>
              </a:ext>
            </a:extLst>
          </p:cNvPr>
          <p:cNvSpPr/>
          <p:nvPr/>
        </p:nvSpPr>
        <p:spPr>
          <a:xfrm>
            <a:off x="700337" y="4332110"/>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i="0" u="none" strike="noStrike" dirty="0">
                <a:solidFill>
                  <a:schemeClr val="bg1"/>
                </a:solidFill>
                <a:effectLst/>
              </a:rPr>
              <a:t>iwi - </a:t>
            </a:r>
            <a:endParaRPr lang="en-GB" sz="1600" b="1" dirty="0">
              <a:solidFill>
                <a:schemeClr val="bg1"/>
              </a:solidFill>
            </a:endParaRPr>
          </a:p>
        </p:txBody>
      </p:sp>
      <p:sp>
        <p:nvSpPr>
          <p:cNvPr id="27" name="Text">
            <a:extLst>
              <a:ext uri="{FF2B5EF4-FFF2-40B4-BE49-F238E27FC236}">
                <a16:creationId xmlns:a16="http://schemas.microsoft.com/office/drawing/2014/main" id="{4277A652-7379-3EE5-EC9D-212D310B84BD}"/>
              </a:ext>
            </a:extLst>
          </p:cNvPr>
          <p:cNvSpPr/>
          <p:nvPr/>
        </p:nvSpPr>
        <p:spPr>
          <a:xfrm>
            <a:off x="2550694" y="4454587"/>
            <a:ext cx="6015789" cy="246221"/>
          </a:xfrm>
          <a:prstGeom prst="rect">
            <a:avLst/>
          </a:prstGeom>
        </p:spPr>
        <p:txBody>
          <a:bodyPr wrap="square" lIns="0" tIns="0" rIns="0" bIns="0">
            <a:spAutoFit/>
          </a:bodyPr>
          <a:lstStyle/>
          <a:p>
            <a:pPr rtl="0">
              <a:spcBef>
                <a:spcPts val="0"/>
              </a:spcBef>
              <a:spcAft>
                <a:spcPts val="0"/>
              </a:spcAft>
            </a:pPr>
            <a:r>
              <a:rPr lang="en-GB" sz="1600" b="0" i="0" u="none" strike="noStrike" dirty="0">
                <a:solidFill>
                  <a:srgbClr val="000000"/>
                </a:solidFill>
                <a:effectLst/>
              </a:rPr>
              <a:t>A tribe of people, many being related to each other.</a:t>
            </a:r>
            <a:endParaRPr lang="en-GB" sz="1600" dirty="0">
              <a:effectLst/>
            </a:endParaRPr>
          </a:p>
        </p:txBody>
      </p:sp>
      <p:sp>
        <p:nvSpPr>
          <p:cNvPr id="28" name="Rectangle 27">
            <a:extLst>
              <a:ext uri="{FF2B5EF4-FFF2-40B4-BE49-F238E27FC236}">
                <a16:creationId xmlns:a16="http://schemas.microsoft.com/office/drawing/2014/main" id="{9D61825F-DA69-F044-5B58-3D5A45DF76A1}"/>
              </a:ext>
            </a:extLst>
          </p:cNvPr>
          <p:cNvSpPr/>
          <p:nvPr/>
        </p:nvSpPr>
        <p:spPr>
          <a:xfrm>
            <a:off x="577515" y="5072441"/>
            <a:ext cx="7988968" cy="738664"/>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 Box">
            <a:extLst>
              <a:ext uri="{FF2B5EF4-FFF2-40B4-BE49-F238E27FC236}">
                <a16:creationId xmlns:a16="http://schemas.microsoft.com/office/drawing/2014/main" id="{4062D418-88CF-54D2-5410-60CA00CA81D1}"/>
              </a:ext>
            </a:extLst>
          </p:cNvPr>
          <p:cNvSpPr/>
          <p:nvPr/>
        </p:nvSpPr>
        <p:spPr>
          <a:xfrm>
            <a:off x="700335" y="5211313"/>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i="0" u="none" strike="noStrike" dirty="0">
                <a:solidFill>
                  <a:schemeClr val="bg1"/>
                </a:solidFill>
                <a:effectLst/>
              </a:rPr>
              <a:t>occupy - </a:t>
            </a:r>
            <a:endParaRPr lang="en-GB" sz="1600" b="1" dirty="0">
              <a:solidFill>
                <a:schemeClr val="bg1"/>
              </a:solidFill>
            </a:endParaRPr>
          </a:p>
        </p:txBody>
      </p:sp>
      <p:sp>
        <p:nvSpPr>
          <p:cNvPr id="30" name="Text">
            <a:extLst>
              <a:ext uri="{FF2B5EF4-FFF2-40B4-BE49-F238E27FC236}">
                <a16:creationId xmlns:a16="http://schemas.microsoft.com/office/drawing/2014/main" id="{128BF297-0CD5-BA28-E1FD-9BDF3D4167E0}"/>
              </a:ext>
            </a:extLst>
          </p:cNvPr>
          <p:cNvSpPr/>
          <p:nvPr/>
        </p:nvSpPr>
        <p:spPr>
          <a:xfrm>
            <a:off x="2550693" y="5211313"/>
            <a:ext cx="6015789" cy="492443"/>
          </a:xfrm>
          <a:prstGeom prst="rect">
            <a:avLst/>
          </a:prstGeom>
        </p:spPr>
        <p:txBody>
          <a:bodyPr wrap="square" lIns="0" tIns="0" rIns="0" bIns="0">
            <a:spAutoFit/>
          </a:bodyPr>
          <a:lstStyle/>
          <a:p>
            <a:pPr rtl="0">
              <a:spcBef>
                <a:spcPts val="0"/>
              </a:spcBef>
              <a:spcAft>
                <a:spcPts val="0"/>
              </a:spcAft>
            </a:pPr>
            <a:r>
              <a:rPr lang="en-GB" sz="1600" b="0" i="0" u="none" strike="noStrike">
                <a:solidFill>
                  <a:srgbClr val="000000"/>
                </a:solidFill>
                <a:effectLst/>
              </a:rPr>
              <a:t>To hold a piece of land, sometimes by force, and defend it from other people who want to use/live on it.</a:t>
            </a:r>
            <a:endParaRPr lang="en-GB" sz="1600" dirty="0">
              <a:effectLst/>
            </a:endParaRPr>
          </a:p>
        </p:txBody>
      </p:sp>
    </p:spTree>
    <p:extLst>
      <p:ext uri="{BB962C8B-B14F-4D97-AF65-F5344CB8AC3E}">
        <p14:creationId xmlns:p14="http://schemas.microsoft.com/office/powerpoint/2010/main" val="2905740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Glossary</a:t>
            </a:r>
            <a:endParaRPr lang="en-GB" sz="3600" dirty="0">
              <a:solidFill>
                <a:schemeClr val="bg1"/>
              </a:solidFill>
              <a:latin typeface="+mn-lt"/>
            </a:endParaRPr>
          </a:p>
        </p:txBody>
      </p:sp>
      <p:sp>
        <p:nvSpPr>
          <p:cNvPr id="15" name="Rectangle 14">
            <a:extLst>
              <a:ext uri="{FF2B5EF4-FFF2-40B4-BE49-F238E27FC236}">
                <a16:creationId xmlns:a16="http://schemas.microsoft.com/office/drawing/2014/main" id="{DE2B374B-792A-21A6-52B4-6F956573B5AA}"/>
              </a:ext>
            </a:extLst>
          </p:cNvPr>
          <p:cNvSpPr/>
          <p:nvPr/>
        </p:nvSpPr>
        <p:spPr>
          <a:xfrm>
            <a:off x="577517" y="2478038"/>
            <a:ext cx="7988968" cy="761332"/>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6" name="Text Box">
            <a:extLst>
              <a:ext uri="{FF2B5EF4-FFF2-40B4-BE49-F238E27FC236}">
                <a16:creationId xmlns:a16="http://schemas.microsoft.com/office/drawing/2014/main" id="{A965C592-DF13-641F-B53B-2758652E3870}"/>
              </a:ext>
            </a:extLst>
          </p:cNvPr>
          <p:cNvSpPr/>
          <p:nvPr/>
        </p:nvSpPr>
        <p:spPr>
          <a:xfrm>
            <a:off x="700337" y="2616910"/>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i="0" u="none" strike="noStrike" dirty="0" err="1">
                <a:solidFill>
                  <a:schemeClr val="bg1"/>
                </a:solidFill>
                <a:effectLst/>
              </a:rPr>
              <a:t>rangatira</a:t>
            </a:r>
            <a:r>
              <a:rPr lang="en-GB" sz="1600" b="1" i="0" u="none" strike="noStrike" dirty="0">
                <a:solidFill>
                  <a:schemeClr val="bg1"/>
                </a:solidFill>
                <a:effectLst/>
              </a:rPr>
              <a:t> - </a:t>
            </a:r>
            <a:endParaRPr lang="en-GB" sz="1600" b="1" dirty="0">
              <a:solidFill>
                <a:schemeClr val="bg1"/>
              </a:solidFill>
            </a:endParaRPr>
          </a:p>
        </p:txBody>
      </p:sp>
      <p:sp>
        <p:nvSpPr>
          <p:cNvPr id="17" name="Text">
            <a:extLst>
              <a:ext uri="{FF2B5EF4-FFF2-40B4-BE49-F238E27FC236}">
                <a16:creationId xmlns:a16="http://schemas.microsoft.com/office/drawing/2014/main" id="{EF56D840-9661-9C6D-9D33-6203C036E04F}"/>
              </a:ext>
            </a:extLst>
          </p:cNvPr>
          <p:cNvSpPr/>
          <p:nvPr/>
        </p:nvSpPr>
        <p:spPr>
          <a:xfrm>
            <a:off x="2550694" y="2726594"/>
            <a:ext cx="6015789" cy="246221"/>
          </a:xfrm>
          <a:prstGeom prst="rect">
            <a:avLst/>
          </a:prstGeom>
        </p:spPr>
        <p:txBody>
          <a:bodyPr wrap="square" lIns="0" tIns="0" rIns="0" bIns="0">
            <a:spAutoFit/>
          </a:bodyPr>
          <a:lstStyle/>
          <a:p>
            <a:pPr rtl="0">
              <a:spcBef>
                <a:spcPts val="0"/>
              </a:spcBef>
              <a:spcAft>
                <a:spcPts val="0"/>
              </a:spcAft>
            </a:pPr>
            <a:r>
              <a:rPr lang="en-GB" sz="1600" b="0" i="0" u="none" strike="noStrike">
                <a:solidFill>
                  <a:srgbClr val="000000"/>
                </a:solidFill>
                <a:effectLst/>
              </a:rPr>
              <a:t>The leader(s) of a hapu or iwi.</a:t>
            </a:r>
            <a:endParaRPr lang="en-GB" sz="1600" dirty="0">
              <a:effectLst/>
            </a:endParaRPr>
          </a:p>
        </p:txBody>
      </p:sp>
      <p:sp>
        <p:nvSpPr>
          <p:cNvPr id="18" name="Rectangle 17">
            <a:extLst>
              <a:ext uri="{FF2B5EF4-FFF2-40B4-BE49-F238E27FC236}">
                <a16:creationId xmlns:a16="http://schemas.microsoft.com/office/drawing/2014/main" id="{13C8D847-4102-B7B3-19C2-5B8CF609A6C4}"/>
              </a:ext>
            </a:extLst>
          </p:cNvPr>
          <p:cNvSpPr/>
          <p:nvPr/>
        </p:nvSpPr>
        <p:spPr>
          <a:xfrm>
            <a:off x="577517" y="3378242"/>
            <a:ext cx="7988968" cy="738664"/>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9" name="Text Box">
            <a:extLst>
              <a:ext uri="{FF2B5EF4-FFF2-40B4-BE49-F238E27FC236}">
                <a16:creationId xmlns:a16="http://schemas.microsoft.com/office/drawing/2014/main" id="{E8461528-1BBE-DE30-E78A-0AF4B68B3850}"/>
              </a:ext>
            </a:extLst>
          </p:cNvPr>
          <p:cNvSpPr/>
          <p:nvPr/>
        </p:nvSpPr>
        <p:spPr>
          <a:xfrm>
            <a:off x="700337" y="3517114"/>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i="0" u="none" strike="noStrike" dirty="0">
                <a:solidFill>
                  <a:schemeClr val="bg1"/>
                </a:solidFill>
                <a:effectLst/>
              </a:rPr>
              <a:t>sack - </a:t>
            </a:r>
            <a:endParaRPr lang="en-GB" sz="1600" b="1" dirty="0">
              <a:solidFill>
                <a:schemeClr val="bg1"/>
              </a:solidFill>
            </a:endParaRPr>
          </a:p>
        </p:txBody>
      </p:sp>
      <p:sp>
        <p:nvSpPr>
          <p:cNvPr id="20" name="Text">
            <a:extLst>
              <a:ext uri="{FF2B5EF4-FFF2-40B4-BE49-F238E27FC236}">
                <a16:creationId xmlns:a16="http://schemas.microsoft.com/office/drawing/2014/main" id="{9C532ED6-BC05-0A9D-C7DF-5C5172C9B48A}"/>
              </a:ext>
            </a:extLst>
          </p:cNvPr>
          <p:cNvSpPr/>
          <p:nvPr/>
        </p:nvSpPr>
        <p:spPr>
          <a:xfrm>
            <a:off x="2550694" y="3507741"/>
            <a:ext cx="6015789" cy="492443"/>
          </a:xfrm>
          <a:prstGeom prst="rect">
            <a:avLst/>
          </a:prstGeom>
        </p:spPr>
        <p:txBody>
          <a:bodyPr wrap="square" lIns="0" tIns="0" rIns="0" bIns="0">
            <a:spAutoFit/>
          </a:bodyPr>
          <a:lstStyle/>
          <a:p>
            <a:pPr rtl="0">
              <a:spcBef>
                <a:spcPts val="0"/>
              </a:spcBef>
              <a:spcAft>
                <a:spcPts val="0"/>
              </a:spcAft>
            </a:pPr>
            <a:r>
              <a:rPr lang="en-GB" sz="1600" b="0" i="0" u="none" strike="noStrike">
                <a:solidFill>
                  <a:srgbClr val="000000"/>
                </a:solidFill>
                <a:effectLst/>
              </a:rPr>
              <a:t>To steal all valuable things from a place and destroy it, usually during war. </a:t>
            </a:r>
            <a:endParaRPr lang="en-GB" sz="1600" dirty="0">
              <a:effectLst/>
            </a:endParaRPr>
          </a:p>
        </p:txBody>
      </p:sp>
      <p:sp>
        <p:nvSpPr>
          <p:cNvPr id="25" name="Rectangle 24">
            <a:extLst>
              <a:ext uri="{FF2B5EF4-FFF2-40B4-BE49-F238E27FC236}">
                <a16:creationId xmlns:a16="http://schemas.microsoft.com/office/drawing/2014/main" id="{661672E6-DBAD-95A4-8D4A-AA173F8A52E4}"/>
              </a:ext>
            </a:extLst>
          </p:cNvPr>
          <p:cNvSpPr/>
          <p:nvPr/>
        </p:nvSpPr>
        <p:spPr>
          <a:xfrm>
            <a:off x="577517" y="4268962"/>
            <a:ext cx="7988968" cy="984526"/>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Text Box">
            <a:extLst>
              <a:ext uri="{FF2B5EF4-FFF2-40B4-BE49-F238E27FC236}">
                <a16:creationId xmlns:a16="http://schemas.microsoft.com/office/drawing/2014/main" id="{07F2BD82-A348-5D7C-8219-A4AF2239CF87}"/>
              </a:ext>
            </a:extLst>
          </p:cNvPr>
          <p:cNvSpPr/>
          <p:nvPr/>
        </p:nvSpPr>
        <p:spPr>
          <a:xfrm>
            <a:off x="700336" y="4407834"/>
            <a:ext cx="1934580"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dirty="0" err="1">
                <a:solidFill>
                  <a:schemeClr val="bg1"/>
                </a:solidFill>
              </a:rPr>
              <a:t>t</a:t>
            </a:r>
            <a:r>
              <a:rPr lang="en-GB" sz="1600" b="1" i="0" u="none" strike="noStrike" dirty="0" err="1">
                <a:solidFill>
                  <a:schemeClr val="bg1"/>
                </a:solidFill>
                <a:effectLst/>
              </a:rPr>
              <a:t>angata</a:t>
            </a:r>
            <a:r>
              <a:rPr lang="en-GB" sz="1600" b="1" i="0" u="none" strike="noStrike" dirty="0">
                <a:solidFill>
                  <a:schemeClr val="bg1"/>
                </a:solidFill>
                <a:effectLst/>
              </a:rPr>
              <a:t> whenua - </a:t>
            </a:r>
            <a:endParaRPr lang="en-GB" sz="1600" b="1" dirty="0">
              <a:solidFill>
                <a:schemeClr val="bg1"/>
              </a:solidFill>
            </a:endParaRPr>
          </a:p>
        </p:txBody>
      </p:sp>
      <p:sp>
        <p:nvSpPr>
          <p:cNvPr id="27" name="Text">
            <a:extLst>
              <a:ext uri="{FF2B5EF4-FFF2-40B4-BE49-F238E27FC236}">
                <a16:creationId xmlns:a16="http://schemas.microsoft.com/office/drawing/2014/main" id="{4277A652-7379-3EE5-EC9D-212D310B84BD}"/>
              </a:ext>
            </a:extLst>
          </p:cNvPr>
          <p:cNvSpPr/>
          <p:nvPr/>
        </p:nvSpPr>
        <p:spPr>
          <a:xfrm>
            <a:off x="2757735" y="4407834"/>
            <a:ext cx="5808748" cy="738664"/>
          </a:xfrm>
          <a:prstGeom prst="rect">
            <a:avLst/>
          </a:prstGeom>
        </p:spPr>
        <p:txBody>
          <a:bodyPr wrap="square" lIns="0" tIns="0" rIns="0" bIns="0">
            <a:spAutoFit/>
          </a:bodyPr>
          <a:lstStyle/>
          <a:p>
            <a:pPr rtl="0">
              <a:spcBef>
                <a:spcPts val="0"/>
              </a:spcBef>
              <a:spcAft>
                <a:spcPts val="0"/>
              </a:spcAft>
            </a:pPr>
            <a:r>
              <a:rPr lang="en-GB" sz="1600" b="0" i="0" u="none" strike="noStrike" dirty="0">
                <a:solidFill>
                  <a:srgbClr val="000000"/>
                </a:solidFill>
                <a:effectLst/>
              </a:rPr>
              <a:t>This translates literally to ‘people of the land’. As its indigenous inhabitants, Māori in Aotearoa New Zealand are </a:t>
            </a:r>
            <a:r>
              <a:rPr lang="en-GB" sz="1600" b="0" i="0" u="none" strike="noStrike" dirty="0" err="1">
                <a:solidFill>
                  <a:srgbClr val="000000"/>
                </a:solidFill>
                <a:effectLst/>
              </a:rPr>
              <a:t>tangata</a:t>
            </a:r>
            <a:r>
              <a:rPr lang="en-GB" sz="1600" b="0" i="0" u="none" strike="noStrike" dirty="0">
                <a:solidFill>
                  <a:srgbClr val="000000"/>
                </a:solidFill>
                <a:effectLst/>
              </a:rPr>
              <a:t> whenua, having authority in particular places</a:t>
            </a:r>
            <a:r>
              <a:rPr lang="en-GB" sz="1600" b="0" i="0" u="none" strike="noStrike" dirty="0">
                <a:solidFill>
                  <a:srgbClr val="202124"/>
                </a:solidFill>
                <a:effectLst/>
              </a:rPr>
              <a:t>.</a:t>
            </a:r>
            <a:endParaRPr lang="en-GB" sz="1600" dirty="0">
              <a:effectLst/>
            </a:endParaRPr>
          </a:p>
        </p:txBody>
      </p:sp>
      <p:sp>
        <p:nvSpPr>
          <p:cNvPr id="28" name="Rectangle 27">
            <a:extLst>
              <a:ext uri="{FF2B5EF4-FFF2-40B4-BE49-F238E27FC236}">
                <a16:creationId xmlns:a16="http://schemas.microsoft.com/office/drawing/2014/main" id="{9D61825F-DA69-F044-5B58-3D5A45DF76A1}"/>
              </a:ext>
            </a:extLst>
          </p:cNvPr>
          <p:cNvSpPr/>
          <p:nvPr/>
        </p:nvSpPr>
        <p:spPr>
          <a:xfrm>
            <a:off x="577515" y="5390261"/>
            <a:ext cx="7988968" cy="738664"/>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 Box">
            <a:extLst>
              <a:ext uri="{FF2B5EF4-FFF2-40B4-BE49-F238E27FC236}">
                <a16:creationId xmlns:a16="http://schemas.microsoft.com/office/drawing/2014/main" id="{4062D418-88CF-54D2-5410-60CA00CA81D1}"/>
              </a:ext>
            </a:extLst>
          </p:cNvPr>
          <p:cNvSpPr/>
          <p:nvPr/>
        </p:nvSpPr>
        <p:spPr>
          <a:xfrm>
            <a:off x="700335" y="5529133"/>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dirty="0">
                <a:solidFill>
                  <a:schemeClr val="bg1"/>
                </a:solidFill>
              </a:rPr>
              <a:t>w</a:t>
            </a:r>
            <a:r>
              <a:rPr lang="en-GB" sz="1600" b="1" i="0" u="none" strike="noStrike" dirty="0">
                <a:solidFill>
                  <a:schemeClr val="bg1"/>
                </a:solidFill>
                <a:effectLst/>
              </a:rPr>
              <a:t>hare - </a:t>
            </a:r>
            <a:endParaRPr lang="en-GB" sz="1600" b="1" dirty="0">
              <a:solidFill>
                <a:schemeClr val="bg1"/>
              </a:solidFill>
            </a:endParaRPr>
          </a:p>
        </p:txBody>
      </p:sp>
      <p:sp>
        <p:nvSpPr>
          <p:cNvPr id="30" name="Text">
            <a:extLst>
              <a:ext uri="{FF2B5EF4-FFF2-40B4-BE49-F238E27FC236}">
                <a16:creationId xmlns:a16="http://schemas.microsoft.com/office/drawing/2014/main" id="{128BF297-0CD5-BA28-E1FD-9BDF3D4167E0}"/>
              </a:ext>
            </a:extLst>
          </p:cNvPr>
          <p:cNvSpPr/>
          <p:nvPr/>
        </p:nvSpPr>
        <p:spPr>
          <a:xfrm>
            <a:off x="2550694" y="5637417"/>
            <a:ext cx="5402181" cy="246221"/>
          </a:xfrm>
          <a:prstGeom prst="rect">
            <a:avLst/>
          </a:prstGeom>
        </p:spPr>
        <p:txBody>
          <a:bodyPr wrap="square" lIns="0" tIns="0" rIns="0" bIns="0">
            <a:spAutoFit/>
          </a:bodyPr>
          <a:lstStyle/>
          <a:p>
            <a:pPr rtl="0">
              <a:spcBef>
                <a:spcPts val="0"/>
              </a:spcBef>
              <a:spcAft>
                <a:spcPts val="0"/>
              </a:spcAft>
            </a:pPr>
            <a:r>
              <a:rPr lang="en-GB" sz="1600" b="0" i="0" u="none" strike="noStrike" dirty="0">
                <a:solidFill>
                  <a:srgbClr val="000000"/>
                </a:solidFill>
                <a:effectLst/>
              </a:rPr>
              <a:t>The house(s) and buildings of a settlement.</a:t>
            </a:r>
            <a:endParaRPr lang="en-GB" sz="1600" b="0" dirty="0">
              <a:effectLst/>
            </a:endParaRPr>
          </a:p>
        </p:txBody>
      </p:sp>
      <p:sp>
        <p:nvSpPr>
          <p:cNvPr id="22" name="Rectangle 21">
            <a:extLst>
              <a:ext uri="{FF2B5EF4-FFF2-40B4-BE49-F238E27FC236}">
                <a16:creationId xmlns:a16="http://schemas.microsoft.com/office/drawing/2014/main" id="{A1775C5E-7F36-A5A4-2B11-C3F807D07C11}"/>
              </a:ext>
            </a:extLst>
          </p:cNvPr>
          <p:cNvSpPr/>
          <p:nvPr/>
        </p:nvSpPr>
        <p:spPr>
          <a:xfrm>
            <a:off x="577515" y="1600502"/>
            <a:ext cx="7988968" cy="738664"/>
          </a:xfrm>
          <a:prstGeom prst="rect">
            <a:avLst/>
          </a:prstGeom>
          <a:solidFill>
            <a:srgbClr val="FD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3" name="Text Box">
            <a:extLst>
              <a:ext uri="{FF2B5EF4-FFF2-40B4-BE49-F238E27FC236}">
                <a16:creationId xmlns:a16="http://schemas.microsoft.com/office/drawing/2014/main" id="{5880FFF3-370C-D7EF-209D-00A2D68912A7}"/>
              </a:ext>
            </a:extLst>
          </p:cNvPr>
          <p:cNvSpPr/>
          <p:nvPr/>
        </p:nvSpPr>
        <p:spPr>
          <a:xfrm>
            <a:off x="700335" y="1739374"/>
            <a:ext cx="1730042" cy="46433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i="0" u="none" strike="noStrike" dirty="0">
                <a:solidFill>
                  <a:schemeClr val="bg1"/>
                </a:solidFill>
                <a:effectLst/>
              </a:rPr>
              <a:t>fanatic - </a:t>
            </a:r>
            <a:endParaRPr lang="en-GB" sz="1600" b="1" dirty="0">
              <a:solidFill>
                <a:schemeClr val="bg1"/>
              </a:solidFill>
            </a:endParaRPr>
          </a:p>
        </p:txBody>
      </p:sp>
      <p:sp>
        <p:nvSpPr>
          <p:cNvPr id="24" name="Text">
            <a:extLst>
              <a:ext uri="{FF2B5EF4-FFF2-40B4-BE49-F238E27FC236}">
                <a16:creationId xmlns:a16="http://schemas.microsoft.com/office/drawing/2014/main" id="{E5595AEC-4B3E-95B6-357B-8238A0877EDA}"/>
              </a:ext>
            </a:extLst>
          </p:cNvPr>
          <p:cNvSpPr/>
          <p:nvPr/>
        </p:nvSpPr>
        <p:spPr>
          <a:xfrm>
            <a:off x="2550693" y="1739374"/>
            <a:ext cx="6015789" cy="492443"/>
          </a:xfrm>
          <a:prstGeom prst="rect">
            <a:avLst/>
          </a:prstGeom>
        </p:spPr>
        <p:txBody>
          <a:bodyPr wrap="square" lIns="0" tIns="0" rIns="0" bIns="0">
            <a:spAutoFit/>
          </a:bodyPr>
          <a:lstStyle/>
          <a:p>
            <a:pPr rtl="0">
              <a:spcBef>
                <a:spcPts val="0"/>
              </a:spcBef>
              <a:spcAft>
                <a:spcPts val="0"/>
              </a:spcAft>
            </a:pPr>
            <a:r>
              <a:rPr lang="en-GB" sz="1600" b="0" i="0" u="none" strike="noStrike" dirty="0">
                <a:solidFill>
                  <a:srgbClr val="000000"/>
                </a:solidFill>
                <a:effectLst/>
              </a:rPr>
              <a:t>A person with an extreme belief in something, to the point of </a:t>
            </a:r>
            <a:r>
              <a:rPr lang="en-GB" sz="1600" b="0" i="0" u="none" strike="noStrike">
                <a:solidFill>
                  <a:srgbClr val="000000"/>
                </a:solidFill>
                <a:effectLst/>
              </a:rPr>
              <a:t>being dangerous.</a:t>
            </a:r>
            <a:endParaRPr lang="en-GB" sz="1600" dirty="0">
              <a:effectLst/>
            </a:endParaRPr>
          </a:p>
        </p:txBody>
      </p:sp>
    </p:spTree>
    <p:extLst>
      <p:ext uri="{BB962C8B-B14F-4D97-AF65-F5344CB8AC3E}">
        <p14:creationId xmlns:p14="http://schemas.microsoft.com/office/powerpoint/2010/main" val="301508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Where is </a:t>
            </a:r>
            <a:r>
              <a:rPr lang="en-US" dirty="0" err="1">
                <a:solidFill>
                  <a:schemeClr val="bg1"/>
                </a:solidFill>
                <a:latin typeface="+mn-lt"/>
              </a:rPr>
              <a:t>Parihaka</a:t>
            </a:r>
            <a:r>
              <a:rPr lang="en-US" dirty="0">
                <a:solidFill>
                  <a:schemeClr val="bg1"/>
                </a:solidFill>
                <a:latin typeface="+mn-lt"/>
              </a:rPr>
              <a:t>?</a:t>
            </a:r>
            <a:endParaRPr lang="en-GB" sz="3600" dirty="0">
              <a:solidFill>
                <a:schemeClr val="bg1"/>
              </a:solidFill>
              <a:latin typeface="+mn-lt"/>
            </a:endParaRPr>
          </a:p>
        </p:txBody>
      </p:sp>
      <p:sp>
        <p:nvSpPr>
          <p:cNvPr id="5" name="Text"/>
          <p:cNvSpPr/>
          <p:nvPr/>
        </p:nvSpPr>
        <p:spPr>
          <a:xfrm>
            <a:off x="755650" y="1601572"/>
            <a:ext cx="3924634" cy="1538883"/>
          </a:xfrm>
          <a:prstGeom prst="rect">
            <a:avLst/>
          </a:prstGeom>
        </p:spPr>
        <p:txBody>
          <a:bodyPr wrap="square" lIns="0" tIns="0" rIns="0" bIns="0">
            <a:spAutoFit/>
          </a:bodyPr>
          <a:lstStyle/>
          <a:p>
            <a:pPr rtl="0">
              <a:spcBef>
                <a:spcPts val="0"/>
              </a:spcBef>
              <a:spcAft>
                <a:spcPts val="1200"/>
              </a:spcAft>
            </a:pPr>
            <a:r>
              <a:rPr lang="en-GB" sz="1600" b="0" i="0" u="none" strike="noStrike" dirty="0" err="1">
                <a:solidFill>
                  <a:srgbClr val="000000"/>
                </a:solidFill>
                <a:effectLst/>
              </a:rPr>
              <a:t>Parihaka</a:t>
            </a:r>
            <a:r>
              <a:rPr lang="en-GB" sz="1600" b="0" i="0" u="none" strike="noStrike" dirty="0">
                <a:solidFill>
                  <a:srgbClr val="000000"/>
                </a:solidFill>
                <a:effectLst/>
              </a:rPr>
              <a:t> is a small village near Mount Taranaki. It was founded in 1866.</a:t>
            </a:r>
            <a:endParaRPr lang="en-GB" sz="1600" b="0" dirty="0">
              <a:effectLst/>
            </a:endParaRPr>
          </a:p>
          <a:p>
            <a:pPr rtl="0">
              <a:spcBef>
                <a:spcPts val="0"/>
              </a:spcBef>
              <a:spcAft>
                <a:spcPts val="1200"/>
              </a:spcAft>
            </a:pPr>
            <a:r>
              <a:rPr lang="en-GB" sz="1600" b="0" i="0" u="none" strike="noStrike" dirty="0">
                <a:solidFill>
                  <a:srgbClr val="000000"/>
                </a:solidFill>
                <a:effectLst/>
              </a:rPr>
              <a:t>Its nearest city is New Plymouth.</a:t>
            </a:r>
            <a:endParaRPr lang="en-GB" sz="1600" b="0" dirty="0">
              <a:effectLst/>
            </a:endParaRPr>
          </a:p>
          <a:p>
            <a:br>
              <a:rPr lang="en-GB" sz="1600" dirty="0"/>
            </a:br>
            <a:endParaRPr lang="en-GB" sz="1600" dirty="0"/>
          </a:p>
        </p:txBody>
      </p:sp>
      <p:pic>
        <p:nvPicPr>
          <p:cNvPr id="4" name="Picture 3">
            <a:extLst>
              <a:ext uri="{FF2B5EF4-FFF2-40B4-BE49-F238E27FC236}">
                <a16:creationId xmlns:a16="http://schemas.microsoft.com/office/drawing/2014/main" id="{3A7B87DC-8B74-D42D-5683-8E83285BC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4" y="1498795"/>
            <a:ext cx="3407276" cy="4818414"/>
          </a:xfrm>
          <a:prstGeom prst="rect">
            <a:avLst/>
          </a:prstGeom>
        </p:spPr>
      </p:pic>
      <p:pic>
        <p:nvPicPr>
          <p:cNvPr id="9" name="Picture 8">
            <a:extLst>
              <a:ext uri="{FF2B5EF4-FFF2-40B4-BE49-F238E27FC236}">
                <a16:creationId xmlns:a16="http://schemas.microsoft.com/office/drawing/2014/main" id="{CAD82CFB-1C29-79AA-2C8C-61BCA9AD41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25" t="33210" r="29966" b="56802"/>
          <a:stretch/>
        </p:blipFill>
        <p:spPr>
          <a:xfrm>
            <a:off x="755650" y="3082897"/>
            <a:ext cx="2943581" cy="230869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Arguments About Land</a:t>
            </a:r>
            <a:endParaRPr lang="en-GB" sz="3600" dirty="0">
              <a:solidFill>
                <a:schemeClr val="bg1"/>
              </a:solidFill>
              <a:latin typeface="+mn-lt"/>
            </a:endParaRPr>
          </a:p>
        </p:txBody>
      </p:sp>
      <p:sp>
        <p:nvSpPr>
          <p:cNvPr id="5" name="Text"/>
          <p:cNvSpPr/>
          <p:nvPr/>
        </p:nvSpPr>
        <p:spPr>
          <a:xfrm>
            <a:off x="755649" y="1601572"/>
            <a:ext cx="7522077" cy="2277547"/>
          </a:xfrm>
          <a:prstGeom prst="rect">
            <a:avLst/>
          </a:prstGeom>
        </p:spPr>
        <p:txBody>
          <a:bodyPr wrap="square" lIns="0" tIns="0" rIns="0" bIns="0">
            <a:spAutoFit/>
          </a:bodyPr>
          <a:lstStyle/>
          <a:p>
            <a:pPr rtl="0">
              <a:spcBef>
                <a:spcPts val="0"/>
              </a:spcBef>
              <a:spcAft>
                <a:spcPts val="0"/>
              </a:spcAft>
            </a:pPr>
            <a:r>
              <a:rPr lang="en-GB" sz="1600" b="0" i="0" u="none" strike="noStrike" dirty="0">
                <a:solidFill>
                  <a:srgbClr val="0E101A"/>
                </a:solidFill>
                <a:effectLst/>
              </a:rPr>
              <a:t>After </a:t>
            </a:r>
            <a:r>
              <a:rPr lang="en-GB" sz="1600" b="0" i="0" u="none" strike="noStrike" dirty="0" err="1">
                <a:solidFill>
                  <a:srgbClr val="0E101A"/>
                </a:solidFill>
                <a:effectLst/>
              </a:rPr>
              <a:t>Te</a:t>
            </a:r>
            <a:r>
              <a:rPr lang="en-GB" sz="1600" b="0" i="0" u="none" strike="noStrike" dirty="0">
                <a:solidFill>
                  <a:srgbClr val="0E101A"/>
                </a:solidFill>
                <a:effectLst/>
              </a:rPr>
              <a:t> </a:t>
            </a:r>
            <a:r>
              <a:rPr lang="en-GB" sz="1600" b="0" i="0" u="none" strike="noStrike" dirty="0" err="1">
                <a:solidFill>
                  <a:srgbClr val="0E101A"/>
                </a:solidFill>
                <a:effectLst/>
              </a:rPr>
              <a:t>Tiriti</a:t>
            </a:r>
            <a:r>
              <a:rPr lang="en-GB" sz="1600" b="0" i="0" u="none" strike="noStrike" dirty="0">
                <a:solidFill>
                  <a:srgbClr val="0E101A"/>
                </a:solidFill>
                <a:effectLst/>
              </a:rPr>
              <a:t> o Waitangi / The Treaty of Waitangi had been signed, there were many disagreements about who owned what land in Aotearoa. The British, believing that the treaty made them ‘owners’ of almost all land in New Zealand, had taken more and more land from Māori by force. When Māori resisted, the British made a new law allowing them to confiscate land from Māori who had ‘rebelled’ against them. They applied this to most iwi who had fought them in the New Zealand Land Wars.</a:t>
            </a:r>
            <a:endParaRPr lang="en-GB" sz="1600" b="0" dirty="0">
              <a:effectLst/>
            </a:endParaRPr>
          </a:p>
          <a:p>
            <a:r>
              <a:rPr lang="en-GB" sz="1600" b="0" i="0" u="none" strike="noStrike" dirty="0">
                <a:solidFill>
                  <a:srgbClr val="0E101A"/>
                </a:solidFill>
                <a:effectLst/>
              </a:rPr>
              <a:t>The British confiscated an area of land near Mount Taranaki, saying the local iwi no longer owned it. However, the British didn’t </a:t>
            </a:r>
            <a:r>
              <a:rPr lang="en-GB" sz="1600" b="1" i="0" u="none" strike="noStrike" dirty="0">
                <a:solidFill>
                  <a:srgbClr val="0E101A"/>
                </a:solidFill>
                <a:effectLst/>
              </a:rPr>
              <a:t>occupy</a:t>
            </a:r>
            <a:r>
              <a:rPr lang="en-GB" sz="1600" b="0" i="0" u="none" strike="noStrike" dirty="0">
                <a:solidFill>
                  <a:srgbClr val="0E101A"/>
                </a:solidFill>
                <a:effectLst/>
              </a:rPr>
              <a:t> the land.</a:t>
            </a:r>
            <a:endParaRPr lang="en-GB" sz="1600" dirty="0"/>
          </a:p>
        </p:txBody>
      </p:sp>
      <p:pic>
        <p:nvPicPr>
          <p:cNvPr id="8" name="Picture 7">
            <a:extLst>
              <a:ext uri="{FF2B5EF4-FFF2-40B4-BE49-F238E27FC236}">
                <a16:creationId xmlns:a16="http://schemas.microsoft.com/office/drawing/2014/main" id="{691C2760-5B59-81CD-53E0-FC23725193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4328578"/>
            <a:ext cx="3663316" cy="1855699"/>
          </a:xfrm>
          <a:prstGeom prst="rect">
            <a:avLst/>
          </a:prstGeom>
        </p:spPr>
      </p:pic>
    </p:spTree>
    <p:extLst>
      <p:ext uri="{BB962C8B-B14F-4D97-AF65-F5344CB8AC3E}">
        <p14:creationId xmlns:p14="http://schemas.microsoft.com/office/powerpoint/2010/main" val="2040987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The Founding of </a:t>
            </a:r>
            <a:r>
              <a:rPr lang="en-US" dirty="0" err="1">
                <a:solidFill>
                  <a:schemeClr val="bg1"/>
                </a:solidFill>
                <a:latin typeface="+mn-lt"/>
              </a:rPr>
              <a:t>Parihaka</a:t>
            </a:r>
            <a:r>
              <a:rPr lang="en-US" dirty="0">
                <a:solidFill>
                  <a:schemeClr val="bg1"/>
                </a:solidFill>
                <a:latin typeface="+mn-lt"/>
              </a:rPr>
              <a:t>, 1866</a:t>
            </a:r>
            <a:endParaRPr lang="en-GB" sz="3600" dirty="0">
              <a:solidFill>
                <a:schemeClr val="bg1"/>
              </a:solidFill>
              <a:latin typeface="+mn-lt"/>
            </a:endParaRPr>
          </a:p>
        </p:txBody>
      </p:sp>
      <p:sp>
        <p:nvSpPr>
          <p:cNvPr id="5" name="Text"/>
          <p:cNvSpPr/>
          <p:nvPr/>
        </p:nvSpPr>
        <p:spPr>
          <a:xfrm>
            <a:off x="755649" y="1601572"/>
            <a:ext cx="7522077" cy="2369880"/>
          </a:xfrm>
          <a:prstGeom prst="rect">
            <a:avLst/>
          </a:prstGeom>
        </p:spPr>
        <p:txBody>
          <a:bodyPr wrap="square" lIns="0" tIns="0" rIns="0" bIns="0">
            <a:spAutoFit/>
          </a:bodyPr>
          <a:lstStyle/>
          <a:p>
            <a:pPr rtl="0">
              <a:spcBef>
                <a:spcPts val="0"/>
              </a:spcBef>
              <a:spcAft>
                <a:spcPts val="1200"/>
              </a:spcAft>
            </a:pPr>
            <a:r>
              <a:rPr lang="en-GB" sz="1600" b="0" i="0" u="none" strike="noStrike" dirty="0">
                <a:solidFill>
                  <a:srgbClr val="000000"/>
                </a:solidFill>
                <a:effectLst/>
              </a:rPr>
              <a:t>The village of </a:t>
            </a:r>
            <a:r>
              <a:rPr lang="en-GB" sz="1600" b="0" i="0" u="none" strike="noStrike" dirty="0" err="1">
                <a:solidFill>
                  <a:srgbClr val="000000"/>
                </a:solidFill>
                <a:effectLst/>
              </a:rPr>
              <a:t>Parihaka</a:t>
            </a:r>
            <a:r>
              <a:rPr lang="en-GB" sz="1600" b="0" i="0" u="none" strike="noStrike" dirty="0">
                <a:solidFill>
                  <a:srgbClr val="000000"/>
                </a:solidFill>
                <a:effectLst/>
              </a:rPr>
              <a:t> was established by two </a:t>
            </a:r>
            <a:r>
              <a:rPr lang="en-GB" sz="1600" b="1" i="0" u="none" strike="noStrike" dirty="0" err="1">
                <a:solidFill>
                  <a:srgbClr val="000000"/>
                </a:solidFill>
                <a:effectLst/>
              </a:rPr>
              <a:t>rangatira</a:t>
            </a:r>
            <a:r>
              <a:rPr lang="en-GB" sz="1600" b="0" i="0" u="none" strike="noStrike" dirty="0">
                <a:solidFill>
                  <a:srgbClr val="000000"/>
                </a:solidFill>
                <a:effectLst/>
              </a:rPr>
              <a:t> who had fought against the British in the New Zealand Land Wars, </a:t>
            </a:r>
            <a:r>
              <a:rPr lang="en-GB" sz="1600" b="0" i="0" u="none" strike="noStrike" dirty="0" err="1">
                <a:solidFill>
                  <a:srgbClr val="000000"/>
                </a:solidFill>
                <a:effectLst/>
              </a:rPr>
              <a:t>Te</a:t>
            </a:r>
            <a:r>
              <a:rPr lang="en-GB" sz="1600" b="0" i="0" u="none" strike="noStrike" dirty="0">
                <a:solidFill>
                  <a:srgbClr val="000000"/>
                </a:solidFill>
                <a:effectLst/>
              </a:rPr>
              <a:t> Whiti o </a:t>
            </a:r>
            <a:r>
              <a:rPr lang="en-GB" sz="1600" b="0" i="0" u="none" strike="noStrike" dirty="0" err="1">
                <a:solidFill>
                  <a:srgbClr val="000000"/>
                </a:solidFill>
                <a:effectLst/>
              </a:rPr>
              <a:t>Rongomai</a:t>
            </a:r>
            <a:r>
              <a:rPr lang="en-GB" sz="1600" b="0" i="0" u="none" strike="noStrike" dirty="0">
                <a:solidFill>
                  <a:srgbClr val="000000"/>
                </a:solidFill>
                <a:effectLst/>
              </a:rPr>
              <a:t> and Tohu </a:t>
            </a:r>
            <a:r>
              <a:rPr lang="en-GB" sz="1600" b="0" i="0" u="none" strike="noStrike" dirty="0" err="1">
                <a:solidFill>
                  <a:srgbClr val="000000"/>
                </a:solidFill>
                <a:effectLst/>
              </a:rPr>
              <a:t>Kākahi</a:t>
            </a:r>
            <a:r>
              <a:rPr lang="en-GB" sz="1600" b="0" i="0" u="none" strike="noStrike" dirty="0">
                <a:solidFill>
                  <a:srgbClr val="000000"/>
                </a:solidFill>
                <a:effectLst/>
              </a:rPr>
              <a:t>. Like many Māori, they were frustrated at being </a:t>
            </a:r>
            <a:r>
              <a:rPr lang="en-GB" sz="1600" b="1" i="0" u="none" strike="noStrike" dirty="0">
                <a:solidFill>
                  <a:srgbClr val="000000"/>
                </a:solidFill>
                <a:effectLst/>
              </a:rPr>
              <a:t>dispossessed</a:t>
            </a:r>
            <a:r>
              <a:rPr lang="en-GB" sz="1600" b="0" i="0" u="none" strike="noStrike" dirty="0">
                <a:solidFill>
                  <a:srgbClr val="000000"/>
                </a:solidFill>
                <a:effectLst/>
              </a:rPr>
              <a:t> of their land. The Māori king sent 12 apostles to live at </a:t>
            </a:r>
            <a:r>
              <a:rPr lang="en-GB" sz="1600" b="0" i="0" u="none" strike="noStrike" dirty="0" err="1">
                <a:solidFill>
                  <a:srgbClr val="000000"/>
                </a:solidFill>
                <a:effectLst/>
              </a:rPr>
              <a:t>Parihaka</a:t>
            </a:r>
            <a:r>
              <a:rPr lang="en-GB" sz="1600" b="0" i="0" u="none" strike="noStrike" dirty="0">
                <a:solidFill>
                  <a:srgbClr val="000000"/>
                </a:solidFill>
                <a:effectLst/>
              </a:rPr>
              <a:t>. Many other Māori who had been forced off their land elsewhere in Aotearoa went to live there too.</a:t>
            </a:r>
            <a:endParaRPr lang="en-GB" sz="1600" b="0" dirty="0">
              <a:effectLst/>
            </a:endParaRPr>
          </a:p>
          <a:p>
            <a:pPr rtl="0">
              <a:spcBef>
                <a:spcPts val="0"/>
              </a:spcBef>
              <a:spcAft>
                <a:spcPts val="1200"/>
              </a:spcAft>
            </a:pPr>
            <a:r>
              <a:rPr lang="en-GB" sz="1600" b="0" i="0" u="none" strike="noStrike" dirty="0">
                <a:solidFill>
                  <a:srgbClr val="000000"/>
                </a:solidFill>
                <a:effectLst/>
              </a:rPr>
              <a:t>The village thrived under the leadership of </a:t>
            </a:r>
            <a:r>
              <a:rPr lang="en-GB" sz="1600" b="0" i="0" u="none" strike="noStrike" dirty="0" err="1">
                <a:solidFill>
                  <a:srgbClr val="000000"/>
                </a:solidFill>
                <a:effectLst/>
              </a:rPr>
              <a:t>Te</a:t>
            </a:r>
            <a:r>
              <a:rPr lang="en-GB" sz="1600" b="0" i="0" u="none" strike="noStrike" dirty="0">
                <a:solidFill>
                  <a:srgbClr val="000000"/>
                </a:solidFill>
                <a:effectLst/>
              </a:rPr>
              <a:t> Whiti and Tohu. Its people were excellent farmers and fishermen, and they lived well. </a:t>
            </a:r>
            <a:r>
              <a:rPr lang="en-GB" sz="1600" b="0" i="0" u="none" strike="noStrike" dirty="0" err="1">
                <a:solidFill>
                  <a:srgbClr val="000000"/>
                </a:solidFill>
                <a:effectLst/>
              </a:rPr>
              <a:t>Parihaka</a:t>
            </a:r>
            <a:r>
              <a:rPr lang="en-GB" sz="1600" b="0" i="0" u="none" strike="noStrike" dirty="0">
                <a:solidFill>
                  <a:srgbClr val="000000"/>
                </a:solidFill>
                <a:effectLst/>
              </a:rPr>
              <a:t> even had its own police force and bank, which was very unusual for the time.</a:t>
            </a:r>
            <a:br>
              <a:rPr lang="en-GB" sz="1600" dirty="0"/>
            </a:br>
            <a:endParaRPr lang="en-GB" sz="1600" dirty="0"/>
          </a:p>
        </p:txBody>
      </p:sp>
      <p:pic>
        <p:nvPicPr>
          <p:cNvPr id="4" name="Picture 3">
            <a:extLst>
              <a:ext uri="{FF2B5EF4-FFF2-40B4-BE49-F238E27FC236}">
                <a16:creationId xmlns:a16="http://schemas.microsoft.com/office/drawing/2014/main" id="{DEB27819-34F5-8D6C-A2D1-054A1018FB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3898803"/>
            <a:ext cx="2733509" cy="2083493"/>
          </a:xfrm>
          <a:prstGeom prst="rect">
            <a:avLst/>
          </a:prstGeom>
        </p:spPr>
      </p:pic>
      <p:sp>
        <p:nvSpPr>
          <p:cNvPr id="12" name="TextBox 11">
            <a:extLst>
              <a:ext uri="{FF2B5EF4-FFF2-40B4-BE49-F238E27FC236}">
                <a16:creationId xmlns:a16="http://schemas.microsoft.com/office/drawing/2014/main" id="{94AB2046-9C59-C372-A455-7184FD2FB3F1}"/>
              </a:ext>
            </a:extLst>
          </p:cNvPr>
          <p:cNvSpPr txBox="1"/>
          <p:nvPr/>
        </p:nvSpPr>
        <p:spPr>
          <a:xfrm>
            <a:off x="667755" y="5980142"/>
            <a:ext cx="3122194" cy="230832"/>
          </a:xfrm>
          <a:prstGeom prst="rect">
            <a:avLst/>
          </a:prstGeom>
          <a:noFill/>
        </p:spPr>
        <p:txBody>
          <a:bodyPr wrap="square">
            <a:spAutoFit/>
          </a:bodyPr>
          <a:lstStyle/>
          <a:p>
            <a:pPr rtl="0">
              <a:spcBef>
                <a:spcPts val="0"/>
              </a:spcBef>
              <a:spcAft>
                <a:spcPts val="0"/>
              </a:spcAft>
            </a:pPr>
            <a:r>
              <a:rPr lang="en-GB" sz="900" b="0" i="0" u="none" strike="noStrike" dirty="0">
                <a:solidFill>
                  <a:srgbClr val="000000"/>
                </a:solidFill>
                <a:effectLst/>
                <a:latin typeface="Roboto" panose="02000000000000000000" pitchFamily="2" charset="0"/>
                <a:ea typeface="Roboto" panose="02000000000000000000" pitchFamily="2" charset="0"/>
              </a:rPr>
              <a:t>The village at </a:t>
            </a:r>
            <a:r>
              <a:rPr lang="en-GB" sz="900" b="0" i="0" u="none" strike="noStrike" dirty="0" err="1">
                <a:solidFill>
                  <a:srgbClr val="000000"/>
                </a:solidFill>
                <a:effectLst/>
                <a:latin typeface="Roboto" panose="02000000000000000000" pitchFamily="2" charset="0"/>
                <a:ea typeface="Roboto" panose="02000000000000000000" pitchFamily="2" charset="0"/>
              </a:rPr>
              <a:t>Parihaka</a:t>
            </a:r>
            <a:r>
              <a:rPr lang="en-GB" sz="900" b="0" i="0" u="none" strike="noStrike" dirty="0">
                <a:solidFill>
                  <a:srgbClr val="000000"/>
                </a:solidFill>
                <a:effectLst/>
                <a:latin typeface="Roboto" panose="02000000000000000000" pitchFamily="2" charset="0"/>
                <a:ea typeface="Roboto" panose="02000000000000000000" pitchFamily="2" charset="0"/>
              </a:rPr>
              <a:t>, prior to invasion by the British</a:t>
            </a:r>
            <a:endParaRPr lang="en-GB" sz="900" b="0" dirty="0">
              <a:effectLst/>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BB53CBE1-BA4E-B44D-FA24-17AA343FA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4915" y="4385464"/>
            <a:ext cx="2458666" cy="2040634"/>
          </a:xfrm>
          <a:prstGeom prst="rect">
            <a:avLst/>
          </a:prstGeom>
        </p:spPr>
      </p:pic>
      <p:pic>
        <p:nvPicPr>
          <p:cNvPr id="8" name="Picture 7">
            <a:extLst>
              <a:ext uri="{FF2B5EF4-FFF2-40B4-BE49-F238E27FC236}">
                <a16:creationId xmlns:a16="http://schemas.microsoft.com/office/drawing/2014/main" id="{C27630BE-DE57-225D-58B5-6127BC6DA2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9339" y="4445636"/>
            <a:ext cx="2064106" cy="1980462"/>
          </a:xfrm>
          <a:prstGeom prst="rect">
            <a:avLst/>
          </a:prstGeom>
        </p:spPr>
      </p:pic>
    </p:spTree>
    <p:extLst>
      <p:ext uri="{BB962C8B-B14F-4D97-AF65-F5344CB8AC3E}">
        <p14:creationId xmlns:p14="http://schemas.microsoft.com/office/powerpoint/2010/main" val="998584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3" name="Text Box"/>
          <p:cNvSpPr/>
          <p:nvPr/>
        </p:nvSpPr>
        <p:spPr>
          <a:xfrm>
            <a:off x="5702968" y="1601571"/>
            <a:ext cx="2865601" cy="3449763"/>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rtl="0">
              <a:spcBef>
                <a:spcPts val="0"/>
              </a:spcBef>
              <a:spcAft>
                <a:spcPts val="0"/>
              </a:spcAft>
            </a:pPr>
            <a:r>
              <a:rPr lang="en-GB" sz="1500" b="1" i="0" u="none" strike="noStrike" dirty="0" err="1">
                <a:solidFill>
                  <a:schemeClr val="bg1"/>
                </a:solidFill>
                <a:effectLst/>
              </a:rPr>
              <a:t>Tangata</a:t>
            </a:r>
            <a:r>
              <a:rPr lang="en-GB" sz="1500" b="1" i="0" u="none" strike="noStrike" dirty="0">
                <a:solidFill>
                  <a:schemeClr val="bg1"/>
                </a:solidFill>
                <a:effectLst/>
              </a:rPr>
              <a:t> whenua</a:t>
            </a:r>
            <a:endParaRPr lang="en-GB" sz="1500" b="0" dirty="0">
              <a:solidFill>
                <a:schemeClr val="bg1"/>
              </a:solidFill>
              <a:effectLst/>
            </a:endParaRPr>
          </a:p>
          <a:p>
            <a:pPr rtl="0">
              <a:spcBef>
                <a:spcPts val="0"/>
              </a:spcBef>
              <a:spcAft>
                <a:spcPts val="0"/>
              </a:spcAft>
            </a:pPr>
            <a:r>
              <a:rPr lang="en-GB" sz="1500" b="0" i="0" u="none" strike="noStrike" dirty="0">
                <a:solidFill>
                  <a:schemeClr val="bg1"/>
                </a:solidFill>
                <a:effectLst/>
              </a:rPr>
              <a:t>Māori in New Zealand are </a:t>
            </a:r>
            <a:r>
              <a:rPr lang="en-GB" sz="1500" b="0" i="0" u="none" strike="noStrike" dirty="0" err="1">
                <a:solidFill>
                  <a:schemeClr val="bg1"/>
                </a:solidFill>
                <a:effectLst/>
              </a:rPr>
              <a:t>tangata</a:t>
            </a:r>
            <a:r>
              <a:rPr lang="en-GB" sz="1500" b="0" i="0" u="none" strike="noStrike" dirty="0">
                <a:solidFill>
                  <a:schemeClr val="bg1"/>
                </a:solidFill>
                <a:effectLst/>
              </a:rPr>
              <a:t> whenua which literally means ’people of the land’, and refers to them being New Zealand’s indigenous inhabitants. It also means that Māori hold the authority over the land and what happens to it. This concept did not match up with the British belief that the Treaty of Waitangi had given all of New Zealand’s land to their Queen.</a:t>
            </a:r>
            <a:endParaRPr lang="en-GB" sz="1500" b="0" dirty="0">
              <a:solidFill>
                <a:schemeClr val="bg1"/>
              </a:solidFill>
              <a:effectLs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A Place of Peace</a:t>
            </a:r>
            <a:endParaRPr lang="en-GB" sz="3600" dirty="0">
              <a:solidFill>
                <a:schemeClr val="bg1"/>
              </a:solidFill>
              <a:latin typeface="+mn-lt"/>
            </a:endParaRPr>
          </a:p>
        </p:txBody>
      </p:sp>
      <p:sp>
        <p:nvSpPr>
          <p:cNvPr id="5" name="Text"/>
          <p:cNvSpPr/>
          <p:nvPr/>
        </p:nvSpPr>
        <p:spPr>
          <a:xfrm>
            <a:off x="755650" y="1601571"/>
            <a:ext cx="4429962" cy="4585871"/>
          </a:xfrm>
          <a:prstGeom prst="rect">
            <a:avLst/>
          </a:prstGeom>
        </p:spPr>
        <p:txBody>
          <a:bodyPr wrap="square" lIns="0" tIns="0" rIns="0" bIns="0">
            <a:spAutoFit/>
          </a:bodyPr>
          <a:lstStyle/>
          <a:p>
            <a:pPr rtl="0">
              <a:spcBef>
                <a:spcPts val="0"/>
              </a:spcBef>
              <a:spcAft>
                <a:spcPts val="1200"/>
              </a:spcAft>
            </a:pPr>
            <a:r>
              <a:rPr lang="en-GB" sz="1600" b="0" i="0" u="none" strike="noStrike" dirty="0" err="1">
                <a:solidFill>
                  <a:srgbClr val="000000"/>
                </a:solidFill>
                <a:effectLst/>
              </a:rPr>
              <a:t>Te</a:t>
            </a:r>
            <a:r>
              <a:rPr lang="en-GB" sz="1600" b="0" i="0" u="none" strike="noStrike" dirty="0">
                <a:solidFill>
                  <a:srgbClr val="000000"/>
                </a:solidFill>
                <a:effectLst/>
              </a:rPr>
              <a:t> Whiti o </a:t>
            </a:r>
            <a:r>
              <a:rPr lang="en-GB" sz="1600" b="0" i="0" u="none" strike="noStrike" dirty="0" err="1">
                <a:solidFill>
                  <a:srgbClr val="000000"/>
                </a:solidFill>
                <a:effectLst/>
              </a:rPr>
              <a:t>Rongomai</a:t>
            </a:r>
            <a:r>
              <a:rPr lang="en-GB" sz="1600" b="0" i="0" u="none" strike="noStrike" dirty="0">
                <a:solidFill>
                  <a:srgbClr val="000000"/>
                </a:solidFill>
                <a:effectLst/>
              </a:rPr>
              <a:t> and Tohu </a:t>
            </a:r>
            <a:r>
              <a:rPr lang="en-GB" sz="1600" b="0" i="0" u="none" strike="noStrike" dirty="0" err="1">
                <a:solidFill>
                  <a:srgbClr val="000000"/>
                </a:solidFill>
                <a:effectLst/>
              </a:rPr>
              <a:t>Kākahi</a:t>
            </a:r>
            <a:r>
              <a:rPr lang="en-GB" sz="1600" b="0" i="0" u="none" strike="noStrike" dirty="0">
                <a:solidFill>
                  <a:srgbClr val="000000"/>
                </a:solidFill>
                <a:effectLst/>
              </a:rPr>
              <a:t> believed strongly that Māori and the colonial British should be able to work together peacefully as long as the British respected the position of Māori as </a:t>
            </a:r>
            <a:r>
              <a:rPr lang="en-GB" sz="1600" b="1" i="0" u="none" strike="noStrike" dirty="0" err="1">
                <a:solidFill>
                  <a:srgbClr val="000000"/>
                </a:solidFill>
                <a:effectLst/>
              </a:rPr>
              <a:t>tangata</a:t>
            </a:r>
            <a:r>
              <a:rPr lang="en-GB" sz="1600" b="1" i="0" u="none" strike="noStrike" dirty="0">
                <a:solidFill>
                  <a:srgbClr val="000000"/>
                </a:solidFill>
                <a:effectLst/>
              </a:rPr>
              <a:t> whenua.</a:t>
            </a:r>
            <a:endParaRPr lang="en-GB" sz="1400" b="0" dirty="0">
              <a:effectLst/>
            </a:endParaRPr>
          </a:p>
          <a:p>
            <a:r>
              <a:rPr lang="en-GB" sz="1600" b="0" i="0" u="none" strike="noStrike" dirty="0">
                <a:solidFill>
                  <a:srgbClr val="000000"/>
                </a:solidFill>
                <a:effectLst/>
              </a:rPr>
              <a:t>They began to hold monthly meetings for </a:t>
            </a:r>
            <a:r>
              <a:rPr lang="en-GB" sz="1600" b="1" i="0" u="none" strike="noStrike" dirty="0" err="1">
                <a:solidFill>
                  <a:srgbClr val="000000"/>
                </a:solidFill>
                <a:effectLst/>
              </a:rPr>
              <a:t>rangatira</a:t>
            </a:r>
            <a:r>
              <a:rPr lang="en-GB" sz="1600" b="1" i="0" u="none" strike="noStrike" dirty="0">
                <a:solidFill>
                  <a:srgbClr val="000000"/>
                </a:solidFill>
                <a:effectLst/>
              </a:rPr>
              <a:t> </a:t>
            </a:r>
            <a:r>
              <a:rPr lang="en-GB" sz="1600" b="0" i="0" u="none" strike="noStrike" dirty="0">
                <a:solidFill>
                  <a:srgbClr val="000000"/>
                </a:solidFill>
                <a:effectLst/>
              </a:rPr>
              <a:t>from all over New Zealand, where they discussed non-violent ways to stand up against colonisation. They began by writing letters to the British government to state their frustrations. Then, when the British began to move onto land closer and closer to </a:t>
            </a:r>
            <a:r>
              <a:rPr lang="en-GB" sz="1600" b="0" i="0" u="none" strike="noStrike" dirty="0" err="1">
                <a:solidFill>
                  <a:srgbClr val="000000"/>
                </a:solidFill>
                <a:effectLst/>
              </a:rPr>
              <a:t>Parihaka</a:t>
            </a:r>
            <a:r>
              <a:rPr lang="en-GB" sz="1600" b="0" i="0" u="none" strike="noStrike" dirty="0">
                <a:solidFill>
                  <a:srgbClr val="000000"/>
                </a:solidFill>
                <a:effectLst/>
              </a:rPr>
              <a:t>, </a:t>
            </a:r>
            <a:r>
              <a:rPr lang="en-GB" sz="1600" b="0" i="0" u="none" strike="noStrike" dirty="0" err="1">
                <a:solidFill>
                  <a:srgbClr val="000000"/>
                </a:solidFill>
                <a:effectLst/>
              </a:rPr>
              <a:t>Te</a:t>
            </a:r>
            <a:r>
              <a:rPr lang="en-GB" sz="1600" b="0" i="0" u="none" strike="noStrike" dirty="0">
                <a:solidFill>
                  <a:srgbClr val="000000"/>
                </a:solidFill>
                <a:effectLst/>
              </a:rPr>
              <a:t> Whiti and Tohu sent out teams of men to remove surveying pegs, build fences across roads built by the British and plough the land being taken.</a:t>
            </a:r>
            <a:br>
              <a:rPr lang="en-GB" sz="1600" b="0" i="0" u="none" strike="noStrike" dirty="0">
                <a:solidFill>
                  <a:srgbClr val="000000"/>
                </a:solidFill>
                <a:effectLst/>
              </a:rPr>
            </a:br>
            <a:r>
              <a:rPr lang="en-GB" sz="1600" b="0" i="0" u="none" strike="noStrike" dirty="0">
                <a:solidFill>
                  <a:srgbClr val="000000"/>
                </a:solidFill>
                <a:effectLst/>
              </a:rPr>
              <a:t>These men were arrested by the British and treated brutally despite always going peacefully, as their leaders encouraged.</a:t>
            </a:r>
            <a:endParaRPr lang="en-GB" sz="1400" dirty="0"/>
          </a:p>
        </p:txBody>
      </p:sp>
    </p:spTree>
    <p:extLst>
      <p:ext uri="{BB962C8B-B14F-4D97-AF65-F5344CB8AC3E}">
        <p14:creationId xmlns:p14="http://schemas.microsoft.com/office/powerpoint/2010/main" val="880624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The British Invade </a:t>
            </a:r>
            <a:r>
              <a:rPr lang="en-US" dirty="0" err="1">
                <a:solidFill>
                  <a:schemeClr val="bg1"/>
                </a:solidFill>
                <a:latin typeface="+mn-lt"/>
              </a:rPr>
              <a:t>Parihaka</a:t>
            </a:r>
            <a:endParaRPr lang="en-GB" sz="3600" dirty="0">
              <a:solidFill>
                <a:schemeClr val="bg1"/>
              </a:solidFill>
              <a:latin typeface="+mn-lt"/>
            </a:endParaRPr>
          </a:p>
        </p:txBody>
      </p:sp>
      <p:sp>
        <p:nvSpPr>
          <p:cNvPr id="5" name="Text"/>
          <p:cNvSpPr/>
          <p:nvPr/>
        </p:nvSpPr>
        <p:spPr>
          <a:xfrm>
            <a:off x="755649" y="1601572"/>
            <a:ext cx="7522077" cy="1785104"/>
          </a:xfrm>
          <a:prstGeom prst="rect">
            <a:avLst/>
          </a:prstGeom>
        </p:spPr>
        <p:txBody>
          <a:bodyPr wrap="square" lIns="0" tIns="0" rIns="0" bIns="0">
            <a:spAutoFit/>
          </a:bodyPr>
          <a:lstStyle/>
          <a:p>
            <a:pPr rtl="0">
              <a:spcBef>
                <a:spcPts val="0"/>
              </a:spcBef>
              <a:spcAft>
                <a:spcPts val="1200"/>
              </a:spcAft>
            </a:pPr>
            <a:r>
              <a:rPr lang="en-GB" sz="1600" b="0" i="0" u="none" strike="noStrike" dirty="0">
                <a:solidFill>
                  <a:srgbClr val="000000"/>
                </a:solidFill>
                <a:effectLst/>
              </a:rPr>
              <a:t>The British government’s Native Minister, John Bryce, saw the people of </a:t>
            </a:r>
            <a:r>
              <a:rPr lang="en-GB" sz="1600" b="0" i="0" u="none" strike="noStrike" dirty="0" err="1">
                <a:solidFill>
                  <a:srgbClr val="000000"/>
                </a:solidFill>
                <a:effectLst/>
              </a:rPr>
              <a:t>Parihaka</a:t>
            </a:r>
            <a:r>
              <a:rPr lang="en-GB" sz="1600" b="0" i="0" u="none" strike="noStrike" dirty="0">
                <a:solidFill>
                  <a:srgbClr val="000000"/>
                </a:solidFill>
                <a:effectLst/>
              </a:rPr>
              <a:t> as a threat. He thought they were </a:t>
            </a:r>
            <a:r>
              <a:rPr lang="en-GB" sz="1600" b="1" i="0" u="none" strike="noStrike" dirty="0">
                <a:solidFill>
                  <a:srgbClr val="000000"/>
                </a:solidFill>
                <a:effectLst/>
              </a:rPr>
              <a:t>fanatics</a:t>
            </a:r>
            <a:r>
              <a:rPr lang="en-GB" sz="1600" b="0" i="0" u="none" strike="noStrike" dirty="0">
                <a:solidFill>
                  <a:srgbClr val="000000"/>
                </a:solidFill>
                <a:effectLst/>
              </a:rPr>
              <a:t> who were organising an </a:t>
            </a:r>
            <a:r>
              <a:rPr lang="en-GB" sz="1600" b="1" i="0" u="none" strike="noStrike" dirty="0">
                <a:solidFill>
                  <a:srgbClr val="000000"/>
                </a:solidFill>
                <a:effectLst/>
              </a:rPr>
              <a:t>insurrection</a:t>
            </a:r>
            <a:r>
              <a:rPr lang="en-GB" sz="1600" b="0" i="0" u="none" strike="noStrike" dirty="0">
                <a:solidFill>
                  <a:srgbClr val="000000"/>
                </a:solidFill>
                <a:effectLst/>
              </a:rPr>
              <a:t>.</a:t>
            </a:r>
            <a:endParaRPr lang="en-GB" sz="1600" b="0" dirty="0">
              <a:effectLst/>
            </a:endParaRPr>
          </a:p>
          <a:p>
            <a:pPr rtl="0">
              <a:spcBef>
                <a:spcPts val="0"/>
              </a:spcBef>
              <a:spcAft>
                <a:spcPts val="1200"/>
              </a:spcAft>
            </a:pPr>
            <a:r>
              <a:rPr lang="en-GB" sz="1600" b="0" i="0" u="none" strike="noStrike" dirty="0">
                <a:solidFill>
                  <a:srgbClr val="000000"/>
                </a:solidFill>
                <a:effectLst/>
              </a:rPr>
              <a:t>His solution was to station an Armstrong gun nearby, pointing at the village, and then march on </a:t>
            </a:r>
            <a:r>
              <a:rPr lang="en-GB" sz="1600" b="0" i="0" u="none" strike="noStrike" dirty="0" err="1">
                <a:solidFill>
                  <a:srgbClr val="000000"/>
                </a:solidFill>
                <a:effectLst/>
              </a:rPr>
              <a:t>Parihaka</a:t>
            </a:r>
            <a:r>
              <a:rPr lang="en-GB" sz="1600" b="0" i="0" u="none" strike="noStrike" dirty="0">
                <a:solidFill>
                  <a:srgbClr val="000000"/>
                </a:solidFill>
                <a:effectLst/>
              </a:rPr>
              <a:t> with 1500 troops to order the Māori inhabitants to leave. </a:t>
            </a:r>
            <a:endParaRPr lang="en-GB" sz="1600" b="0" dirty="0">
              <a:effectLst/>
            </a:endParaRPr>
          </a:p>
          <a:p>
            <a:pPr rtl="0">
              <a:spcBef>
                <a:spcPts val="0"/>
              </a:spcBef>
              <a:spcAft>
                <a:spcPts val="1200"/>
              </a:spcAft>
            </a:pPr>
            <a:r>
              <a:rPr lang="en-GB" sz="1600" b="0" i="0" u="none" strike="noStrike" dirty="0">
                <a:solidFill>
                  <a:srgbClr val="000000"/>
                </a:solidFill>
                <a:effectLst/>
              </a:rPr>
              <a:t>The villagers greeted them peacefully; children sang and danced at the entrance to the village, and at its centre, all of its inhabitants sat silently in a large group.</a:t>
            </a:r>
            <a:endParaRPr lang="en-GB" sz="1600" b="0" dirty="0">
              <a:effectLst/>
            </a:endParaRPr>
          </a:p>
        </p:txBody>
      </p:sp>
      <p:sp>
        <p:nvSpPr>
          <p:cNvPr id="12" name="TextBox 11">
            <a:extLst>
              <a:ext uri="{FF2B5EF4-FFF2-40B4-BE49-F238E27FC236}">
                <a16:creationId xmlns:a16="http://schemas.microsoft.com/office/drawing/2014/main" id="{94AB2046-9C59-C372-A455-7184FD2FB3F1}"/>
              </a:ext>
            </a:extLst>
          </p:cNvPr>
          <p:cNvSpPr txBox="1"/>
          <p:nvPr/>
        </p:nvSpPr>
        <p:spPr>
          <a:xfrm>
            <a:off x="2869634" y="6049702"/>
            <a:ext cx="3508001" cy="230832"/>
          </a:xfrm>
          <a:prstGeom prst="rect">
            <a:avLst/>
          </a:prstGeom>
          <a:noFill/>
        </p:spPr>
        <p:txBody>
          <a:bodyPr wrap="square">
            <a:spAutoFit/>
          </a:bodyPr>
          <a:lstStyle/>
          <a:p>
            <a:pPr rtl="0">
              <a:spcBef>
                <a:spcPts val="0"/>
              </a:spcBef>
              <a:spcAft>
                <a:spcPts val="0"/>
              </a:spcAft>
            </a:pPr>
            <a:r>
              <a:rPr lang="en-GB" sz="900" b="0" i="0" u="none" strike="noStrike" dirty="0">
                <a:solidFill>
                  <a:srgbClr val="000000"/>
                </a:solidFill>
                <a:effectLst/>
                <a:latin typeface="Roboto" panose="02000000000000000000" pitchFamily="2" charset="0"/>
                <a:ea typeface="Roboto" panose="02000000000000000000" pitchFamily="2" charset="0"/>
              </a:rPr>
              <a:t>Armed British forces arrive at </a:t>
            </a:r>
            <a:r>
              <a:rPr lang="en-GB" sz="900" b="0" i="0" u="none" strike="noStrike" dirty="0" err="1">
                <a:solidFill>
                  <a:srgbClr val="000000"/>
                </a:solidFill>
                <a:effectLst/>
                <a:latin typeface="Roboto" panose="02000000000000000000" pitchFamily="2" charset="0"/>
                <a:ea typeface="Roboto" panose="02000000000000000000" pitchFamily="2" charset="0"/>
              </a:rPr>
              <a:t>Parihaka</a:t>
            </a:r>
            <a:r>
              <a:rPr lang="en-GB" sz="900" b="0" i="0" u="none" strike="noStrike" dirty="0">
                <a:solidFill>
                  <a:srgbClr val="000000"/>
                </a:solidFill>
                <a:effectLst/>
                <a:latin typeface="Roboto" panose="02000000000000000000" pitchFamily="2" charset="0"/>
                <a:ea typeface="Roboto" panose="02000000000000000000" pitchFamily="2" charset="0"/>
              </a:rPr>
              <a:t> village, November 1881</a:t>
            </a:r>
            <a:endParaRPr lang="en-GB" sz="900" b="0" dirty="0">
              <a:effectLst/>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E7263AD3-E153-7729-5801-7963AD0C5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444" y="3604838"/>
            <a:ext cx="3330679" cy="2421630"/>
          </a:xfrm>
          <a:prstGeom prst="rect">
            <a:avLst/>
          </a:prstGeom>
        </p:spPr>
      </p:pic>
    </p:spTree>
    <p:extLst>
      <p:ext uri="{BB962C8B-B14F-4D97-AF65-F5344CB8AC3E}">
        <p14:creationId xmlns:p14="http://schemas.microsoft.com/office/powerpoint/2010/main" val="232133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The British Invade </a:t>
            </a:r>
            <a:r>
              <a:rPr lang="en-US" dirty="0" err="1">
                <a:solidFill>
                  <a:schemeClr val="bg1"/>
                </a:solidFill>
                <a:latin typeface="+mn-lt"/>
              </a:rPr>
              <a:t>Parihaka</a:t>
            </a:r>
            <a:endParaRPr lang="en-GB" sz="3600" dirty="0">
              <a:solidFill>
                <a:schemeClr val="bg1"/>
              </a:solidFill>
              <a:latin typeface="+mn-lt"/>
            </a:endParaRPr>
          </a:p>
        </p:txBody>
      </p:sp>
      <p:sp>
        <p:nvSpPr>
          <p:cNvPr id="5" name="Text"/>
          <p:cNvSpPr/>
          <p:nvPr/>
        </p:nvSpPr>
        <p:spPr>
          <a:xfrm>
            <a:off x="755649" y="1601572"/>
            <a:ext cx="7522077" cy="2123658"/>
          </a:xfrm>
          <a:prstGeom prst="rect">
            <a:avLst/>
          </a:prstGeom>
        </p:spPr>
        <p:txBody>
          <a:bodyPr wrap="square" lIns="0" tIns="0" rIns="0" bIns="0">
            <a:spAutoFit/>
          </a:bodyPr>
          <a:lstStyle/>
          <a:p>
            <a:pPr rtl="0">
              <a:spcBef>
                <a:spcPts val="0"/>
              </a:spcBef>
              <a:spcAft>
                <a:spcPts val="1200"/>
              </a:spcAft>
            </a:pPr>
            <a:r>
              <a:rPr lang="en-GB" sz="1600" b="0" i="0" u="none" strike="noStrike" dirty="0">
                <a:solidFill>
                  <a:srgbClr val="000000"/>
                </a:solidFill>
                <a:effectLst/>
              </a:rPr>
              <a:t>John Bryce told the </a:t>
            </a:r>
            <a:r>
              <a:rPr lang="en-GB" sz="1600" b="0" i="0" u="none" strike="noStrike" dirty="0" err="1">
                <a:solidFill>
                  <a:srgbClr val="000000"/>
                </a:solidFill>
                <a:effectLst/>
              </a:rPr>
              <a:t>Parihaka</a:t>
            </a:r>
            <a:r>
              <a:rPr lang="en-GB" sz="1600" b="0" i="0" u="none" strike="noStrike" dirty="0">
                <a:solidFill>
                  <a:srgbClr val="000000"/>
                </a:solidFill>
                <a:effectLst/>
              </a:rPr>
              <a:t> people that they had to leave, or else they would be arrested and set to hard labour, or shot with the gun pointing at the village. They continued to sit silently and listen.</a:t>
            </a:r>
            <a:endParaRPr lang="en-GB" sz="1600" b="0" dirty="0">
              <a:effectLst/>
            </a:endParaRPr>
          </a:p>
          <a:p>
            <a:r>
              <a:rPr lang="en-GB" sz="1600" b="0" i="0" u="none" strike="noStrike" dirty="0">
                <a:solidFill>
                  <a:srgbClr val="000000"/>
                </a:solidFill>
                <a:effectLst/>
              </a:rPr>
              <a:t>Bryce grew frustrated at this, and after two days of trying to order the villagers out, he and his men arrested hundreds of people, chased off more people and then began to </a:t>
            </a:r>
            <a:r>
              <a:rPr lang="en-GB" sz="1600" b="1" i="0" u="none" strike="noStrike" dirty="0">
                <a:solidFill>
                  <a:srgbClr val="000000"/>
                </a:solidFill>
                <a:effectLst/>
              </a:rPr>
              <a:t>sack </a:t>
            </a:r>
            <a:r>
              <a:rPr lang="en-GB" sz="1600" b="0" i="0" u="none" strike="noStrike" dirty="0">
                <a:solidFill>
                  <a:srgbClr val="000000"/>
                </a:solidFill>
                <a:effectLst/>
              </a:rPr>
              <a:t>the village. Over the next two weeks they pulled down all of the </a:t>
            </a:r>
            <a:r>
              <a:rPr lang="en-GB" sz="1600" b="1" i="0" u="none" strike="noStrike" dirty="0">
                <a:solidFill>
                  <a:srgbClr val="000000"/>
                </a:solidFill>
                <a:effectLst/>
              </a:rPr>
              <a:t>whare</a:t>
            </a:r>
            <a:r>
              <a:rPr lang="en-GB" sz="1600" b="0" i="0" u="none" strike="noStrike" dirty="0">
                <a:solidFill>
                  <a:srgbClr val="000000"/>
                </a:solidFill>
                <a:effectLst/>
              </a:rPr>
              <a:t>, burnt the crops and slaughtered all of the farm animals to force the remaining </a:t>
            </a:r>
            <a:r>
              <a:rPr lang="en-GB" sz="1600" b="0" i="0" u="none" strike="noStrike" dirty="0" err="1">
                <a:solidFill>
                  <a:srgbClr val="000000"/>
                </a:solidFill>
                <a:effectLst/>
              </a:rPr>
              <a:t>Parihaka</a:t>
            </a:r>
            <a:r>
              <a:rPr lang="en-GB" sz="1600" b="0" i="0" u="none" strike="noStrike" dirty="0">
                <a:solidFill>
                  <a:srgbClr val="000000"/>
                </a:solidFill>
                <a:effectLst/>
              </a:rPr>
              <a:t> people to go elsewhere to find food.</a:t>
            </a:r>
            <a:endParaRPr lang="en-GB" sz="1600" b="0" dirty="0">
              <a:effectLst/>
            </a:endParaRPr>
          </a:p>
        </p:txBody>
      </p:sp>
    </p:spTree>
    <p:extLst>
      <p:ext uri="{BB962C8B-B14F-4D97-AF65-F5344CB8AC3E}">
        <p14:creationId xmlns:p14="http://schemas.microsoft.com/office/powerpoint/2010/main" val="3296059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Prisoners from </a:t>
            </a:r>
            <a:r>
              <a:rPr lang="en-US" dirty="0" err="1">
                <a:solidFill>
                  <a:schemeClr val="bg1"/>
                </a:solidFill>
                <a:latin typeface="+mn-lt"/>
              </a:rPr>
              <a:t>Parihaka</a:t>
            </a:r>
            <a:endParaRPr lang="en-GB" sz="3600" dirty="0">
              <a:solidFill>
                <a:schemeClr val="bg1"/>
              </a:solidFill>
              <a:latin typeface="+mn-lt"/>
            </a:endParaRPr>
          </a:p>
        </p:txBody>
      </p:sp>
      <p:sp>
        <p:nvSpPr>
          <p:cNvPr id="5" name="Text"/>
          <p:cNvSpPr/>
          <p:nvPr/>
        </p:nvSpPr>
        <p:spPr>
          <a:xfrm>
            <a:off x="755649" y="1601572"/>
            <a:ext cx="7522077" cy="3016210"/>
          </a:xfrm>
          <a:prstGeom prst="rect">
            <a:avLst/>
          </a:prstGeom>
        </p:spPr>
        <p:txBody>
          <a:bodyPr wrap="square" lIns="0" tIns="0" rIns="0" bIns="0">
            <a:spAutoFit/>
          </a:bodyPr>
          <a:lstStyle/>
          <a:p>
            <a:pPr rtl="0">
              <a:spcBef>
                <a:spcPts val="0"/>
              </a:spcBef>
              <a:spcAft>
                <a:spcPts val="1200"/>
              </a:spcAft>
            </a:pPr>
            <a:r>
              <a:rPr lang="en-GB" sz="1600" b="0" i="0" u="none" strike="noStrike">
                <a:solidFill>
                  <a:srgbClr val="000000"/>
                </a:solidFill>
                <a:effectLst/>
              </a:rPr>
              <a:t>The men arrested at Parihaka, including Te Whiti o Rongomai and Tohu Kākahi, were badly mistreated by the British. They were sent to the South Island in exile, many without trial, meaning they did not know when they would be released to return to their families. They were forced into hard labour, including building infrastructure in new British cities like Dunedin. Many died as the result of their treatment. </a:t>
            </a:r>
            <a:endParaRPr lang="en-GB" sz="1600" b="0">
              <a:effectLst/>
            </a:endParaRPr>
          </a:p>
          <a:p>
            <a:pPr rtl="0">
              <a:spcBef>
                <a:spcPts val="0"/>
              </a:spcBef>
              <a:spcAft>
                <a:spcPts val="1200"/>
              </a:spcAft>
            </a:pPr>
            <a:r>
              <a:rPr lang="en-GB" sz="1600" b="0" i="0" u="none" strike="noStrike">
                <a:solidFill>
                  <a:srgbClr val="000000"/>
                </a:solidFill>
                <a:effectLst/>
              </a:rPr>
              <a:t>Te Whiti and Tohu were released and returned to Parihaka in 1883, but many other villagers were held for much longer; it would be 19 years before all remaining Parihaka prisoners were freed by the British.</a:t>
            </a:r>
            <a:endParaRPr lang="en-GB" sz="1600" b="0">
              <a:effectLst/>
            </a:endParaRPr>
          </a:p>
          <a:p>
            <a:br>
              <a:rPr lang="en-GB" sz="1600"/>
            </a:br>
            <a:endParaRPr lang="en-GB" sz="1600" b="0" dirty="0">
              <a:effectLst/>
            </a:endParaRPr>
          </a:p>
        </p:txBody>
      </p:sp>
      <p:pic>
        <p:nvPicPr>
          <p:cNvPr id="8" name="Picture 7">
            <a:extLst>
              <a:ext uri="{FF2B5EF4-FFF2-40B4-BE49-F238E27FC236}">
                <a16:creationId xmlns:a16="http://schemas.microsoft.com/office/drawing/2014/main" id="{E8B230E0-AA8D-BF4D-0CDE-1E23D4510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546" y="3917182"/>
            <a:ext cx="2984749" cy="2522168"/>
          </a:xfrm>
          <a:prstGeom prst="rect">
            <a:avLst/>
          </a:prstGeom>
        </p:spPr>
      </p:pic>
    </p:spTree>
    <p:extLst>
      <p:ext uri="{BB962C8B-B14F-4D97-AF65-F5344CB8AC3E}">
        <p14:creationId xmlns:p14="http://schemas.microsoft.com/office/powerpoint/2010/main" val="415372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6F1A73-3DA1-02BD-968E-C875E02EFFBC}"/>
              </a:ext>
            </a:extLst>
          </p:cNvPr>
          <p:cNvSpPr txBox="1">
            <a:spLocks/>
          </p:cNvSpPr>
          <p:nvPr/>
        </p:nvSpPr>
        <p:spPr>
          <a:xfrm>
            <a:off x="461962" y="494279"/>
            <a:ext cx="8260933" cy="928887"/>
          </a:xfrm>
          <a:prstGeom prst="rect">
            <a:avLst/>
          </a:prstGeom>
          <a:solidFill>
            <a:srgbClr val="23232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GB" dirty="0">
              <a:solidFill>
                <a:schemeClr val="bg1"/>
              </a:solidFill>
              <a:latin typeface="+mn-lt"/>
            </a:endParaRPr>
          </a:p>
        </p:txBody>
      </p:sp>
      <p:sp>
        <p:nvSpPr>
          <p:cNvPr id="21" name="Title"/>
          <p:cNvSpPr>
            <a:spLocks noGrp="1"/>
          </p:cNvSpPr>
          <p:nvPr>
            <p:ph type="title"/>
          </p:nvPr>
        </p:nvSpPr>
        <p:spPr>
          <a:xfrm>
            <a:off x="461962" y="418650"/>
            <a:ext cx="8260933" cy="928887"/>
          </a:xfrm>
          <a:solidFill>
            <a:srgbClr val="E50050"/>
          </a:solidFill>
        </p:spPr>
        <p:txBody>
          <a:bodyPr/>
          <a:lstStyle/>
          <a:p>
            <a:r>
              <a:rPr lang="en-US" dirty="0">
                <a:solidFill>
                  <a:schemeClr val="bg1"/>
                </a:solidFill>
                <a:latin typeface="+mn-lt"/>
              </a:rPr>
              <a:t>Return of </a:t>
            </a:r>
            <a:r>
              <a:rPr lang="en-US" dirty="0" err="1">
                <a:solidFill>
                  <a:schemeClr val="bg1"/>
                </a:solidFill>
                <a:latin typeface="+mn-lt"/>
              </a:rPr>
              <a:t>Te</a:t>
            </a:r>
            <a:r>
              <a:rPr lang="en-US" dirty="0">
                <a:solidFill>
                  <a:schemeClr val="bg1"/>
                </a:solidFill>
                <a:latin typeface="+mn-lt"/>
              </a:rPr>
              <a:t> Whiti and Tohu</a:t>
            </a:r>
            <a:endParaRPr lang="en-GB" sz="3600" dirty="0">
              <a:solidFill>
                <a:schemeClr val="bg1"/>
              </a:solidFill>
              <a:latin typeface="+mn-lt"/>
            </a:endParaRPr>
          </a:p>
        </p:txBody>
      </p:sp>
      <p:sp>
        <p:nvSpPr>
          <p:cNvPr id="5" name="Text"/>
          <p:cNvSpPr/>
          <p:nvPr/>
        </p:nvSpPr>
        <p:spPr>
          <a:xfrm>
            <a:off x="755649" y="1601572"/>
            <a:ext cx="7522077" cy="2431435"/>
          </a:xfrm>
          <a:prstGeom prst="rect">
            <a:avLst/>
          </a:prstGeom>
        </p:spPr>
        <p:txBody>
          <a:bodyPr wrap="square" lIns="0" tIns="0" rIns="0" bIns="0">
            <a:spAutoFit/>
          </a:bodyPr>
          <a:lstStyle/>
          <a:p>
            <a:pPr rtl="0">
              <a:spcBef>
                <a:spcPts val="0"/>
              </a:spcBef>
              <a:spcAft>
                <a:spcPts val="1200"/>
              </a:spcAft>
            </a:pPr>
            <a:r>
              <a:rPr lang="en-GB" sz="1600" b="0" i="0" u="none" strike="noStrike">
                <a:solidFill>
                  <a:srgbClr val="000000"/>
                </a:solidFill>
                <a:effectLst/>
              </a:rPr>
              <a:t>After the two </a:t>
            </a:r>
            <a:r>
              <a:rPr lang="en-GB" sz="1600" b="1" i="0" u="none" strike="noStrike">
                <a:solidFill>
                  <a:srgbClr val="000000"/>
                </a:solidFill>
                <a:effectLst/>
              </a:rPr>
              <a:t>rangatira </a:t>
            </a:r>
            <a:r>
              <a:rPr lang="en-GB" sz="1600" b="0" i="0" u="none" strike="noStrike">
                <a:solidFill>
                  <a:srgbClr val="000000"/>
                </a:solidFill>
                <a:effectLst/>
              </a:rPr>
              <a:t>returned to Parihaka, the community continued their peaceful resistance against British colonisation. Along with their monthly meetings and land ploughing, Te Whiti and Tohu organised </a:t>
            </a:r>
            <a:r>
              <a:rPr lang="en-GB" sz="1600" b="1" i="0" u="none" strike="noStrike">
                <a:solidFill>
                  <a:srgbClr val="000000"/>
                </a:solidFill>
                <a:effectLst/>
              </a:rPr>
              <a:t>hīkoi</a:t>
            </a:r>
            <a:r>
              <a:rPr lang="en-GB" sz="1600" b="0" i="0" u="none" strike="noStrike">
                <a:solidFill>
                  <a:srgbClr val="000000"/>
                </a:solidFill>
                <a:effectLst/>
              </a:rPr>
              <a:t> throughout Taranaki.</a:t>
            </a:r>
            <a:endParaRPr lang="en-GB" sz="1600" b="0">
              <a:effectLst/>
            </a:endParaRPr>
          </a:p>
          <a:p>
            <a:pPr rtl="0">
              <a:spcBef>
                <a:spcPts val="0"/>
              </a:spcBef>
              <a:spcAft>
                <a:spcPts val="1200"/>
              </a:spcAft>
            </a:pPr>
            <a:r>
              <a:rPr lang="en-GB" sz="1600" b="0" i="0" u="none" strike="noStrike">
                <a:solidFill>
                  <a:srgbClr val="000000"/>
                </a:solidFill>
                <a:effectLst/>
              </a:rPr>
              <a:t>The British continued to persecute the two men. Both were arrested and jailed again in the 1890s. </a:t>
            </a:r>
            <a:endParaRPr lang="en-GB" sz="1600" b="0">
              <a:effectLst/>
            </a:endParaRPr>
          </a:p>
          <a:p>
            <a:pPr rtl="0">
              <a:spcBef>
                <a:spcPts val="0"/>
              </a:spcBef>
              <a:spcAft>
                <a:spcPts val="1200"/>
              </a:spcAft>
            </a:pPr>
            <a:r>
              <a:rPr lang="en-GB" sz="1600" b="0" i="0" u="none" strike="noStrike">
                <a:solidFill>
                  <a:srgbClr val="000000"/>
                </a:solidFill>
                <a:effectLst/>
              </a:rPr>
              <a:t>They both died and were buried at Parihaka in 1907.</a:t>
            </a:r>
            <a:endParaRPr lang="en-GB" sz="1600" b="0">
              <a:effectLst/>
            </a:endParaRPr>
          </a:p>
          <a:p>
            <a:br>
              <a:rPr lang="en-GB" sz="1600"/>
            </a:br>
            <a:endParaRPr lang="en-GB" sz="1600" b="0" dirty="0">
              <a:effectLst/>
            </a:endParaRPr>
          </a:p>
        </p:txBody>
      </p:sp>
      <p:pic>
        <p:nvPicPr>
          <p:cNvPr id="9" name="Picture 8">
            <a:extLst>
              <a:ext uri="{FF2B5EF4-FFF2-40B4-BE49-F238E27FC236}">
                <a16:creationId xmlns:a16="http://schemas.microsoft.com/office/drawing/2014/main" id="{69415D89-392F-80BA-4BD2-5581E283E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3898803"/>
            <a:ext cx="2733509" cy="2083493"/>
          </a:xfrm>
          <a:prstGeom prst="rect">
            <a:avLst/>
          </a:prstGeom>
        </p:spPr>
      </p:pic>
      <p:sp>
        <p:nvSpPr>
          <p:cNvPr id="10" name="TextBox 9">
            <a:extLst>
              <a:ext uri="{FF2B5EF4-FFF2-40B4-BE49-F238E27FC236}">
                <a16:creationId xmlns:a16="http://schemas.microsoft.com/office/drawing/2014/main" id="{2A8069FD-68EC-95D0-4D13-3FE7BDDE3A3D}"/>
              </a:ext>
            </a:extLst>
          </p:cNvPr>
          <p:cNvSpPr txBox="1"/>
          <p:nvPr/>
        </p:nvSpPr>
        <p:spPr>
          <a:xfrm>
            <a:off x="667755" y="5980142"/>
            <a:ext cx="3122194" cy="230832"/>
          </a:xfrm>
          <a:prstGeom prst="rect">
            <a:avLst/>
          </a:prstGeom>
          <a:noFill/>
        </p:spPr>
        <p:txBody>
          <a:bodyPr wrap="square">
            <a:spAutoFit/>
          </a:bodyPr>
          <a:lstStyle/>
          <a:p>
            <a:pPr rtl="0">
              <a:spcBef>
                <a:spcPts val="0"/>
              </a:spcBef>
              <a:spcAft>
                <a:spcPts val="0"/>
              </a:spcAft>
            </a:pPr>
            <a:r>
              <a:rPr lang="en-GB" sz="900" b="0" i="0" u="none" strike="noStrike" dirty="0">
                <a:solidFill>
                  <a:srgbClr val="000000"/>
                </a:solidFill>
                <a:effectLst/>
                <a:latin typeface="Roboto" panose="02000000000000000000" pitchFamily="2" charset="0"/>
                <a:ea typeface="Roboto" panose="02000000000000000000" pitchFamily="2" charset="0"/>
              </a:rPr>
              <a:t>The village at </a:t>
            </a:r>
            <a:r>
              <a:rPr lang="en-GB" sz="900" b="0" i="0" u="none" strike="noStrike" dirty="0" err="1">
                <a:solidFill>
                  <a:srgbClr val="000000"/>
                </a:solidFill>
                <a:effectLst/>
                <a:latin typeface="Roboto" panose="02000000000000000000" pitchFamily="2" charset="0"/>
                <a:ea typeface="Roboto" panose="02000000000000000000" pitchFamily="2" charset="0"/>
              </a:rPr>
              <a:t>Parihaka</a:t>
            </a:r>
            <a:endParaRPr lang="en-GB" sz="900" b="0" dirty="0">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80007983"/>
      </p:ext>
    </p:extLst>
  </p:cSld>
  <p:clrMapOvr>
    <a:masterClrMapping/>
  </p:clrMapOvr>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64</TotalTime>
  <Words>1229</Words>
  <Application>Microsoft Office PowerPoint</Application>
  <PresentationFormat>On-screen Show (4:3)</PresentationFormat>
  <Paragraphs>61</Paragraphs>
  <Slides>13</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Roboto</vt:lpstr>
      <vt:lpstr>Calibri</vt:lpstr>
      <vt:lpstr>Twinkl</vt:lpstr>
      <vt:lpstr>Arial</vt:lpstr>
      <vt:lpstr>Slide Layouts</vt:lpstr>
      <vt:lpstr>Disclaimers/Guidance</vt:lpstr>
      <vt:lpstr>PowerPoint Presentation</vt:lpstr>
      <vt:lpstr>Where is Parihaka?</vt:lpstr>
      <vt:lpstr>Arguments About Land</vt:lpstr>
      <vt:lpstr>The Founding of Parihaka, 1866</vt:lpstr>
      <vt:lpstr>A Place of Peace</vt:lpstr>
      <vt:lpstr>The British Invade Parihaka</vt:lpstr>
      <vt:lpstr>The British Invade Parihaka</vt:lpstr>
      <vt:lpstr>Prisoners from Parihaka</vt:lpstr>
      <vt:lpstr>Return of Te Whiti and Tohu</vt:lpstr>
      <vt:lpstr>Parihaka’s Legacy</vt:lpstr>
      <vt:lpstr>Glossary</vt:lpstr>
      <vt:lpstr>Glossary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Twinkl Twinkl</cp:lastModifiedBy>
  <cp:revision>6</cp:revision>
  <dcterms:created xsi:type="dcterms:W3CDTF">2022-05-12T09:19:25Z</dcterms:created>
  <dcterms:modified xsi:type="dcterms:W3CDTF">2022-06-27T07:38:48Z</dcterms:modified>
</cp:coreProperties>
</file>