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7237AB0-5912-40AF-9402-8BE1EF0FCC11}">
  <a:tblStyle styleId="{07237AB0-5912-40AF-9402-8BE1EF0FCC1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ce81ac4dd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ce81ac4dd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0ce81ac4dd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0ce81ac4dd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0ce81ac4dd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0ce81ac4dd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ce81ac4dd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0ce81ac4dd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111c651e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111c651e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111c651e6e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111c651e6e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11c651e6e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111c651e6e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theconversation.com/creative-writing-can-help-improve-ones-health-a-south-african-study-shows-how-219132"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Creative Writing Articles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rgbClr val="495057"/>
                </a:solidFill>
                <a:highlight>
                  <a:schemeClr val="lt1"/>
                </a:highlight>
                <a:latin typeface="Roboto"/>
                <a:ea typeface="Roboto"/>
                <a:cs typeface="Roboto"/>
                <a:sym typeface="Roboto"/>
              </a:rPr>
              <a:t>L.I: We are EXPLORING articles by </a:t>
            </a:r>
            <a:r>
              <a:rPr i="1" lang="en">
                <a:solidFill>
                  <a:srgbClr val="495057"/>
                </a:solidFill>
                <a:highlight>
                  <a:schemeClr val="lt1"/>
                </a:highlight>
                <a:latin typeface="Roboto"/>
                <a:ea typeface="Roboto"/>
                <a:cs typeface="Roboto"/>
                <a:sym typeface="Roboto"/>
              </a:rPr>
              <a:t>recognising</a:t>
            </a:r>
            <a:r>
              <a:rPr lang="en">
                <a:solidFill>
                  <a:srgbClr val="495057"/>
                </a:solidFill>
                <a:highlight>
                  <a:schemeClr val="lt1"/>
                </a:highlight>
                <a:latin typeface="Roboto"/>
                <a:ea typeface="Roboto"/>
                <a:cs typeface="Roboto"/>
                <a:sym typeface="Roboto"/>
              </a:rPr>
              <a:t> texts that have multiple purposes and knowing the context of the creator helps us understand the purpose.</a:t>
            </a:r>
            <a:endParaRPr/>
          </a:p>
        </p:txBody>
      </p:sp>
      <p:pic>
        <p:nvPicPr>
          <p:cNvPr id="74" name="Google Shape;74;p13"/>
          <p:cNvPicPr preferRelativeResize="0"/>
          <p:nvPr/>
        </p:nvPicPr>
        <p:blipFill>
          <a:blip r:embed="rId3">
            <a:alphaModFix/>
          </a:blip>
          <a:stretch>
            <a:fillRect/>
          </a:stretch>
        </p:blipFill>
        <p:spPr>
          <a:xfrm>
            <a:off x="195450" y="1820375"/>
            <a:ext cx="2003650" cy="1722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Health Of People</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Read the following </a:t>
            </a:r>
            <a:r>
              <a:rPr lang="en" sz="2400" u="sng">
                <a:solidFill>
                  <a:schemeClr val="hlink"/>
                </a:solidFill>
                <a:hlinkClick r:id="rId3"/>
              </a:rPr>
              <a:t>article </a:t>
            </a:r>
            <a:r>
              <a:rPr lang="en" sz="2400"/>
              <a:t>about how creative writing can help improve the health of people.</a:t>
            </a:r>
            <a:endParaRPr sz="2400"/>
          </a:p>
        </p:txBody>
      </p:sp>
      <p:pic>
        <p:nvPicPr>
          <p:cNvPr id="81" name="Google Shape;81;p14"/>
          <p:cNvPicPr preferRelativeResize="0"/>
          <p:nvPr/>
        </p:nvPicPr>
        <p:blipFill>
          <a:blip r:embed="rId4">
            <a:alphaModFix/>
          </a:blip>
          <a:stretch>
            <a:fillRect/>
          </a:stretch>
        </p:blipFill>
        <p:spPr>
          <a:xfrm>
            <a:off x="4337150" y="1588250"/>
            <a:ext cx="3408650" cy="2138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87" name="Google Shape;87;p15"/>
          <p:cNvSpPr txBox="1"/>
          <p:nvPr/>
        </p:nvSpPr>
        <p:spPr>
          <a:xfrm>
            <a:off x="0" y="1051175"/>
            <a:ext cx="91440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1. What is the main goal of the Life Righting Collective's writing classes?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To help people write stories for money.</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To help people improve their writing skills.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To help people feel better and make positive changes in their lives.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To help people become professional writers.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2. How do the writing classes help people feel like they are part of a community?</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They have parties and social events.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They encourage people to share their stories and experiences.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They offer free food and drinks.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They have a lot of people in each class.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3. What is one way that the writing classes help people deal with difficult experiences?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They offer free therapy sessions.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They provide a safe space for people to share their stories.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They give people money to help them forget their problems.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They tell people to forget about their problems.</a:t>
            </a:r>
            <a:endParaRPr>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93" name="Google Shape;93;p16"/>
          <p:cNvSpPr txBox="1"/>
          <p:nvPr/>
        </p:nvSpPr>
        <p:spPr>
          <a:xfrm>
            <a:off x="0" y="1106000"/>
            <a:ext cx="91440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Roboto"/>
              <a:ea typeface="Roboto"/>
              <a:cs typeface="Roboto"/>
              <a:sym typeface="Roboto"/>
            </a:endParaRPr>
          </a:p>
          <a:p>
            <a:pPr indent="0" lvl="0" marL="0" rtl="0" algn="l">
              <a:spcBef>
                <a:spcPts val="0"/>
              </a:spcBef>
              <a:spcAft>
                <a:spcPts val="0"/>
              </a:spcAft>
              <a:buNone/>
            </a:pPr>
            <a:r>
              <a:rPr lang="en" sz="2400">
                <a:solidFill>
                  <a:schemeClr val="dk2"/>
                </a:solidFill>
                <a:latin typeface="Roboto"/>
                <a:ea typeface="Roboto"/>
                <a:cs typeface="Roboto"/>
                <a:sym typeface="Roboto"/>
              </a:rPr>
              <a:t>1. What is the main difference between the writing classes in South Africa and the research done in North America and Europe?</a:t>
            </a:r>
            <a:endParaRPr sz="24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2400">
              <a:solidFill>
                <a:schemeClr val="dk2"/>
              </a:solidFill>
              <a:latin typeface="Roboto"/>
              <a:ea typeface="Roboto"/>
              <a:cs typeface="Roboto"/>
              <a:sym typeface="Roboto"/>
            </a:endParaRPr>
          </a:p>
          <a:p>
            <a:pPr indent="0" lvl="0" marL="0" rtl="0" algn="l">
              <a:spcBef>
                <a:spcPts val="0"/>
              </a:spcBef>
              <a:spcAft>
                <a:spcPts val="0"/>
              </a:spcAft>
              <a:buNone/>
            </a:pPr>
            <a:r>
              <a:rPr lang="en" sz="2400">
                <a:solidFill>
                  <a:schemeClr val="dk2"/>
                </a:solidFill>
                <a:latin typeface="Roboto"/>
                <a:ea typeface="Roboto"/>
                <a:cs typeface="Roboto"/>
                <a:sym typeface="Roboto"/>
              </a:rPr>
              <a:t>2. What are two examples of how the writing classes help people feel more confident?</a:t>
            </a:r>
            <a:endParaRPr sz="24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2400">
              <a:solidFill>
                <a:schemeClr val="dk2"/>
              </a:solidFill>
              <a:latin typeface="Roboto"/>
              <a:ea typeface="Roboto"/>
              <a:cs typeface="Roboto"/>
              <a:sym typeface="Roboto"/>
            </a:endParaRPr>
          </a:p>
          <a:p>
            <a:pPr indent="0" lvl="0" marL="0" rtl="0" algn="l">
              <a:spcBef>
                <a:spcPts val="0"/>
              </a:spcBef>
              <a:spcAft>
                <a:spcPts val="0"/>
              </a:spcAft>
              <a:buNone/>
            </a:pPr>
            <a:r>
              <a:rPr lang="en" sz="2400">
                <a:solidFill>
                  <a:schemeClr val="dk2"/>
                </a:solidFill>
                <a:latin typeface="Roboto"/>
                <a:ea typeface="Roboto"/>
                <a:cs typeface="Roboto"/>
                <a:sym typeface="Roboto"/>
              </a:rPr>
              <a:t>3. What are two examples of difficult societal issues that people have written about in the Life Righting Collective?</a:t>
            </a:r>
            <a:endParaRPr sz="24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99" name="Google Shape;99;p17"/>
          <p:cNvSpPr txBox="1"/>
          <p:nvPr/>
        </p:nvSpPr>
        <p:spPr>
          <a:xfrm>
            <a:off x="0" y="1106000"/>
            <a:ext cx="91440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1. The text discusses how writing can help people deal with difficult experiences. Think about a time when you faced a challenge. How could writing about it help you work through it?</a:t>
            </a:r>
            <a:endParaRPr sz="18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2. The Life Righting Collective believes that everyone is creative. What are some ways you express your creativity? How does being creative make you feel?</a:t>
            </a:r>
            <a:endParaRPr sz="18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3. The text mentions that writing can help people feel more confident and empowered. Think about a time when you felt confident or empowered. What helped you feel that way?</a:t>
            </a:r>
            <a:endParaRPr sz="18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nvSpPr>
        <p:spPr>
          <a:xfrm>
            <a:off x="398000" y="2315550"/>
            <a:ext cx="8283000" cy="2453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105" name="Google Shape;105;p18"/>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06" name="Google Shape;106;p18"/>
          <p:cNvSpPr txBox="1"/>
          <p:nvPr/>
        </p:nvSpPr>
        <p:spPr>
          <a:xfrm>
            <a:off x="398002" y="1415075"/>
            <a:ext cx="8283000" cy="632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latin typeface="Nunito"/>
                <a:ea typeface="Nunito"/>
                <a:cs typeface="Nunito"/>
                <a:sym typeface="Nunito"/>
              </a:rPr>
              <a:t>1</a:t>
            </a:r>
            <a:r>
              <a:rPr b="1" lang="en">
                <a:solidFill>
                  <a:srgbClr val="000000"/>
                </a:solidFill>
                <a:latin typeface="Nunito"/>
                <a:ea typeface="Nunito"/>
                <a:cs typeface="Nunito"/>
                <a:sym typeface="Nunito"/>
              </a:rPr>
              <a:t>. The Life Righting Collective believes that everyone has the power to be creative.  What are some ways you use your creativity in your own life? How does being creative make you feel?</a:t>
            </a:r>
            <a:endParaRPr b="1">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12" name="Google Shape;112;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113" name="Google Shape;113;p19"/>
          <p:cNvGraphicFramePr/>
          <p:nvPr/>
        </p:nvGraphicFramePr>
        <p:xfrm>
          <a:off x="114950" y="1139100"/>
          <a:ext cx="3000000" cy="3000000"/>
        </p:xfrm>
        <a:graphic>
          <a:graphicData uri="http://schemas.openxmlformats.org/drawingml/2006/table">
            <a:tbl>
              <a:tblPr>
                <a:noFill/>
                <a:tableStyleId>{07237AB0-5912-40AF-9402-8BE1EF0FCC11}</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14" name="Google Shape;114;p19"/>
          <p:cNvGraphicFramePr/>
          <p:nvPr/>
        </p:nvGraphicFramePr>
        <p:xfrm>
          <a:off x="139575" y="4198275"/>
          <a:ext cx="3000000" cy="3000000"/>
        </p:xfrm>
        <a:graphic>
          <a:graphicData uri="http://schemas.openxmlformats.org/drawingml/2006/table">
            <a:tbl>
              <a:tblPr>
                <a:noFill/>
                <a:tableStyleId>{07237AB0-5912-40AF-9402-8BE1EF0FCC11}</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15" name="Google Shape;115;p19"/>
          <p:cNvPicPr preferRelativeResize="0"/>
          <p:nvPr/>
        </p:nvPicPr>
        <p:blipFill>
          <a:blip r:embed="rId3">
            <a:alphaModFix/>
          </a:blip>
          <a:stretch>
            <a:fillRect/>
          </a:stretch>
        </p:blipFill>
        <p:spPr>
          <a:xfrm>
            <a:off x="2898875" y="2037051"/>
            <a:ext cx="3129298" cy="20861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nvSpPr>
        <p:spPr>
          <a:xfrm>
            <a:off x="3186250" y="3506250"/>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1" name="Google Shape;121;p20"/>
          <p:cNvSpPr txBox="1"/>
          <p:nvPr/>
        </p:nvSpPr>
        <p:spPr>
          <a:xfrm>
            <a:off x="55365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2" name="Google Shape;122;p20"/>
          <p:cNvSpPr txBox="1"/>
          <p:nvPr/>
        </p:nvSpPr>
        <p:spPr>
          <a:xfrm>
            <a:off x="5536550" y="80226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3" name="Google Shape;123;p20"/>
          <p:cNvSpPr txBox="1"/>
          <p:nvPr/>
        </p:nvSpPr>
        <p:spPr>
          <a:xfrm>
            <a:off x="3186250" y="81145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4" name="Google Shape;124;p20"/>
          <p:cNvSpPr txBox="1"/>
          <p:nvPr/>
        </p:nvSpPr>
        <p:spPr>
          <a:xfrm>
            <a:off x="835950" y="80226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5" name="Google Shape;125;p20"/>
          <p:cNvSpPr txBox="1"/>
          <p:nvPr/>
        </p:nvSpPr>
        <p:spPr>
          <a:xfrm>
            <a:off x="8359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6" name="Google Shape;126;p20"/>
          <p:cNvSpPr txBox="1"/>
          <p:nvPr/>
        </p:nvSpPr>
        <p:spPr>
          <a:xfrm>
            <a:off x="117000" y="616350"/>
            <a:ext cx="9027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000" u="none" cap="none" strike="noStrike">
                <a:solidFill>
                  <a:srgbClr val="000000"/>
                </a:solidFill>
                <a:latin typeface="Nunito"/>
                <a:ea typeface="Nunito"/>
                <a:cs typeface="Nunito"/>
                <a:sym typeface="Nunito"/>
              </a:rPr>
              <a:t>Instructions</a:t>
            </a:r>
            <a:r>
              <a:rPr b="0" i="0" lang="en" sz="1000" u="none" cap="none" strike="noStrike">
                <a:solidFill>
                  <a:srgbClr val="000000"/>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b="0" i="0" sz="1000" u="none" cap="none" strike="noStrike">
              <a:solidFill>
                <a:srgbClr val="000000"/>
              </a:solidFill>
              <a:latin typeface="Nunito"/>
              <a:ea typeface="Nunito"/>
              <a:cs typeface="Nunito"/>
              <a:sym typeface="Nunito"/>
            </a:endParaRPr>
          </a:p>
        </p:txBody>
      </p:sp>
      <p:sp>
        <p:nvSpPr>
          <p:cNvPr id="127" name="Google Shape;127;p20"/>
          <p:cNvSpPr txBox="1"/>
          <p:nvPr/>
        </p:nvSpPr>
        <p:spPr>
          <a:xfrm>
            <a:off x="3539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8" name="Google Shape;128;p20"/>
          <p:cNvSpPr txBox="1"/>
          <p:nvPr/>
        </p:nvSpPr>
        <p:spPr>
          <a:xfrm>
            <a:off x="60030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9" name="Google Shape;129;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pic>
        <p:nvPicPr>
          <p:cNvPr id="130" name="Google Shape;130;p20"/>
          <p:cNvPicPr preferRelativeResize="0"/>
          <p:nvPr/>
        </p:nvPicPr>
        <p:blipFill>
          <a:blip r:embed="rId3">
            <a:alphaModFix/>
          </a:blip>
          <a:stretch>
            <a:fillRect/>
          </a:stretch>
        </p:blipFill>
        <p:spPr>
          <a:xfrm>
            <a:off x="3852700" y="2382900"/>
            <a:ext cx="1340075" cy="533725"/>
          </a:xfrm>
          <a:prstGeom prst="rect">
            <a:avLst/>
          </a:prstGeom>
          <a:noFill/>
          <a:ln>
            <a:noFill/>
          </a:ln>
        </p:spPr>
      </p:pic>
      <p:pic>
        <p:nvPicPr>
          <p:cNvPr id="131" name="Google Shape;131;p20"/>
          <p:cNvPicPr preferRelativeResize="0"/>
          <p:nvPr/>
        </p:nvPicPr>
        <p:blipFill>
          <a:blip r:embed="rId3">
            <a:alphaModFix/>
          </a:blip>
          <a:stretch>
            <a:fillRect/>
          </a:stretch>
        </p:blipFill>
        <p:spPr>
          <a:xfrm>
            <a:off x="5690050" y="2561375"/>
            <a:ext cx="1340075" cy="533725"/>
          </a:xfrm>
          <a:prstGeom prst="rect">
            <a:avLst/>
          </a:prstGeom>
          <a:noFill/>
          <a:ln>
            <a:noFill/>
          </a:ln>
        </p:spPr>
      </p:pic>
      <p:pic>
        <p:nvPicPr>
          <p:cNvPr id="132" name="Google Shape;132;p20"/>
          <p:cNvPicPr preferRelativeResize="0"/>
          <p:nvPr/>
        </p:nvPicPr>
        <p:blipFill>
          <a:blip r:embed="rId3">
            <a:alphaModFix/>
          </a:blip>
          <a:stretch>
            <a:fillRect/>
          </a:stretch>
        </p:blipFill>
        <p:spPr>
          <a:xfrm>
            <a:off x="1910925" y="2561363"/>
            <a:ext cx="1340075" cy="533725"/>
          </a:xfrm>
          <a:prstGeom prst="rect">
            <a:avLst/>
          </a:prstGeom>
          <a:noFill/>
          <a:ln>
            <a:noFill/>
          </a:ln>
        </p:spPr>
      </p:pic>
      <p:pic>
        <p:nvPicPr>
          <p:cNvPr id="133" name="Google Shape;133;p20"/>
          <p:cNvPicPr preferRelativeResize="0"/>
          <p:nvPr/>
        </p:nvPicPr>
        <p:blipFill>
          <a:blip r:embed="rId3">
            <a:alphaModFix/>
          </a:blip>
          <a:stretch>
            <a:fillRect/>
          </a:stretch>
        </p:blipFill>
        <p:spPr>
          <a:xfrm>
            <a:off x="969575" y="3340325"/>
            <a:ext cx="1340075" cy="533725"/>
          </a:xfrm>
          <a:prstGeom prst="rect">
            <a:avLst/>
          </a:prstGeom>
          <a:noFill/>
          <a:ln>
            <a:noFill/>
          </a:ln>
        </p:spPr>
      </p:pic>
      <p:pic>
        <p:nvPicPr>
          <p:cNvPr id="134" name="Google Shape;134;p20"/>
          <p:cNvPicPr preferRelativeResize="0"/>
          <p:nvPr/>
        </p:nvPicPr>
        <p:blipFill>
          <a:blip r:embed="rId3">
            <a:alphaModFix/>
          </a:blip>
          <a:stretch>
            <a:fillRect/>
          </a:stretch>
        </p:blipFill>
        <p:spPr>
          <a:xfrm>
            <a:off x="6951950" y="3340325"/>
            <a:ext cx="1340075" cy="533725"/>
          </a:xfrm>
          <a:prstGeom prst="rect">
            <a:avLst/>
          </a:prstGeom>
          <a:noFill/>
          <a:ln>
            <a:noFill/>
          </a:ln>
        </p:spPr>
      </p:pic>
      <p:pic>
        <p:nvPicPr>
          <p:cNvPr id="135" name="Google Shape;135;p20"/>
          <p:cNvPicPr preferRelativeResize="0"/>
          <p:nvPr/>
        </p:nvPicPr>
        <p:blipFill>
          <a:blip r:embed="rId3">
            <a:alphaModFix/>
          </a:blip>
          <a:stretch>
            <a:fillRect/>
          </a:stretch>
        </p:blipFill>
        <p:spPr>
          <a:xfrm>
            <a:off x="1910925" y="4547525"/>
            <a:ext cx="1340075" cy="533725"/>
          </a:xfrm>
          <a:prstGeom prst="rect">
            <a:avLst/>
          </a:prstGeom>
          <a:noFill/>
          <a:ln>
            <a:noFill/>
          </a:ln>
        </p:spPr>
      </p:pic>
      <p:pic>
        <p:nvPicPr>
          <p:cNvPr id="136" name="Google Shape;136;p20"/>
          <p:cNvPicPr preferRelativeResize="0"/>
          <p:nvPr/>
        </p:nvPicPr>
        <p:blipFill>
          <a:blip r:embed="rId3">
            <a:alphaModFix/>
          </a:blip>
          <a:stretch>
            <a:fillRect/>
          </a:stretch>
        </p:blipFill>
        <p:spPr>
          <a:xfrm>
            <a:off x="3852700" y="4552300"/>
            <a:ext cx="1340075" cy="533725"/>
          </a:xfrm>
          <a:prstGeom prst="rect">
            <a:avLst/>
          </a:prstGeom>
          <a:noFill/>
          <a:ln>
            <a:noFill/>
          </a:ln>
        </p:spPr>
      </p:pic>
      <p:pic>
        <p:nvPicPr>
          <p:cNvPr id="137" name="Google Shape;137;p20"/>
          <p:cNvPicPr preferRelativeResize="0"/>
          <p:nvPr/>
        </p:nvPicPr>
        <p:blipFill>
          <a:blip r:embed="rId3">
            <a:alphaModFix/>
          </a:blip>
          <a:stretch>
            <a:fillRect/>
          </a:stretch>
        </p:blipFill>
        <p:spPr>
          <a:xfrm>
            <a:off x="5794475" y="4547525"/>
            <a:ext cx="1340075" cy="533725"/>
          </a:xfrm>
          <a:prstGeom prst="rect">
            <a:avLst/>
          </a:prstGeom>
          <a:noFill/>
          <a:ln>
            <a:noFill/>
          </a:ln>
        </p:spPr>
      </p:pic>
      <p:cxnSp>
        <p:nvCxnSpPr>
          <p:cNvPr id="138" name="Google Shape;138;p20"/>
          <p:cNvCxnSpPr/>
          <p:nvPr/>
        </p:nvCxnSpPr>
        <p:spPr>
          <a:xfrm rot="10800000">
            <a:off x="2867250" y="3015125"/>
            <a:ext cx="532200" cy="325200"/>
          </a:xfrm>
          <a:prstGeom prst="straightConnector1">
            <a:avLst/>
          </a:prstGeom>
          <a:noFill/>
          <a:ln cap="flat" cmpd="sng" w="9525">
            <a:solidFill>
              <a:schemeClr val="dk2"/>
            </a:solidFill>
            <a:prstDash val="solid"/>
            <a:round/>
            <a:headEnd len="med" w="med" type="none"/>
            <a:tailEnd len="med" w="med" type="none"/>
          </a:ln>
        </p:spPr>
      </p:cxnSp>
      <p:cxnSp>
        <p:nvCxnSpPr>
          <p:cNvPr id="139" name="Google Shape;139;p20"/>
          <p:cNvCxnSpPr/>
          <p:nvPr/>
        </p:nvCxnSpPr>
        <p:spPr>
          <a:xfrm flipH="1" rot="10800000">
            <a:off x="5754425" y="3024925"/>
            <a:ext cx="315300" cy="335100"/>
          </a:xfrm>
          <a:prstGeom prst="straightConnector1">
            <a:avLst/>
          </a:prstGeom>
          <a:noFill/>
          <a:ln cap="flat" cmpd="sng" w="9525">
            <a:solidFill>
              <a:schemeClr val="dk2"/>
            </a:solidFill>
            <a:prstDash val="solid"/>
            <a:round/>
            <a:headEnd len="med" w="med" type="none"/>
            <a:tailEnd len="med" w="med" type="none"/>
          </a:ln>
        </p:spPr>
      </p:cxnSp>
      <p:cxnSp>
        <p:nvCxnSpPr>
          <p:cNvPr id="140" name="Google Shape;140;p20"/>
          <p:cNvCxnSpPr>
            <a:stCxn id="141" idx="0"/>
          </p:cNvCxnSpPr>
          <p:nvPr/>
        </p:nvCxnSpPr>
        <p:spPr>
          <a:xfrm flipH="1" rot="10800000">
            <a:off x="4572000" y="2837825"/>
            <a:ext cx="138000" cy="502500"/>
          </a:xfrm>
          <a:prstGeom prst="straightConnector1">
            <a:avLst/>
          </a:prstGeom>
          <a:noFill/>
          <a:ln cap="flat" cmpd="sng" w="9525">
            <a:solidFill>
              <a:schemeClr val="dk2"/>
            </a:solidFill>
            <a:prstDash val="solid"/>
            <a:round/>
            <a:headEnd len="med" w="med" type="none"/>
            <a:tailEnd len="med" w="med" type="none"/>
          </a:ln>
        </p:spPr>
      </p:cxnSp>
      <p:cxnSp>
        <p:nvCxnSpPr>
          <p:cNvPr id="142" name="Google Shape;142;p20"/>
          <p:cNvCxnSpPr>
            <a:stCxn id="141" idx="3"/>
          </p:cNvCxnSpPr>
          <p:nvPr/>
        </p:nvCxnSpPr>
        <p:spPr>
          <a:xfrm flipH="1" rot="10800000">
            <a:off x="5754425" y="3675363"/>
            <a:ext cx="1399200" cy="59100"/>
          </a:xfrm>
          <a:prstGeom prst="straightConnector1">
            <a:avLst/>
          </a:prstGeom>
          <a:noFill/>
          <a:ln cap="flat" cmpd="sng" w="9525">
            <a:solidFill>
              <a:schemeClr val="dk2"/>
            </a:solidFill>
            <a:prstDash val="solid"/>
            <a:round/>
            <a:headEnd len="med" w="med" type="none"/>
            <a:tailEnd len="med" w="med" type="none"/>
          </a:ln>
        </p:spPr>
      </p:cxnSp>
      <p:cxnSp>
        <p:nvCxnSpPr>
          <p:cNvPr id="143" name="Google Shape;143;p20"/>
          <p:cNvCxnSpPr/>
          <p:nvPr/>
        </p:nvCxnSpPr>
        <p:spPr>
          <a:xfrm>
            <a:off x="5586900" y="4138450"/>
            <a:ext cx="610800" cy="473100"/>
          </a:xfrm>
          <a:prstGeom prst="straightConnector1">
            <a:avLst/>
          </a:prstGeom>
          <a:noFill/>
          <a:ln cap="flat" cmpd="sng" w="9525">
            <a:solidFill>
              <a:schemeClr val="dk2"/>
            </a:solidFill>
            <a:prstDash val="solid"/>
            <a:round/>
            <a:headEnd len="med" w="med" type="none"/>
            <a:tailEnd len="med" w="med" type="none"/>
          </a:ln>
        </p:spPr>
      </p:cxnSp>
      <p:cxnSp>
        <p:nvCxnSpPr>
          <p:cNvPr id="144" name="Google Shape;144;p20"/>
          <p:cNvCxnSpPr>
            <a:stCxn id="141" idx="2"/>
          </p:cNvCxnSpPr>
          <p:nvPr/>
        </p:nvCxnSpPr>
        <p:spPr>
          <a:xfrm flipH="1">
            <a:off x="4296000" y="4128601"/>
            <a:ext cx="276000" cy="502500"/>
          </a:xfrm>
          <a:prstGeom prst="straightConnector1">
            <a:avLst/>
          </a:prstGeom>
          <a:noFill/>
          <a:ln cap="flat" cmpd="sng" w="9525">
            <a:solidFill>
              <a:schemeClr val="dk2"/>
            </a:solidFill>
            <a:prstDash val="solid"/>
            <a:round/>
            <a:headEnd len="med" w="med" type="none"/>
            <a:tailEnd len="med" w="med" type="none"/>
          </a:ln>
        </p:spPr>
      </p:cxnSp>
      <p:cxnSp>
        <p:nvCxnSpPr>
          <p:cNvPr id="145" name="Google Shape;145;p20"/>
          <p:cNvCxnSpPr/>
          <p:nvPr/>
        </p:nvCxnSpPr>
        <p:spPr>
          <a:xfrm flipH="1">
            <a:off x="2916625" y="4148300"/>
            <a:ext cx="571500" cy="512400"/>
          </a:xfrm>
          <a:prstGeom prst="straightConnector1">
            <a:avLst/>
          </a:prstGeom>
          <a:noFill/>
          <a:ln cap="flat" cmpd="sng" w="9525">
            <a:solidFill>
              <a:schemeClr val="dk2"/>
            </a:solidFill>
            <a:prstDash val="solid"/>
            <a:round/>
            <a:headEnd len="med" w="med" type="none"/>
            <a:tailEnd len="med" w="med" type="none"/>
          </a:ln>
        </p:spPr>
      </p:cxnSp>
      <p:cxnSp>
        <p:nvCxnSpPr>
          <p:cNvPr id="146" name="Google Shape;146;p20"/>
          <p:cNvCxnSpPr>
            <a:stCxn id="141" idx="1"/>
          </p:cNvCxnSpPr>
          <p:nvPr/>
        </p:nvCxnSpPr>
        <p:spPr>
          <a:xfrm rot="10800000">
            <a:off x="2088775" y="3685263"/>
            <a:ext cx="1300800" cy="49200"/>
          </a:xfrm>
          <a:prstGeom prst="straightConnector1">
            <a:avLst/>
          </a:prstGeom>
          <a:noFill/>
          <a:ln cap="flat" cmpd="sng" w="9525">
            <a:solidFill>
              <a:schemeClr val="dk2"/>
            </a:solidFill>
            <a:prstDash val="solid"/>
            <a:round/>
            <a:headEnd len="med" w="med" type="none"/>
            <a:tailEnd len="med" w="med" type="none"/>
          </a:ln>
        </p:spPr>
      </p:cxnSp>
      <p:sp>
        <p:nvSpPr>
          <p:cNvPr id="147" name="Google Shape;147;p20"/>
          <p:cNvSpPr txBox="1"/>
          <p:nvPr/>
        </p:nvSpPr>
        <p:spPr>
          <a:xfrm>
            <a:off x="1008388" y="1142313"/>
            <a:ext cx="70287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rgbClr val="000000"/>
                </a:solidFill>
                <a:latin typeface="Nunito"/>
                <a:ea typeface="Nunito"/>
                <a:cs typeface="Nunito"/>
                <a:sym typeface="Nunito"/>
              </a:rPr>
              <a:t>A group in South Africa studied how writing classes helped people feel better and improve their mental health.</a:t>
            </a:r>
            <a:endParaRPr sz="10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1000">
                <a:solidFill>
                  <a:srgbClr val="000000"/>
                </a:solidFill>
                <a:latin typeface="Nunito"/>
                <a:ea typeface="Nunito"/>
                <a:cs typeface="Nunito"/>
                <a:sym typeface="Nunito"/>
              </a:rPr>
              <a:t>The classes helped people share their stories, connect with others, and learn to be kind to themselves.</a:t>
            </a:r>
            <a:endParaRPr sz="10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1000">
                <a:solidFill>
                  <a:srgbClr val="000000"/>
                </a:solidFill>
                <a:latin typeface="Nunito"/>
                <a:ea typeface="Nunito"/>
                <a:cs typeface="Nunito"/>
                <a:sym typeface="Nunito"/>
              </a:rPr>
              <a:t>The researchers believe that writing classes should be offered in schools and other community groups to help people heal and improve their lives.</a:t>
            </a:r>
            <a:endParaRPr sz="1000">
              <a:solidFill>
                <a:srgbClr val="000000"/>
              </a:solidFill>
              <a:latin typeface="Nunito"/>
              <a:ea typeface="Nunito"/>
              <a:cs typeface="Nunito"/>
              <a:sym typeface="Nunito"/>
            </a:endParaRPr>
          </a:p>
        </p:txBody>
      </p:sp>
      <p:pic>
        <p:nvPicPr>
          <p:cNvPr id="148" name="Google Shape;148;p20"/>
          <p:cNvPicPr preferRelativeResize="0"/>
          <p:nvPr/>
        </p:nvPicPr>
        <p:blipFill>
          <a:blip r:embed="rId4">
            <a:alphaModFix/>
          </a:blip>
          <a:stretch>
            <a:fillRect/>
          </a:stretch>
        </p:blipFill>
        <p:spPr>
          <a:xfrm>
            <a:off x="3399450" y="3339200"/>
            <a:ext cx="2395027" cy="7894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