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143500" cx="9144000"/>
  <p:notesSz cx="6858000" cy="9144000"/>
  <p:embeddedFontLst>
    <p:embeddedFont>
      <p:font typeface="Raleway"/>
      <p:regular r:id="rId15"/>
      <p:bold r:id="rId16"/>
      <p:italic r:id="rId17"/>
      <p:boldItalic r:id="rId18"/>
    </p:embeddedFont>
    <p:embeddedFont>
      <p:font typeface="Roboto"/>
      <p:regular r:id="rId19"/>
      <p:bold r:id="rId20"/>
      <p:italic r:id="rId21"/>
      <p:boldItalic r:id="rId22"/>
    </p:embeddedFont>
    <p:embeddedFont>
      <p:font typeface="Nunito"/>
      <p:regular r:id="rId23"/>
      <p:bold r:id="rId24"/>
      <p:italic r:id="rId25"/>
      <p:boldItalic r:id="rId26"/>
    </p:embeddedFont>
    <p:embeddedFont>
      <p:font typeface="La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7237AB0-5912-40AF-9402-8BE1EF0FCC11}">
  <a:tblStyle styleId="{07237AB0-5912-40AF-9402-8BE1EF0FCC1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Nunito-bold.fntdata"/><Relationship Id="rId23" Type="http://schemas.openxmlformats.org/officeDocument/2006/relationships/font" Target="fonts/Nuni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Nunito-boldItalic.fntdata"/><Relationship Id="rId25" Type="http://schemas.openxmlformats.org/officeDocument/2006/relationships/font" Target="fonts/Nunito-italic.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Lato-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Raleway-regular.fntdata"/><Relationship Id="rId14" Type="http://schemas.openxmlformats.org/officeDocument/2006/relationships/slide" Target="slides/slide8.xml"/><Relationship Id="rId17" Type="http://schemas.openxmlformats.org/officeDocument/2006/relationships/font" Target="fonts/Raleway-italic.fntdata"/><Relationship Id="rId16" Type="http://schemas.openxmlformats.org/officeDocument/2006/relationships/font" Target="fonts/Raleway-bold.fntdata"/><Relationship Id="rId19" Type="http://schemas.openxmlformats.org/officeDocument/2006/relationships/font" Target="fonts/Roboto-regular.fntdata"/><Relationship Id="rId18" Type="http://schemas.openxmlformats.org/officeDocument/2006/relationships/font" Target="fonts/Raleway-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0ce81ac4d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0ce81ac4d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0ce81ac4dd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0ce81ac4dd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0ce81ac4dd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0ce81ac4dd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0ce81ac4dd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0ce81ac4dd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111c651e6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111c651e6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111c651e6e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111c651e6e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111c651e6e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111c651e6e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theconversation.com/creative-writing-can-help-improve-ones-health-a-south-african-study-shows-how-219132"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Creative Writing Articles Slideshow</a:t>
            </a:r>
            <a:endParaRPr/>
          </a:p>
        </p:txBody>
      </p:sp>
      <p:sp>
        <p:nvSpPr>
          <p:cNvPr id="73" name="Google Shape;73;p13"/>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solidFill>
                  <a:srgbClr val="495057"/>
                </a:solidFill>
                <a:highlight>
                  <a:schemeClr val="lt1"/>
                </a:highlight>
                <a:latin typeface="Roboto"/>
                <a:ea typeface="Roboto"/>
                <a:cs typeface="Roboto"/>
                <a:sym typeface="Roboto"/>
              </a:rPr>
              <a:t>L.I: We are EXPLORING articles by </a:t>
            </a:r>
            <a:r>
              <a:rPr i="1" lang="en">
                <a:solidFill>
                  <a:srgbClr val="495057"/>
                </a:solidFill>
                <a:highlight>
                  <a:schemeClr val="lt1"/>
                </a:highlight>
                <a:latin typeface="Roboto"/>
                <a:ea typeface="Roboto"/>
                <a:cs typeface="Roboto"/>
                <a:sym typeface="Roboto"/>
              </a:rPr>
              <a:t>recognising</a:t>
            </a:r>
            <a:r>
              <a:rPr lang="en">
                <a:solidFill>
                  <a:srgbClr val="495057"/>
                </a:solidFill>
                <a:highlight>
                  <a:schemeClr val="lt1"/>
                </a:highlight>
                <a:latin typeface="Roboto"/>
                <a:ea typeface="Roboto"/>
                <a:cs typeface="Roboto"/>
                <a:sym typeface="Roboto"/>
              </a:rPr>
              <a:t> texts that have multiple purposes and knowing the context of the creator helps us understand the purpose.</a:t>
            </a:r>
            <a:endParaRPr/>
          </a:p>
        </p:txBody>
      </p:sp>
      <p:pic>
        <p:nvPicPr>
          <p:cNvPr id="74" name="Google Shape;74;p13"/>
          <p:cNvPicPr preferRelativeResize="0"/>
          <p:nvPr/>
        </p:nvPicPr>
        <p:blipFill>
          <a:blip r:embed="rId3">
            <a:alphaModFix/>
          </a:blip>
          <a:stretch>
            <a:fillRect/>
          </a:stretch>
        </p:blipFill>
        <p:spPr>
          <a:xfrm>
            <a:off x="195450" y="1820375"/>
            <a:ext cx="2003650" cy="1722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Health Of People</a:t>
            </a:r>
            <a:endParaRPr/>
          </a:p>
        </p:txBody>
      </p:sp>
      <p:sp>
        <p:nvSpPr>
          <p:cNvPr id="80" name="Google Shape;80;p14"/>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400"/>
              <a:t>Read the following </a:t>
            </a:r>
            <a:r>
              <a:rPr lang="en" sz="2400" u="sng">
                <a:solidFill>
                  <a:schemeClr val="hlink"/>
                </a:solidFill>
                <a:hlinkClick r:id="rId3"/>
              </a:rPr>
              <a:t>article </a:t>
            </a:r>
            <a:r>
              <a:rPr lang="en" sz="2400"/>
              <a:t>about how creative writing can help improve the health of people.</a:t>
            </a:r>
            <a:endParaRPr sz="2400"/>
          </a:p>
        </p:txBody>
      </p:sp>
      <p:pic>
        <p:nvPicPr>
          <p:cNvPr id="81" name="Google Shape;81;p14"/>
          <p:cNvPicPr preferRelativeResize="0"/>
          <p:nvPr/>
        </p:nvPicPr>
        <p:blipFill>
          <a:blip r:embed="rId4">
            <a:alphaModFix/>
          </a:blip>
          <a:stretch>
            <a:fillRect/>
          </a:stretch>
        </p:blipFill>
        <p:spPr>
          <a:xfrm>
            <a:off x="4337150" y="1588250"/>
            <a:ext cx="3408650" cy="2138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type="title"/>
          </p:nvPr>
        </p:nvSpPr>
        <p:spPr>
          <a:xfrm>
            <a:off x="303300" y="411575"/>
            <a:ext cx="8520600" cy="639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Answer these questions in your English book:</a:t>
            </a:r>
            <a:endParaRPr/>
          </a:p>
        </p:txBody>
      </p:sp>
      <p:sp>
        <p:nvSpPr>
          <p:cNvPr id="87" name="Google Shape;87;p15"/>
          <p:cNvSpPr txBox="1"/>
          <p:nvPr/>
        </p:nvSpPr>
        <p:spPr>
          <a:xfrm>
            <a:off x="0" y="1051175"/>
            <a:ext cx="9144000" cy="384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2"/>
              </a:buClr>
              <a:buSzPts val="1100"/>
              <a:buFont typeface="Arial"/>
              <a:buNone/>
            </a:pPr>
            <a:r>
              <a:rPr lang="en">
                <a:solidFill>
                  <a:schemeClr val="dk2"/>
                </a:solidFill>
                <a:latin typeface="Roboto"/>
                <a:ea typeface="Roboto"/>
                <a:cs typeface="Roboto"/>
                <a:sym typeface="Roboto"/>
              </a:rPr>
              <a:t>1. What is the main goal of the Life Righting Collective's writing classes?</a:t>
            </a:r>
            <a:endParaRPr>
              <a:solidFill>
                <a:schemeClr val="dk2"/>
              </a:solidFill>
              <a:latin typeface="Roboto"/>
              <a:ea typeface="Roboto"/>
              <a:cs typeface="Roboto"/>
              <a:sym typeface="Roboto"/>
            </a:endParaRPr>
          </a:p>
          <a:p>
            <a:pPr indent="0" lvl="0" marL="0" rtl="0" algn="l">
              <a:spcBef>
                <a:spcPts val="0"/>
              </a:spcBef>
              <a:spcAft>
                <a:spcPts val="0"/>
              </a:spcAft>
              <a:buClr>
                <a:schemeClr val="dk2"/>
              </a:buClr>
              <a:buSzPts val="1100"/>
              <a:buFont typeface="Arial"/>
              <a:buNone/>
            </a:pPr>
            <a:r>
              <a:rPr lang="en">
                <a:solidFill>
                  <a:schemeClr val="dk2"/>
                </a:solidFill>
                <a:latin typeface="Roboto"/>
                <a:ea typeface="Roboto"/>
                <a:cs typeface="Roboto"/>
                <a:sym typeface="Roboto"/>
              </a:rPr>
              <a:t>A) To help people write stories for money.</a:t>
            </a:r>
            <a:endParaRPr>
              <a:solidFill>
                <a:schemeClr val="dk2"/>
              </a:solidFill>
              <a:latin typeface="Roboto"/>
              <a:ea typeface="Roboto"/>
              <a:cs typeface="Roboto"/>
              <a:sym typeface="Roboto"/>
            </a:endParaRPr>
          </a:p>
          <a:p>
            <a:pPr indent="0" lvl="0" marL="0" rtl="0" algn="l">
              <a:spcBef>
                <a:spcPts val="0"/>
              </a:spcBef>
              <a:spcAft>
                <a:spcPts val="0"/>
              </a:spcAft>
              <a:buClr>
                <a:schemeClr val="dk2"/>
              </a:buClr>
              <a:buSzPts val="1100"/>
              <a:buFont typeface="Arial"/>
              <a:buNone/>
            </a:pPr>
            <a:r>
              <a:rPr lang="en">
                <a:solidFill>
                  <a:schemeClr val="dk2"/>
                </a:solidFill>
                <a:latin typeface="Roboto"/>
                <a:ea typeface="Roboto"/>
                <a:cs typeface="Roboto"/>
                <a:sym typeface="Roboto"/>
              </a:rPr>
              <a:t>B) To help people improve their writing skills.</a:t>
            </a:r>
            <a:endParaRPr>
              <a:solidFill>
                <a:schemeClr val="dk2"/>
              </a:solidFill>
              <a:latin typeface="Roboto"/>
              <a:ea typeface="Roboto"/>
              <a:cs typeface="Roboto"/>
              <a:sym typeface="Roboto"/>
            </a:endParaRPr>
          </a:p>
          <a:p>
            <a:pPr indent="0" lvl="0" marL="0" rtl="0" algn="l">
              <a:spcBef>
                <a:spcPts val="0"/>
              </a:spcBef>
              <a:spcAft>
                <a:spcPts val="0"/>
              </a:spcAft>
              <a:buClr>
                <a:schemeClr val="dk2"/>
              </a:buClr>
              <a:buSzPts val="1100"/>
              <a:buFont typeface="Arial"/>
              <a:buNone/>
            </a:pPr>
            <a:r>
              <a:rPr lang="en">
                <a:solidFill>
                  <a:schemeClr val="dk2"/>
                </a:solidFill>
                <a:latin typeface="Roboto"/>
                <a:ea typeface="Roboto"/>
                <a:cs typeface="Roboto"/>
                <a:sym typeface="Roboto"/>
              </a:rPr>
              <a:t>C) To help people feel better and make positive changes in their lives.</a:t>
            </a:r>
            <a:endParaRPr>
              <a:solidFill>
                <a:schemeClr val="dk2"/>
              </a:solidFill>
              <a:latin typeface="Roboto"/>
              <a:ea typeface="Roboto"/>
              <a:cs typeface="Roboto"/>
              <a:sym typeface="Roboto"/>
            </a:endParaRPr>
          </a:p>
          <a:p>
            <a:pPr indent="0" lvl="0" marL="0" rtl="0" algn="l">
              <a:spcBef>
                <a:spcPts val="0"/>
              </a:spcBef>
              <a:spcAft>
                <a:spcPts val="0"/>
              </a:spcAft>
              <a:buNone/>
            </a:pPr>
            <a:r>
              <a:rPr lang="en">
                <a:solidFill>
                  <a:schemeClr val="dk2"/>
                </a:solidFill>
                <a:latin typeface="Roboto"/>
                <a:ea typeface="Roboto"/>
                <a:cs typeface="Roboto"/>
                <a:sym typeface="Roboto"/>
              </a:rPr>
              <a:t>D) To help people become professional writers.</a:t>
            </a:r>
            <a:endParaRPr>
              <a:solidFill>
                <a:schemeClr val="dk2"/>
              </a:solidFill>
              <a:latin typeface="Roboto"/>
              <a:ea typeface="Roboto"/>
              <a:cs typeface="Roboto"/>
              <a:sym typeface="Roboto"/>
            </a:endParaRPr>
          </a:p>
          <a:p>
            <a:pPr indent="0" lvl="0" marL="0" rtl="0" algn="l">
              <a:spcBef>
                <a:spcPts val="0"/>
              </a:spcBef>
              <a:spcAft>
                <a:spcPts val="0"/>
              </a:spcAft>
              <a:buClr>
                <a:schemeClr val="dk2"/>
              </a:buClr>
              <a:buSzPts val="1100"/>
              <a:buFont typeface="Arial"/>
              <a:buNone/>
            </a:pPr>
            <a:r>
              <a:t/>
            </a:r>
            <a:endParaRPr>
              <a:solidFill>
                <a:schemeClr val="dk2"/>
              </a:solidFill>
              <a:latin typeface="Roboto"/>
              <a:ea typeface="Roboto"/>
              <a:cs typeface="Roboto"/>
              <a:sym typeface="Roboto"/>
            </a:endParaRPr>
          </a:p>
          <a:p>
            <a:pPr indent="0" lvl="0" marL="0" rtl="0" algn="l">
              <a:spcBef>
                <a:spcPts val="0"/>
              </a:spcBef>
              <a:spcAft>
                <a:spcPts val="0"/>
              </a:spcAft>
              <a:buClr>
                <a:schemeClr val="dk2"/>
              </a:buClr>
              <a:buSzPts val="1100"/>
              <a:buFont typeface="Arial"/>
              <a:buNone/>
            </a:pPr>
            <a:r>
              <a:rPr lang="en">
                <a:solidFill>
                  <a:schemeClr val="dk2"/>
                </a:solidFill>
                <a:latin typeface="Roboto"/>
                <a:ea typeface="Roboto"/>
                <a:cs typeface="Roboto"/>
                <a:sym typeface="Roboto"/>
              </a:rPr>
              <a:t>2. How do the writing classes help people feel like they are part of a community?</a:t>
            </a:r>
            <a:endParaRPr>
              <a:solidFill>
                <a:schemeClr val="dk2"/>
              </a:solidFill>
              <a:latin typeface="Roboto"/>
              <a:ea typeface="Roboto"/>
              <a:cs typeface="Roboto"/>
              <a:sym typeface="Roboto"/>
            </a:endParaRPr>
          </a:p>
          <a:p>
            <a:pPr indent="0" lvl="0" marL="0" rtl="0" algn="l">
              <a:spcBef>
                <a:spcPts val="0"/>
              </a:spcBef>
              <a:spcAft>
                <a:spcPts val="0"/>
              </a:spcAft>
              <a:buClr>
                <a:schemeClr val="dk2"/>
              </a:buClr>
              <a:buSzPts val="1100"/>
              <a:buFont typeface="Arial"/>
              <a:buNone/>
            </a:pPr>
            <a:r>
              <a:rPr lang="en">
                <a:solidFill>
                  <a:schemeClr val="dk2"/>
                </a:solidFill>
                <a:latin typeface="Roboto"/>
                <a:ea typeface="Roboto"/>
                <a:cs typeface="Roboto"/>
                <a:sym typeface="Roboto"/>
              </a:rPr>
              <a:t>A) They have parties and social events.</a:t>
            </a:r>
            <a:endParaRPr>
              <a:solidFill>
                <a:schemeClr val="dk2"/>
              </a:solidFill>
              <a:latin typeface="Roboto"/>
              <a:ea typeface="Roboto"/>
              <a:cs typeface="Roboto"/>
              <a:sym typeface="Roboto"/>
            </a:endParaRPr>
          </a:p>
          <a:p>
            <a:pPr indent="0" lvl="0" marL="0" rtl="0" algn="l">
              <a:spcBef>
                <a:spcPts val="0"/>
              </a:spcBef>
              <a:spcAft>
                <a:spcPts val="0"/>
              </a:spcAft>
              <a:buClr>
                <a:schemeClr val="dk2"/>
              </a:buClr>
              <a:buSzPts val="1100"/>
              <a:buFont typeface="Arial"/>
              <a:buNone/>
            </a:pPr>
            <a:r>
              <a:rPr lang="en">
                <a:solidFill>
                  <a:schemeClr val="dk2"/>
                </a:solidFill>
                <a:latin typeface="Roboto"/>
                <a:ea typeface="Roboto"/>
                <a:cs typeface="Roboto"/>
                <a:sym typeface="Roboto"/>
              </a:rPr>
              <a:t>B) They encourage people to share their stories and experiences.</a:t>
            </a:r>
            <a:endParaRPr>
              <a:solidFill>
                <a:schemeClr val="dk2"/>
              </a:solidFill>
              <a:latin typeface="Roboto"/>
              <a:ea typeface="Roboto"/>
              <a:cs typeface="Roboto"/>
              <a:sym typeface="Roboto"/>
            </a:endParaRPr>
          </a:p>
          <a:p>
            <a:pPr indent="0" lvl="0" marL="0" rtl="0" algn="l">
              <a:spcBef>
                <a:spcPts val="0"/>
              </a:spcBef>
              <a:spcAft>
                <a:spcPts val="0"/>
              </a:spcAft>
              <a:buClr>
                <a:schemeClr val="dk2"/>
              </a:buClr>
              <a:buSzPts val="1100"/>
              <a:buFont typeface="Arial"/>
              <a:buNone/>
            </a:pPr>
            <a:r>
              <a:rPr lang="en">
                <a:solidFill>
                  <a:schemeClr val="dk2"/>
                </a:solidFill>
                <a:latin typeface="Roboto"/>
                <a:ea typeface="Roboto"/>
                <a:cs typeface="Roboto"/>
                <a:sym typeface="Roboto"/>
              </a:rPr>
              <a:t>C) They offer free food and drinks.</a:t>
            </a:r>
            <a:endParaRPr>
              <a:solidFill>
                <a:schemeClr val="dk2"/>
              </a:solidFill>
              <a:latin typeface="Roboto"/>
              <a:ea typeface="Roboto"/>
              <a:cs typeface="Roboto"/>
              <a:sym typeface="Roboto"/>
            </a:endParaRPr>
          </a:p>
          <a:p>
            <a:pPr indent="0" lvl="0" marL="0" rtl="0" algn="l">
              <a:spcBef>
                <a:spcPts val="0"/>
              </a:spcBef>
              <a:spcAft>
                <a:spcPts val="0"/>
              </a:spcAft>
              <a:buNone/>
            </a:pPr>
            <a:r>
              <a:rPr lang="en">
                <a:solidFill>
                  <a:schemeClr val="dk2"/>
                </a:solidFill>
                <a:latin typeface="Roboto"/>
                <a:ea typeface="Roboto"/>
                <a:cs typeface="Roboto"/>
                <a:sym typeface="Roboto"/>
              </a:rPr>
              <a:t>D) They have a lot of people in each class.</a:t>
            </a:r>
            <a:endParaRPr>
              <a:solidFill>
                <a:schemeClr val="dk2"/>
              </a:solidFill>
              <a:latin typeface="Roboto"/>
              <a:ea typeface="Roboto"/>
              <a:cs typeface="Roboto"/>
              <a:sym typeface="Roboto"/>
            </a:endParaRPr>
          </a:p>
          <a:p>
            <a:pPr indent="0" lvl="0" marL="0" rtl="0" algn="l">
              <a:spcBef>
                <a:spcPts val="0"/>
              </a:spcBef>
              <a:spcAft>
                <a:spcPts val="0"/>
              </a:spcAft>
              <a:buClr>
                <a:schemeClr val="dk2"/>
              </a:buClr>
              <a:buSzPts val="1100"/>
              <a:buFont typeface="Arial"/>
              <a:buNone/>
            </a:pPr>
            <a:r>
              <a:t/>
            </a:r>
            <a:endParaRPr>
              <a:solidFill>
                <a:schemeClr val="dk2"/>
              </a:solidFill>
              <a:latin typeface="Roboto"/>
              <a:ea typeface="Roboto"/>
              <a:cs typeface="Roboto"/>
              <a:sym typeface="Roboto"/>
            </a:endParaRPr>
          </a:p>
          <a:p>
            <a:pPr indent="0" lvl="0" marL="0" rtl="0" algn="l">
              <a:spcBef>
                <a:spcPts val="0"/>
              </a:spcBef>
              <a:spcAft>
                <a:spcPts val="0"/>
              </a:spcAft>
              <a:buClr>
                <a:schemeClr val="dk2"/>
              </a:buClr>
              <a:buSzPts val="1100"/>
              <a:buFont typeface="Arial"/>
              <a:buNone/>
            </a:pPr>
            <a:r>
              <a:rPr lang="en">
                <a:solidFill>
                  <a:schemeClr val="dk2"/>
                </a:solidFill>
                <a:latin typeface="Roboto"/>
                <a:ea typeface="Roboto"/>
                <a:cs typeface="Roboto"/>
                <a:sym typeface="Roboto"/>
              </a:rPr>
              <a:t>3. What is one way that the writing classes help people deal with difficult experiences?</a:t>
            </a:r>
            <a:endParaRPr>
              <a:solidFill>
                <a:schemeClr val="dk2"/>
              </a:solidFill>
              <a:latin typeface="Roboto"/>
              <a:ea typeface="Roboto"/>
              <a:cs typeface="Roboto"/>
              <a:sym typeface="Roboto"/>
            </a:endParaRPr>
          </a:p>
          <a:p>
            <a:pPr indent="0" lvl="0" marL="0" rtl="0" algn="l">
              <a:spcBef>
                <a:spcPts val="0"/>
              </a:spcBef>
              <a:spcAft>
                <a:spcPts val="0"/>
              </a:spcAft>
              <a:buClr>
                <a:schemeClr val="dk2"/>
              </a:buClr>
              <a:buSzPts val="1100"/>
              <a:buFont typeface="Arial"/>
              <a:buNone/>
            </a:pPr>
            <a:r>
              <a:rPr lang="en">
                <a:solidFill>
                  <a:schemeClr val="dk2"/>
                </a:solidFill>
                <a:latin typeface="Roboto"/>
                <a:ea typeface="Roboto"/>
                <a:cs typeface="Roboto"/>
                <a:sym typeface="Roboto"/>
              </a:rPr>
              <a:t>A) They offer free therapy sessions.</a:t>
            </a:r>
            <a:endParaRPr>
              <a:solidFill>
                <a:schemeClr val="dk2"/>
              </a:solidFill>
              <a:latin typeface="Roboto"/>
              <a:ea typeface="Roboto"/>
              <a:cs typeface="Roboto"/>
              <a:sym typeface="Roboto"/>
            </a:endParaRPr>
          </a:p>
          <a:p>
            <a:pPr indent="0" lvl="0" marL="0" rtl="0" algn="l">
              <a:spcBef>
                <a:spcPts val="0"/>
              </a:spcBef>
              <a:spcAft>
                <a:spcPts val="0"/>
              </a:spcAft>
              <a:buClr>
                <a:schemeClr val="dk2"/>
              </a:buClr>
              <a:buSzPts val="1100"/>
              <a:buFont typeface="Arial"/>
              <a:buNone/>
            </a:pPr>
            <a:r>
              <a:rPr lang="en">
                <a:solidFill>
                  <a:schemeClr val="dk2"/>
                </a:solidFill>
                <a:latin typeface="Roboto"/>
                <a:ea typeface="Roboto"/>
                <a:cs typeface="Roboto"/>
                <a:sym typeface="Roboto"/>
              </a:rPr>
              <a:t>B) They provide a safe space for people to share their stories.</a:t>
            </a:r>
            <a:endParaRPr>
              <a:solidFill>
                <a:schemeClr val="dk2"/>
              </a:solidFill>
              <a:latin typeface="Roboto"/>
              <a:ea typeface="Roboto"/>
              <a:cs typeface="Roboto"/>
              <a:sym typeface="Roboto"/>
            </a:endParaRPr>
          </a:p>
          <a:p>
            <a:pPr indent="0" lvl="0" marL="0" rtl="0" algn="l">
              <a:spcBef>
                <a:spcPts val="0"/>
              </a:spcBef>
              <a:spcAft>
                <a:spcPts val="0"/>
              </a:spcAft>
              <a:buClr>
                <a:schemeClr val="dk2"/>
              </a:buClr>
              <a:buSzPts val="1100"/>
              <a:buFont typeface="Arial"/>
              <a:buNone/>
            </a:pPr>
            <a:r>
              <a:rPr lang="en">
                <a:solidFill>
                  <a:schemeClr val="dk2"/>
                </a:solidFill>
                <a:latin typeface="Roboto"/>
                <a:ea typeface="Roboto"/>
                <a:cs typeface="Roboto"/>
                <a:sym typeface="Roboto"/>
              </a:rPr>
              <a:t>C) They give people money to help them forget their problems.</a:t>
            </a:r>
            <a:endParaRPr>
              <a:solidFill>
                <a:schemeClr val="dk2"/>
              </a:solidFill>
              <a:latin typeface="Roboto"/>
              <a:ea typeface="Roboto"/>
              <a:cs typeface="Roboto"/>
              <a:sym typeface="Roboto"/>
            </a:endParaRPr>
          </a:p>
          <a:p>
            <a:pPr indent="0" lvl="0" marL="0" rtl="0" algn="l">
              <a:spcBef>
                <a:spcPts val="0"/>
              </a:spcBef>
              <a:spcAft>
                <a:spcPts val="0"/>
              </a:spcAft>
              <a:buNone/>
            </a:pPr>
            <a:r>
              <a:rPr lang="en">
                <a:solidFill>
                  <a:schemeClr val="dk2"/>
                </a:solidFill>
                <a:latin typeface="Roboto"/>
                <a:ea typeface="Roboto"/>
                <a:cs typeface="Roboto"/>
                <a:sym typeface="Roboto"/>
              </a:rPr>
              <a:t>D) They tell people to forget about their problems.</a:t>
            </a:r>
            <a:endParaRPr>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ph type="title"/>
          </p:nvPr>
        </p:nvSpPr>
        <p:spPr>
          <a:xfrm>
            <a:off x="303300" y="411575"/>
            <a:ext cx="8520600" cy="639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
              <a:t>Answer these questions in your English book:</a:t>
            </a:r>
            <a:endParaRPr/>
          </a:p>
        </p:txBody>
      </p:sp>
      <p:sp>
        <p:nvSpPr>
          <p:cNvPr id="93" name="Google Shape;93;p16"/>
          <p:cNvSpPr txBox="1"/>
          <p:nvPr/>
        </p:nvSpPr>
        <p:spPr>
          <a:xfrm>
            <a:off x="0" y="1106000"/>
            <a:ext cx="9144000" cy="350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400">
              <a:solidFill>
                <a:schemeClr val="dk2"/>
              </a:solidFill>
              <a:latin typeface="Roboto"/>
              <a:ea typeface="Roboto"/>
              <a:cs typeface="Roboto"/>
              <a:sym typeface="Roboto"/>
            </a:endParaRPr>
          </a:p>
          <a:p>
            <a:pPr indent="0" lvl="0" marL="0" rtl="0" algn="l">
              <a:spcBef>
                <a:spcPts val="0"/>
              </a:spcBef>
              <a:spcAft>
                <a:spcPts val="0"/>
              </a:spcAft>
              <a:buNone/>
            </a:pPr>
            <a:r>
              <a:rPr lang="en" sz="2400">
                <a:solidFill>
                  <a:schemeClr val="dk2"/>
                </a:solidFill>
                <a:latin typeface="Roboto"/>
                <a:ea typeface="Roboto"/>
                <a:cs typeface="Roboto"/>
                <a:sym typeface="Roboto"/>
              </a:rPr>
              <a:t>1. What is the main difference between the writing classes in South Africa and the research done in North America and Europe?</a:t>
            </a:r>
            <a:endParaRPr sz="2400">
              <a:solidFill>
                <a:schemeClr val="dk2"/>
              </a:solidFill>
              <a:latin typeface="Roboto"/>
              <a:ea typeface="Roboto"/>
              <a:cs typeface="Roboto"/>
              <a:sym typeface="Roboto"/>
            </a:endParaRPr>
          </a:p>
          <a:p>
            <a:pPr indent="0" lvl="0" marL="0" rtl="0" algn="l">
              <a:spcBef>
                <a:spcPts val="0"/>
              </a:spcBef>
              <a:spcAft>
                <a:spcPts val="0"/>
              </a:spcAft>
              <a:buClr>
                <a:schemeClr val="dk2"/>
              </a:buClr>
              <a:buSzPts val="1100"/>
              <a:buFont typeface="Arial"/>
              <a:buNone/>
            </a:pPr>
            <a:r>
              <a:t/>
            </a:r>
            <a:endParaRPr sz="2400">
              <a:solidFill>
                <a:schemeClr val="dk2"/>
              </a:solidFill>
              <a:latin typeface="Roboto"/>
              <a:ea typeface="Roboto"/>
              <a:cs typeface="Roboto"/>
              <a:sym typeface="Roboto"/>
            </a:endParaRPr>
          </a:p>
          <a:p>
            <a:pPr indent="0" lvl="0" marL="0" rtl="0" algn="l">
              <a:spcBef>
                <a:spcPts val="0"/>
              </a:spcBef>
              <a:spcAft>
                <a:spcPts val="0"/>
              </a:spcAft>
              <a:buNone/>
            </a:pPr>
            <a:r>
              <a:rPr lang="en" sz="2400">
                <a:solidFill>
                  <a:schemeClr val="dk2"/>
                </a:solidFill>
                <a:latin typeface="Roboto"/>
                <a:ea typeface="Roboto"/>
                <a:cs typeface="Roboto"/>
                <a:sym typeface="Roboto"/>
              </a:rPr>
              <a:t>2. What are two examples of how the writing classes help people feel more confident?</a:t>
            </a:r>
            <a:endParaRPr sz="2400">
              <a:solidFill>
                <a:schemeClr val="dk2"/>
              </a:solidFill>
              <a:latin typeface="Roboto"/>
              <a:ea typeface="Roboto"/>
              <a:cs typeface="Roboto"/>
              <a:sym typeface="Roboto"/>
            </a:endParaRPr>
          </a:p>
          <a:p>
            <a:pPr indent="0" lvl="0" marL="0" rtl="0" algn="l">
              <a:spcBef>
                <a:spcPts val="0"/>
              </a:spcBef>
              <a:spcAft>
                <a:spcPts val="0"/>
              </a:spcAft>
              <a:buClr>
                <a:schemeClr val="dk2"/>
              </a:buClr>
              <a:buSzPts val="1100"/>
              <a:buFont typeface="Arial"/>
              <a:buNone/>
            </a:pPr>
            <a:r>
              <a:t/>
            </a:r>
            <a:endParaRPr sz="2400">
              <a:solidFill>
                <a:schemeClr val="dk2"/>
              </a:solidFill>
              <a:latin typeface="Roboto"/>
              <a:ea typeface="Roboto"/>
              <a:cs typeface="Roboto"/>
              <a:sym typeface="Roboto"/>
            </a:endParaRPr>
          </a:p>
          <a:p>
            <a:pPr indent="0" lvl="0" marL="0" rtl="0" algn="l">
              <a:spcBef>
                <a:spcPts val="0"/>
              </a:spcBef>
              <a:spcAft>
                <a:spcPts val="0"/>
              </a:spcAft>
              <a:buNone/>
            </a:pPr>
            <a:r>
              <a:rPr lang="en" sz="2400">
                <a:solidFill>
                  <a:schemeClr val="dk2"/>
                </a:solidFill>
                <a:latin typeface="Roboto"/>
                <a:ea typeface="Roboto"/>
                <a:cs typeface="Roboto"/>
                <a:sym typeface="Roboto"/>
              </a:rPr>
              <a:t>3. What are two examples of difficult societal issues that people have written about in the Life Righting Collective?</a:t>
            </a:r>
            <a:endParaRPr sz="2400">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txBox="1"/>
          <p:nvPr>
            <p:ph type="title"/>
          </p:nvPr>
        </p:nvSpPr>
        <p:spPr>
          <a:xfrm>
            <a:off x="303300" y="411575"/>
            <a:ext cx="8520600" cy="639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
              <a:t>Answer these questions in your English book:</a:t>
            </a:r>
            <a:endParaRPr/>
          </a:p>
        </p:txBody>
      </p:sp>
      <p:sp>
        <p:nvSpPr>
          <p:cNvPr id="99" name="Google Shape;99;p17"/>
          <p:cNvSpPr txBox="1"/>
          <p:nvPr/>
        </p:nvSpPr>
        <p:spPr>
          <a:xfrm>
            <a:off x="0" y="1106000"/>
            <a:ext cx="9144000" cy="323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latin typeface="Roboto"/>
              <a:ea typeface="Roboto"/>
              <a:cs typeface="Roboto"/>
              <a:sym typeface="Roboto"/>
            </a:endParaRPr>
          </a:p>
          <a:p>
            <a:pPr indent="0" lvl="0" marL="0" rtl="0" algn="l">
              <a:spcBef>
                <a:spcPts val="0"/>
              </a:spcBef>
              <a:spcAft>
                <a:spcPts val="0"/>
              </a:spcAft>
              <a:buNone/>
            </a:pPr>
            <a:r>
              <a:rPr lang="en" sz="1800">
                <a:solidFill>
                  <a:schemeClr val="dk2"/>
                </a:solidFill>
                <a:latin typeface="Roboto"/>
                <a:ea typeface="Roboto"/>
                <a:cs typeface="Roboto"/>
                <a:sym typeface="Roboto"/>
              </a:rPr>
              <a:t>1. The text discusses how writing can help people deal with difficult experiences. Think about a time when you faced a challenge. How could writing about it help you work through it?</a:t>
            </a:r>
            <a:endParaRPr sz="1800">
              <a:solidFill>
                <a:schemeClr val="dk2"/>
              </a:solidFill>
              <a:latin typeface="Roboto"/>
              <a:ea typeface="Roboto"/>
              <a:cs typeface="Roboto"/>
              <a:sym typeface="Roboto"/>
            </a:endParaRPr>
          </a:p>
          <a:p>
            <a:pPr indent="0" lvl="0" marL="0" rtl="0" algn="l">
              <a:spcBef>
                <a:spcPts val="0"/>
              </a:spcBef>
              <a:spcAft>
                <a:spcPts val="0"/>
              </a:spcAft>
              <a:buClr>
                <a:schemeClr val="dk2"/>
              </a:buClr>
              <a:buSzPts val="1100"/>
              <a:buFont typeface="Arial"/>
              <a:buNone/>
            </a:pPr>
            <a:r>
              <a:t/>
            </a:r>
            <a:endParaRPr sz="1800">
              <a:solidFill>
                <a:schemeClr val="dk2"/>
              </a:solidFill>
              <a:latin typeface="Roboto"/>
              <a:ea typeface="Roboto"/>
              <a:cs typeface="Roboto"/>
              <a:sym typeface="Roboto"/>
            </a:endParaRPr>
          </a:p>
          <a:p>
            <a:pPr indent="0" lvl="0" marL="0" rtl="0" algn="l">
              <a:spcBef>
                <a:spcPts val="0"/>
              </a:spcBef>
              <a:spcAft>
                <a:spcPts val="0"/>
              </a:spcAft>
              <a:buNone/>
            </a:pPr>
            <a:r>
              <a:rPr lang="en" sz="1800">
                <a:solidFill>
                  <a:schemeClr val="dk2"/>
                </a:solidFill>
                <a:latin typeface="Roboto"/>
                <a:ea typeface="Roboto"/>
                <a:cs typeface="Roboto"/>
                <a:sym typeface="Roboto"/>
              </a:rPr>
              <a:t>2. The Life Righting Collective believes that everyone is creative. What are some ways you express your creativity? How does being creative make you feel?</a:t>
            </a:r>
            <a:endParaRPr sz="1800">
              <a:solidFill>
                <a:schemeClr val="dk2"/>
              </a:solidFill>
              <a:latin typeface="Roboto"/>
              <a:ea typeface="Roboto"/>
              <a:cs typeface="Roboto"/>
              <a:sym typeface="Roboto"/>
            </a:endParaRPr>
          </a:p>
          <a:p>
            <a:pPr indent="0" lvl="0" marL="0" rtl="0" algn="l">
              <a:spcBef>
                <a:spcPts val="0"/>
              </a:spcBef>
              <a:spcAft>
                <a:spcPts val="0"/>
              </a:spcAft>
              <a:buClr>
                <a:schemeClr val="dk2"/>
              </a:buClr>
              <a:buSzPts val="1100"/>
              <a:buFont typeface="Arial"/>
              <a:buNone/>
            </a:pPr>
            <a:r>
              <a:t/>
            </a:r>
            <a:endParaRPr sz="1800">
              <a:solidFill>
                <a:schemeClr val="dk2"/>
              </a:solidFill>
              <a:latin typeface="Roboto"/>
              <a:ea typeface="Roboto"/>
              <a:cs typeface="Roboto"/>
              <a:sym typeface="Roboto"/>
            </a:endParaRPr>
          </a:p>
          <a:p>
            <a:pPr indent="0" lvl="0" marL="0" rtl="0" algn="l">
              <a:spcBef>
                <a:spcPts val="0"/>
              </a:spcBef>
              <a:spcAft>
                <a:spcPts val="0"/>
              </a:spcAft>
              <a:buNone/>
            </a:pPr>
            <a:r>
              <a:rPr lang="en" sz="1800">
                <a:solidFill>
                  <a:schemeClr val="dk2"/>
                </a:solidFill>
                <a:latin typeface="Roboto"/>
                <a:ea typeface="Roboto"/>
                <a:cs typeface="Roboto"/>
                <a:sym typeface="Roboto"/>
              </a:rPr>
              <a:t>3. The text mentions that writing can help people feel more confident and empowered. Think about a time when you felt confident or empowered. What helped you feel that way?</a:t>
            </a:r>
            <a:endParaRPr sz="1800">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8"/>
          <p:cNvSpPr txBox="1"/>
          <p:nvPr/>
        </p:nvSpPr>
        <p:spPr>
          <a:xfrm>
            <a:off x="398000" y="2315550"/>
            <a:ext cx="8283000" cy="24534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t/>
            </a:r>
            <a:endParaRPr sz="1200">
              <a:solidFill>
                <a:srgbClr val="000000"/>
              </a:solidFill>
              <a:latin typeface="Nunito"/>
              <a:ea typeface="Nunito"/>
              <a:cs typeface="Nunito"/>
              <a:sym typeface="Nunito"/>
            </a:endParaRPr>
          </a:p>
        </p:txBody>
      </p:sp>
      <p:sp>
        <p:nvSpPr>
          <p:cNvPr id="105" name="Google Shape;105;p18"/>
          <p:cNvSpPr txBox="1"/>
          <p:nvPr/>
        </p:nvSpPr>
        <p:spPr>
          <a:xfrm>
            <a:off x="0" y="0"/>
            <a:ext cx="914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2"/>
                </a:solidFill>
                <a:latin typeface="Raleway"/>
                <a:ea typeface="Raleway"/>
                <a:cs typeface="Raleway"/>
                <a:sym typeface="Raleway"/>
              </a:rPr>
              <a:t>Answer this question in your English book:</a:t>
            </a:r>
            <a:endParaRPr/>
          </a:p>
        </p:txBody>
      </p:sp>
      <p:sp>
        <p:nvSpPr>
          <p:cNvPr id="106" name="Google Shape;106;p18"/>
          <p:cNvSpPr txBox="1"/>
          <p:nvPr/>
        </p:nvSpPr>
        <p:spPr>
          <a:xfrm>
            <a:off x="398002" y="1415075"/>
            <a:ext cx="8283000" cy="632700"/>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latin typeface="Nunito"/>
                <a:ea typeface="Nunito"/>
                <a:cs typeface="Nunito"/>
                <a:sym typeface="Nunito"/>
              </a:rPr>
              <a:t>1</a:t>
            </a:r>
            <a:r>
              <a:rPr b="1" lang="en">
                <a:solidFill>
                  <a:srgbClr val="000000"/>
                </a:solidFill>
                <a:latin typeface="Nunito"/>
                <a:ea typeface="Nunito"/>
                <a:cs typeface="Nunito"/>
                <a:sym typeface="Nunito"/>
              </a:rPr>
              <a:t>. The Life Righting Collective believes that everyone has the power to be creative.  What are some ways you use your creativity in your own life? How does being creative make you feel?</a:t>
            </a:r>
            <a:endParaRPr b="1">
              <a:solidFill>
                <a:srgbClr val="000000"/>
              </a:solidFill>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txBox="1"/>
          <p:nvPr/>
        </p:nvSpPr>
        <p:spPr>
          <a:xfrm>
            <a:off x="0" y="0"/>
            <a:ext cx="914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2"/>
                </a:solidFill>
                <a:latin typeface="Raleway"/>
                <a:ea typeface="Raleway"/>
                <a:cs typeface="Raleway"/>
                <a:sym typeface="Raleway"/>
              </a:rPr>
              <a:t>Answer this question in your English book:</a:t>
            </a:r>
            <a:endParaRPr/>
          </a:p>
        </p:txBody>
      </p:sp>
      <p:sp>
        <p:nvSpPr>
          <p:cNvPr id="112" name="Google Shape;112;p19"/>
          <p:cNvSpPr txBox="1"/>
          <p:nvPr/>
        </p:nvSpPr>
        <p:spPr>
          <a:xfrm>
            <a:off x="0" y="646500"/>
            <a:ext cx="9144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dk2"/>
                </a:solidFill>
                <a:latin typeface="Nunito"/>
                <a:ea typeface="Nunito"/>
                <a:cs typeface="Nunito"/>
                <a:sym typeface="Nunito"/>
              </a:rPr>
              <a:t>Instructions</a:t>
            </a:r>
            <a:r>
              <a:rPr lang="en" sz="1000">
                <a:solidFill>
                  <a:schemeClr val="dk2"/>
                </a:solidFill>
                <a:latin typeface="Nunito"/>
                <a:ea typeface="Nunito"/>
                <a:cs typeface="Nunito"/>
                <a:sym typeface="Nunito"/>
              </a:rPr>
              <a:t>: Look at the image below and write 2-3 things you notice (key details, main ideas, themes) and then write down 2-3 things you wonder (questions you have because of the image, things you are curious about when you look at the image).</a:t>
            </a:r>
            <a:endParaRPr/>
          </a:p>
        </p:txBody>
      </p:sp>
      <p:graphicFrame>
        <p:nvGraphicFramePr>
          <p:cNvPr id="113" name="Google Shape;113;p19"/>
          <p:cNvGraphicFramePr/>
          <p:nvPr/>
        </p:nvGraphicFramePr>
        <p:xfrm>
          <a:off x="114950" y="1139100"/>
          <a:ext cx="3000000" cy="3000000"/>
        </p:xfrm>
        <a:graphic>
          <a:graphicData uri="http://schemas.openxmlformats.org/drawingml/2006/table">
            <a:tbl>
              <a:tblPr>
                <a:noFill/>
                <a:tableStyleId>{07237AB0-5912-40AF-9402-8BE1EF0FCC11}</a:tableStyleId>
              </a:tblPr>
              <a:tblGrid>
                <a:gridCol w="1821225"/>
                <a:gridCol w="7043625"/>
              </a:tblGrid>
              <a:tr h="381000">
                <a:tc>
                  <a:txBody>
                    <a:bodyPr/>
                    <a:lstStyle/>
                    <a:p>
                      <a:pPr indent="0" lvl="0" marL="0" rtl="0" algn="l">
                        <a:spcBef>
                          <a:spcPts val="0"/>
                        </a:spcBef>
                        <a:spcAft>
                          <a:spcPts val="0"/>
                        </a:spcAft>
                        <a:buNone/>
                      </a:pPr>
                      <a:r>
                        <a:rPr b="1" lang="en"/>
                        <a:t>What do you notice?</a:t>
                      </a:r>
                      <a:endParaRPr b="1"/>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graphicFrame>
        <p:nvGraphicFramePr>
          <p:cNvPr id="114" name="Google Shape;114;p19"/>
          <p:cNvGraphicFramePr/>
          <p:nvPr/>
        </p:nvGraphicFramePr>
        <p:xfrm>
          <a:off x="139575" y="4198275"/>
          <a:ext cx="3000000" cy="3000000"/>
        </p:xfrm>
        <a:graphic>
          <a:graphicData uri="http://schemas.openxmlformats.org/drawingml/2006/table">
            <a:tbl>
              <a:tblPr>
                <a:noFill/>
                <a:tableStyleId>{07237AB0-5912-40AF-9402-8BE1EF0FCC11}</a:tableStyleId>
              </a:tblPr>
              <a:tblGrid>
                <a:gridCol w="1969025"/>
                <a:gridCol w="6895825"/>
              </a:tblGrid>
              <a:tr h="381000">
                <a:tc>
                  <a:txBody>
                    <a:bodyPr/>
                    <a:lstStyle/>
                    <a:p>
                      <a:pPr indent="0" lvl="0" marL="0" rtl="0" algn="l">
                        <a:spcBef>
                          <a:spcPts val="0"/>
                        </a:spcBef>
                        <a:spcAft>
                          <a:spcPts val="0"/>
                        </a:spcAft>
                        <a:buNone/>
                      </a:pPr>
                      <a:r>
                        <a:rPr b="1" lang="en"/>
                        <a:t>What do you wonder?</a:t>
                      </a:r>
                      <a:endParaRPr b="1"/>
                    </a:p>
                  </a:txBody>
                  <a:tcPr marT="91425" marB="91425" marR="91425" marL="91425"/>
                </a:tc>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pic>
        <p:nvPicPr>
          <p:cNvPr id="115" name="Google Shape;115;p19"/>
          <p:cNvPicPr preferRelativeResize="0"/>
          <p:nvPr/>
        </p:nvPicPr>
        <p:blipFill>
          <a:blip r:embed="rId3">
            <a:alphaModFix/>
          </a:blip>
          <a:stretch>
            <a:fillRect/>
          </a:stretch>
        </p:blipFill>
        <p:spPr>
          <a:xfrm>
            <a:off x="2898875" y="2037051"/>
            <a:ext cx="3129298" cy="20861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0"/>
          <p:cNvSpPr txBox="1"/>
          <p:nvPr/>
        </p:nvSpPr>
        <p:spPr>
          <a:xfrm>
            <a:off x="3186250" y="3506250"/>
            <a:ext cx="1415400" cy="1207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solidFill>
                <a:srgbClr val="000000"/>
              </a:solidFill>
              <a:latin typeface="Nunito"/>
              <a:ea typeface="Nunito"/>
              <a:cs typeface="Nunito"/>
              <a:sym typeface="Nunito"/>
            </a:endParaRPr>
          </a:p>
        </p:txBody>
      </p:sp>
      <p:sp>
        <p:nvSpPr>
          <p:cNvPr id="121" name="Google Shape;121;p20"/>
          <p:cNvSpPr txBox="1"/>
          <p:nvPr/>
        </p:nvSpPr>
        <p:spPr>
          <a:xfrm>
            <a:off x="5536550" y="3730213"/>
            <a:ext cx="1415400" cy="1207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solidFill>
                <a:srgbClr val="000000"/>
              </a:solidFill>
              <a:latin typeface="Nunito"/>
              <a:ea typeface="Nunito"/>
              <a:cs typeface="Nunito"/>
              <a:sym typeface="Nunito"/>
            </a:endParaRPr>
          </a:p>
        </p:txBody>
      </p:sp>
      <p:sp>
        <p:nvSpPr>
          <p:cNvPr id="122" name="Google Shape;122;p20"/>
          <p:cNvSpPr txBox="1"/>
          <p:nvPr/>
        </p:nvSpPr>
        <p:spPr>
          <a:xfrm>
            <a:off x="5536550" y="8022613"/>
            <a:ext cx="1415400" cy="1207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solidFill>
                <a:srgbClr val="000000"/>
              </a:solidFill>
              <a:latin typeface="Nunito"/>
              <a:ea typeface="Nunito"/>
              <a:cs typeface="Nunito"/>
              <a:sym typeface="Nunito"/>
            </a:endParaRPr>
          </a:p>
        </p:txBody>
      </p:sp>
      <p:sp>
        <p:nvSpPr>
          <p:cNvPr id="123" name="Google Shape;123;p20"/>
          <p:cNvSpPr txBox="1"/>
          <p:nvPr/>
        </p:nvSpPr>
        <p:spPr>
          <a:xfrm>
            <a:off x="3186250" y="8114525"/>
            <a:ext cx="1415400" cy="1207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solidFill>
                <a:srgbClr val="000000"/>
              </a:solidFill>
              <a:latin typeface="Nunito"/>
              <a:ea typeface="Nunito"/>
              <a:cs typeface="Nunito"/>
              <a:sym typeface="Nunito"/>
            </a:endParaRPr>
          </a:p>
        </p:txBody>
      </p:sp>
      <p:sp>
        <p:nvSpPr>
          <p:cNvPr id="124" name="Google Shape;124;p20"/>
          <p:cNvSpPr txBox="1"/>
          <p:nvPr/>
        </p:nvSpPr>
        <p:spPr>
          <a:xfrm>
            <a:off x="835950" y="8022625"/>
            <a:ext cx="1415400" cy="1207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solidFill>
                <a:srgbClr val="000000"/>
              </a:solidFill>
              <a:latin typeface="Nunito"/>
              <a:ea typeface="Nunito"/>
              <a:cs typeface="Nunito"/>
              <a:sym typeface="Nunito"/>
            </a:endParaRPr>
          </a:p>
        </p:txBody>
      </p:sp>
      <p:sp>
        <p:nvSpPr>
          <p:cNvPr id="125" name="Google Shape;125;p20"/>
          <p:cNvSpPr txBox="1"/>
          <p:nvPr/>
        </p:nvSpPr>
        <p:spPr>
          <a:xfrm>
            <a:off x="835950" y="3730213"/>
            <a:ext cx="1415400" cy="1207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solidFill>
                <a:srgbClr val="000000"/>
              </a:solidFill>
              <a:latin typeface="Nunito"/>
              <a:ea typeface="Nunito"/>
              <a:cs typeface="Nunito"/>
              <a:sym typeface="Nunito"/>
            </a:endParaRPr>
          </a:p>
        </p:txBody>
      </p:sp>
      <p:sp>
        <p:nvSpPr>
          <p:cNvPr id="126" name="Google Shape;126;p20"/>
          <p:cNvSpPr txBox="1"/>
          <p:nvPr/>
        </p:nvSpPr>
        <p:spPr>
          <a:xfrm>
            <a:off x="117000" y="616350"/>
            <a:ext cx="90270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1" i="0" lang="en" sz="1000" u="none" cap="none" strike="noStrike">
                <a:solidFill>
                  <a:srgbClr val="000000"/>
                </a:solidFill>
                <a:latin typeface="Nunito"/>
                <a:ea typeface="Nunito"/>
                <a:cs typeface="Nunito"/>
                <a:sym typeface="Nunito"/>
              </a:rPr>
              <a:t>Instructions</a:t>
            </a:r>
            <a:r>
              <a:rPr b="0" i="0" lang="en" sz="1000" u="none" cap="none" strike="noStrike">
                <a:solidFill>
                  <a:srgbClr val="000000"/>
                </a:solidFill>
                <a:latin typeface="Nunito"/>
                <a:ea typeface="Nunito"/>
                <a:cs typeface="Nunito"/>
                <a:sym typeface="Nunito"/>
              </a:rPr>
              <a:t>: The center of the bubble map has an image that represents the reading to help get you started. Fill in the connecting bubbles with concepts, ideas, questions, and details that connect the image to the reading. Example: “This image connects to the reading because_____”</a:t>
            </a:r>
            <a:endParaRPr b="0" i="0" sz="1000" u="none" cap="none" strike="noStrike">
              <a:solidFill>
                <a:srgbClr val="000000"/>
              </a:solidFill>
              <a:latin typeface="Nunito"/>
              <a:ea typeface="Nunito"/>
              <a:cs typeface="Nunito"/>
              <a:sym typeface="Nunito"/>
            </a:endParaRPr>
          </a:p>
        </p:txBody>
      </p:sp>
      <p:sp>
        <p:nvSpPr>
          <p:cNvPr id="127" name="Google Shape;127;p20"/>
          <p:cNvSpPr txBox="1"/>
          <p:nvPr/>
        </p:nvSpPr>
        <p:spPr>
          <a:xfrm>
            <a:off x="353950" y="5876413"/>
            <a:ext cx="1415400" cy="1207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solidFill>
                <a:srgbClr val="000000"/>
              </a:solidFill>
              <a:latin typeface="Nunito"/>
              <a:ea typeface="Nunito"/>
              <a:cs typeface="Nunito"/>
              <a:sym typeface="Nunito"/>
            </a:endParaRPr>
          </a:p>
        </p:txBody>
      </p:sp>
      <p:sp>
        <p:nvSpPr>
          <p:cNvPr id="128" name="Google Shape;128;p20"/>
          <p:cNvSpPr txBox="1"/>
          <p:nvPr/>
        </p:nvSpPr>
        <p:spPr>
          <a:xfrm>
            <a:off x="6003050" y="5876413"/>
            <a:ext cx="1415400" cy="1207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solidFill>
                <a:srgbClr val="000000"/>
              </a:solidFill>
              <a:latin typeface="Nunito"/>
              <a:ea typeface="Nunito"/>
              <a:cs typeface="Nunito"/>
              <a:sym typeface="Nunito"/>
            </a:endParaRPr>
          </a:p>
        </p:txBody>
      </p:sp>
      <p:sp>
        <p:nvSpPr>
          <p:cNvPr id="129" name="Google Shape;129;p20"/>
          <p:cNvSpPr txBox="1"/>
          <p:nvPr/>
        </p:nvSpPr>
        <p:spPr>
          <a:xfrm>
            <a:off x="0" y="0"/>
            <a:ext cx="9144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chemeClr val="dk2"/>
                </a:solidFill>
                <a:latin typeface="Raleway"/>
                <a:ea typeface="Raleway"/>
                <a:cs typeface="Raleway"/>
                <a:sym typeface="Raleway"/>
              </a:rPr>
              <a:t>Answer this question in your English book:</a:t>
            </a:r>
            <a:endParaRPr/>
          </a:p>
        </p:txBody>
      </p:sp>
      <p:pic>
        <p:nvPicPr>
          <p:cNvPr id="130" name="Google Shape;130;p20"/>
          <p:cNvPicPr preferRelativeResize="0"/>
          <p:nvPr/>
        </p:nvPicPr>
        <p:blipFill>
          <a:blip r:embed="rId3">
            <a:alphaModFix/>
          </a:blip>
          <a:stretch>
            <a:fillRect/>
          </a:stretch>
        </p:blipFill>
        <p:spPr>
          <a:xfrm>
            <a:off x="3852700" y="2382900"/>
            <a:ext cx="1340075" cy="533725"/>
          </a:xfrm>
          <a:prstGeom prst="rect">
            <a:avLst/>
          </a:prstGeom>
          <a:noFill/>
          <a:ln>
            <a:noFill/>
          </a:ln>
        </p:spPr>
      </p:pic>
      <p:pic>
        <p:nvPicPr>
          <p:cNvPr id="131" name="Google Shape;131;p20"/>
          <p:cNvPicPr preferRelativeResize="0"/>
          <p:nvPr/>
        </p:nvPicPr>
        <p:blipFill>
          <a:blip r:embed="rId3">
            <a:alphaModFix/>
          </a:blip>
          <a:stretch>
            <a:fillRect/>
          </a:stretch>
        </p:blipFill>
        <p:spPr>
          <a:xfrm>
            <a:off x="5690050" y="2561375"/>
            <a:ext cx="1340075" cy="533725"/>
          </a:xfrm>
          <a:prstGeom prst="rect">
            <a:avLst/>
          </a:prstGeom>
          <a:noFill/>
          <a:ln>
            <a:noFill/>
          </a:ln>
        </p:spPr>
      </p:pic>
      <p:pic>
        <p:nvPicPr>
          <p:cNvPr id="132" name="Google Shape;132;p20"/>
          <p:cNvPicPr preferRelativeResize="0"/>
          <p:nvPr/>
        </p:nvPicPr>
        <p:blipFill>
          <a:blip r:embed="rId3">
            <a:alphaModFix/>
          </a:blip>
          <a:stretch>
            <a:fillRect/>
          </a:stretch>
        </p:blipFill>
        <p:spPr>
          <a:xfrm>
            <a:off x="1910925" y="2561363"/>
            <a:ext cx="1340075" cy="533725"/>
          </a:xfrm>
          <a:prstGeom prst="rect">
            <a:avLst/>
          </a:prstGeom>
          <a:noFill/>
          <a:ln>
            <a:noFill/>
          </a:ln>
        </p:spPr>
      </p:pic>
      <p:pic>
        <p:nvPicPr>
          <p:cNvPr id="133" name="Google Shape;133;p20"/>
          <p:cNvPicPr preferRelativeResize="0"/>
          <p:nvPr/>
        </p:nvPicPr>
        <p:blipFill>
          <a:blip r:embed="rId3">
            <a:alphaModFix/>
          </a:blip>
          <a:stretch>
            <a:fillRect/>
          </a:stretch>
        </p:blipFill>
        <p:spPr>
          <a:xfrm>
            <a:off x="969575" y="3340325"/>
            <a:ext cx="1340075" cy="533725"/>
          </a:xfrm>
          <a:prstGeom prst="rect">
            <a:avLst/>
          </a:prstGeom>
          <a:noFill/>
          <a:ln>
            <a:noFill/>
          </a:ln>
        </p:spPr>
      </p:pic>
      <p:pic>
        <p:nvPicPr>
          <p:cNvPr id="134" name="Google Shape;134;p20"/>
          <p:cNvPicPr preferRelativeResize="0"/>
          <p:nvPr/>
        </p:nvPicPr>
        <p:blipFill>
          <a:blip r:embed="rId3">
            <a:alphaModFix/>
          </a:blip>
          <a:stretch>
            <a:fillRect/>
          </a:stretch>
        </p:blipFill>
        <p:spPr>
          <a:xfrm>
            <a:off x="6951950" y="3340325"/>
            <a:ext cx="1340075" cy="533725"/>
          </a:xfrm>
          <a:prstGeom prst="rect">
            <a:avLst/>
          </a:prstGeom>
          <a:noFill/>
          <a:ln>
            <a:noFill/>
          </a:ln>
        </p:spPr>
      </p:pic>
      <p:pic>
        <p:nvPicPr>
          <p:cNvPr id="135" name="Google Shape;135;p20"/>
          <p:cNvPicPr preferRelativeResize="0"/>
          <p:nvPr/>
        </p:nvPicPr>
        <p:blipFill>
          <a:blip r:embed="rId3">
            <a:alphaModFix/>
          </a:blip>
          <a:stretch>
            <a:fillRect/>
          </a:stretch>
        </p:blipFill>
        <p:spPr>
          <a:xfrm>
            <a:off x="1910925" y="4547525"/>
            <a:ext cx="1340075" cy="533725"/>
          </a:xfrm>
          <a:prstGeom prst="rect">
            <a:avLst/>
          </a:prstGeom>
          <a:noFill/>
          <a:ln>
            <a:noFill/>
          </a:ln>
        </p:spPr>
      </p:pic>
      <p:pic>
        <p:nvPicPr>
          <p:cNvPr id="136" name="Google Shape;136;p20"/>
          <p:cNvPicPr preferRelativeResize="0"/>
          <p:nvPr/>
        </p:nvPicPr>
        <p:blipFill>
          <a:blip r:embed="rId3">
            <a:alphaModFix/>
          </a:blip>
          <a:stretch>
            <a:fillRect/>
          </a:stretch>
        </p:blipFill>
        <p:spPr>
          <a:xfrm>
            <a:off x="3852700" y="4552300"/>
            <a:ext cx="1340075" cy="533725"/>
          </a:xfrm>
          <a:prstGeom prst="rect">
            <a:avLst/>
          </a:prstGeom>
          <a:noFill/>
          <a:ln>
            <a:noFill/>
          </a:ln>
        </p:spPr>
      </p:pic>
      <p:pic>
        <p:nvPicPr>
          <p:cNvPr id="137" name="Google Shape;137;p20"/>
          <p:cNvPicPr preferRelativeResize="0"/>
          <p:nvPr/>
        </p:nvPicPr>
        <p:blipFill>
          <a:blip r:embed="rId3">
            <a:alphaModFix/>
          </a:blip>
          <a:stretch>
            <a:fillRect/>
          </a:stretch>
        </p:blipFill>
        <p:spPr>
          <a:xfrm>
            <a:off x="5794475" y="4547525"/>
            <a:ext cx="1340075" cy="533725"/>
          </a:xfrm>
          <a:prstGeom prst="rect">
            <a:avLst/>
          </a:prstGeom>
          <a:noFill/>
          <a:ln>
            <a:noFill/>
          </a:ln>
        </p:spPr>
      </p:pic>
      <p:cxnSp>
        <p:nvCxnSpPr>
          <p:cNvPr id="138" name="Google Shape;138;p20"/>
          <p:cNvCxnSpPr/>
          <p:nvPr/>
        </p:nvCxnSpPr>
        <p:spPr>
          <a:xfrm rot="10800000">
            <a:off x="2867250" y="3015125"/>
            <a:ext cx="532200" cy="325200"/>
          </a:xfrm>
          <a:prstGeom prst="straightConnector1">
            <a:avLst/>
          </a:prstGeom>
          <a:noFill/>
          <a:ln cap="flat" cmpd="sng" w="9525">
            <a:solidFill>
              <a:schemeClr val="dk2"/>
            </a:solidFill>
            <a:prstDash val="solid"/>
            <a:round/>
            <a:headEnd len="med" w="med" type="none"/>
            <a:tailEnd len="med" w="med" type="none"/>
          </a:ln>
        </p:spPr>
      </p:cxnSp>
      <p:cxnSp>
        <p:nvCxnSpPr>
          <p:cNvPr id="139" name="Google Shape;139;p20"/>
          <p:cNvCxnSpPr/>
          <p:nvPr/>
        </p:nvCxnSpPr>
        <p:spPr>
          <a:xfrm flipH="1" rot="10800000">
            <a:off x="5754425" y="3024925"/>
            <a:ext cx="315300" cy="335100"/>
          </a:xfrm>
          <a:prstGeom prst="straightConnector1">
            <a:avLst/>
          </a:prstGeom>
          <a:noFill/>
          <a:ln cap="flat" cmpd="sng" w="9525">
            <a:solidFill>
              <a:schemeClr val="dk2"/>
            </a:solidFill>
            <a:prstDash val="solid"/>
            <a:round/>
            <a:headEnd len="med" w="med" type="none"/>
            <a:tailEnd len="med" w="med" type="none"/>
          </a:ln>
        </p:spPr>
      </p:cxnSp>
      <p:cxnSp>
        <p:nvCxnSpPr>
          <p:cNvPr id="140" name="Google Shape;140;p20"/>
          <p:cNvCxnSpPr>
            <a:stCxn id="141" idx="0"/>
          </p:cNvCxnSpPr>
          <p:nvPr/>
        </p:nvCxnSpPr>
        <p:spPr>
          <a:xfrm flipH="1" rot="10800000">
            <a:off x="4572000" y="2837825"/>
            <a:ext cx="138000" cy="502500"/>
          </a:xfrm>
          <a:prstGeom prst="straightConnector1">
            <a:avLst/>
          </a:prstGeom>
          <a:noFill/>
          <a:ln cap="flat" cmpd="sng" w="9525">
            <a:solidFill>
              <a:schemeClr val="dk2"/>
            </a:solidFill>
            <a:prstDash val="solid"/>
            <a:round/>
            <a:headEnd len="med" w="med" type="none"/>
            <a:tailEnd len="med" w="med" type="none"/>
          </a:ln>
        </p:spPr>
      </p:cxnSp>
      <p:cxnSp>
        <p:nvCxnSpPr>
          <p:cNvPr id="142" name="Google Shape;142;p20"/>
          <p:cNvCxnSpPr>
            <a:stCxn id="141" idx="3"/>
          </p:cNvCxnSpPr>
          <p:nvPr/>
        </p:nvCxnSpPr>
        <p:spPr>
          <a:xfrm flipH="1" rot="10800000">
            <a:off x="5754425" y="3675363"/>
            <a:ext cx="1399200" cy="59100"/>
          </a:xfrm>
          <a:prstGeom prst="straightConnector1">
            <a:avLst/>
          </a:prstGeom>
          <a:noFill/>
          <a:ln cap="flat" cmpd="sng" w="9525">
            <a:solidFill>
              <a:schemeClr val="dk2"/>
            </a:solidFill>
            <a:prstDash val="solid"/>
            <a:round/>
            <a:headEnd len="med" w="med" type="none"/>
            <a:tailEnd len="med" w="med" type="none"/>
          </a:ln>
        </p:spPr>
      </p:cxnSp>
      <p:cxnSp>
        <p:nvCxnSpPr>
          <p:cNvPr id="143" name="Google Shape;143;p20"/>
          <p:cNvCxnSpPr/>
          <p:nvPr/>
        </p:nvCxnSpPr>
        <p:spPr>
          <a:xfrm>
            <a:off x="5586900" y="4138450"/>
            <a:ext cx="610800" cy="473100"/>
          </a:xfrm>
          <a:prstGeom prst="straightConnector1">
            <a:avLst/>
          </a:prstGeom>
          <a:noFill/>
          <a:ln cap="flat" cmpd="sng" w="9525">
            <a:solidFill>
              <a:schemeClr val="dk2"/>
            </a:solidFill>
            <a:prstDash val="solid"/>
            <a:round/>
            <a:headEnd len="med" w="med" type="none"/>
            <a:tailEnd len="med" w="med" type="none"/>
          </a:ln>
        </p:spPr>
      </p:cxnSp>
      <p:cxnSp>
        <p:nvCxnSpPr>
          <p:cNvPr id="144" name="Google Shape;144;p20"/>
          <p:cNvCxnSpPr>
            <a:stCxn id="141" idx="2"/>
          </p:cNvCxnSpPr>
          <p:nvPr/>
        </p:nvCxnSpPr>
        <p:spPr>
          <a:xfrm flipH="1">
            <a:off x="4296000" y="4128601"/>
            <a:ext cx="276000" cy="502500"/>
          </a:xfrm>
          <a:prstGeom prst="straightConnector1">
            <a:avLst/>
          </a:prstGeom>
          <a:noFill/>
          <a:ln cap="flat" cmpd="sng" w="9525">
            <a:solidFill>
              <a:schemeClr val="dk2"/>
            </a:solidFill>
            <a:prstDash val="solid"/>
            <a:round/>
            <a:headEnd len="med" w="med" type="none"/>
            <a:tailEnd len="med" w="med" type="none"/>
          </a:ln>
        </p:spPr>
      </p:cxnSp>
      <p:cxnSp>
        <p:nvCxnSpPr>
          <p:cNvPr id="145" name="Google Shape;145;p20"/>
          <p:cNvCxnSpPr/>
          <p:nvPr/>
        </p:nvCxnSpPr>
        <p:spPr>
          <a:xfrm flipH="1">
            <a:off x="2916625" y="4148300"/>
            <a:ext cx="571500" cy="512400"/>
          </a:xfrm>
          <a:prstGeom prst="straightConnector1">
            <a:avLst/>
          </a:prstGeom>
          <a:noFill/>
          <a:ln cap="flat" cmpd="sng" w="9525">
            <a:solidFill>
              <a:schemeClr val="dk2"/>
            </a:solidFill>
            <a:prstDash val="solid"/>
            <a:round/>
            <a:headEnd len="med" w="med" type="none"/>
            <a:tailEnd len="med" w="med" type="none"/>
          </a:ln>
        </p:spPr>
      </p:cxnSp>
      <p:cxnSp>
        <p:nvCxnSpPr>
          <p:cNvPr id="146" name="Google Shape;146;p20"/>
          <p:cNvCxnSpPr>
            <a:stCxn id="141" idx="1"/>
          </p:cNvCxnSpPr>
          <p:nvPr/>
        </p:nvCxnSpPr>
        <p:spPr>
          <a:xfrm rot="10800000">
            <a:off x="2088775" y="3685263"/>
            <a:ext cx="1300800" cy="49200"/>
          </a:xfrm>
          <a:prstGeom prst="straightConnector1">
            <a:avLst/>
          </a:prstGeom>
          <a:noFill/>
          <a:ln cap="flat" cmpd="sng" w="9525">
            <a:solidFill>
              <a:schemeClr val="dk2"/>
            </a:solidFill>
            <a:prstDash val="solid"/>
            <a:round/>
            <a:headEnd len="med" w="med" type="none"/>
            <a:tailEnd len="med" w="med" type="none"/>
          </a:ln>
        </p:spPr>
      </p:cxnSp>
      <p:sp>
        <p:nvSpPr>
          <p:cNvPr id="147" name="Google Shape;147;p20"/>
          <p:cNvSpPr txBox="1"/>
          <p:nvPr/>
        </p:nvSpPr>
        <p:spPr>
          <a:xfrm>
            <a:off x="1008388" y="1142313"/>
            <a:ext cx="7028700" cy="1207200"/>
          </a:xfrm>
          <a:prstGeom prst="rect">
            <a:avLst/>
          </a:prstGeom>
          <a:solidFill>
            <a:srgbClr val="FFFFFF"/>
          </a:solidFill>
          <a:ln>
            <a:noFill/>
          </a:ln>
          <a:effectLst>
            <a:outerShdw blurRad="57150" rotWithShape="0" algn="bl" dir="5400000" dist="19050">
              <a:srgbClr val="000000">
                <a:alpha val="49800"/>
              </a:srgbClr>
            </a:outerShdw>
          </a:effectLst>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000000"/>
                </a:solidFill>
                <a:latin typeface="Nunito"/>
                <a:ea typeface="Nunito"/>
                <a:cs typeface="Nunito"/>
                <a:sym typeface="Nunito"/>
              </a:rPr>
              <a:t>A group in South Africa studied how writing classes helped people feel better and improve their mental health.</a:t>
            </a:r>
            <a:endParaRPr sz="1000">
              <a:solidFill>
                <a:srgbClr val="000000"/>
              </a:solidFill>
              <a:latin typeface="Nunito"/>
              <a:ea typeface="Nunito"/>
              <a:cs typeface="Nunito"/>
              <a:sym typeface="Nunito"/>
            </a:endParaRPr>
          </a:p>
          <a:p>
            <a:pPr indent="0" lvl="0" marL="0" rtl="0" algn="l">
              <a:lnSpc>
                <a:spcPct val="115000"/>
              </a:lnSpc>
              <a:spcBef>
                <a:spcPts val="1200"/>
              </a:spcBef>
              <a:spcAft>
                <a:spcPts val="0"/>
              </a:spcAft>
              <a:buNone/>
            </a:pPr>
            <a:r>
              <a:rPr lang="en" sz="1000">
                <a:solidFill>
                  <a:srgbClr val="000000"/>
                </a:solidFill>
                <a:latin typeface="Nunito"/>
                <a:ea typeface="Nunito"/>
                <a:cs typeface="Nunito"/>
                <a:sym typeface="Nunito"/>
              </a:rPr>
              <a:t>The classes helped people share their stories, connect with others, and learn to be kind to themselves.</a:t>
            </a:r>
            <a:endParaRPr sz="1000">
              <a:solidFill>
                <a:srgbClr val="000000"/>
              </a:solidFill>
              <a:latin typeface="Nunito"/>
              <a:ea typeface="Nunito"/>
              <a:cs typeface="Nunito"/>
              <a:sym typeface="Nunito"/>
            </a:endParaRPr>
          </a:p>
          <a:p>
            <a:pPr indent="0" lvl="0" marL="0" rtl="0" algn="l">
              <a:lnSpc>
                <a:spcPct val="115000"/>
              </a:lnSpc>
              <a:spcBef>
                <a:spcPts val="1200"/>
              </a:spcBef>
              <a:spcAft>
                <a:spcPts val="1200"/>
              </a:spcAft>
              <a:buNone/>
            </a:pPr>
            <a:r>
              <a:rPr lang="en" sz="1000">
                <a:solidFill>
                  <a:srgbClr val="000000"/>
                </a:solidFill>
                <a:latin typeface="Nunito"/>
                <a:ea typeface="Nunito"/>
                <a:cs typeface="Nunito"/>
                <a:sym typeface="Nunito"/>
              </a:rPr>
              <a:t>The researchers believe that writing classes should be offered in schools and other community groups to help people heal and improve their lives.</a:t>
            </a:r>
            <a:endParaRPr sz="1000">
              <a:solidFill>
                <a:srgbClr val="000000"/>
              </a:solidFill>
              <a:latin typeface="Nunito"/>
              <a:ea typeface="Nunito"/>
              <a:cs typeface="Nunito"/>
              <a:sym typeface="Nunito"/>
            </a:endParaRPr>
          </a:p>
        </p:txBody>
      </p:sp>
      <p:pic>
        <p:nvPicPr>
          <p:cNvPr id="148" name="Google Shape;148;p20"/>
          <p:cNvPicPr preferRelativeResize="0"/>
          <p:nvPr/>
        </p:nvPicPr>
        <p:blipFill>
          <a:blip r:embed="rId4">
            <a:alphaModFix/>
          </a:blip>
          <a:stretch>
            <a:fillRect/>
          </a:stretch>
        </p:blipFill>
        <p:spPr>
          <a:xfrm>
            <a:off x="3399450" y="3339200"/>
            <a:ext cx="2395027" cy="78940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