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8"/>
  </p:notesMasterIdLst>
  <p:handoutMasterIdLst>
    <p:handoutMasterId r:id="rId49"/>
  </p:handoutMasterIdLst>
  <p:sldIdLst>
    <p:sldId id="321" r:id="rId2"/>
    <p:sldId id="562" r:id="rId3"/>
    <p:sldId id="336" r:id="rId4"/>
    <p:sldId id="563" r:id="rId5"/>
    <p:sldId id="297" r:id="rId6"/>
    <p:sldId id="299" r:id="rId7"/>
    <p:sldId id="339" r:id="rId8"/>
    <p:sldId id="340" r:id="rId9"/>
    <p:sldId id="300" r:id="rId10"/>
    <p:sldId id="301" r:id="rId11"/>
    <p:sldId id="341" r:id="rId12"/>
    <p:sldId id="302" r:id="rId13"/>
    <p:sldId id="571" r:id="rId14"/>
    <p:sldId id="303" r:id="rId15"/>
    <p:sldId id="353" r:id="rId16"/>
    <p:sldId id="304" r:id="rId17"/>
    <p:sldId id="572" r:id="rId18"/>
    <p:sldId id="315" r:id="rId19"/>
    <p:sldId id="342" r:id="rId20"/>
    <p:sldId id="343" r:id="rId21"/>
    <p:sldId id="354" r:id="rId22"/>
    <p:sldId id="306" r:id="rId23"/>
    <p:sldId id="344" r:id="rId24"/>
    <p:sldId id="345" r:id="rId25"/>
    <p:sldId id="555" r:id="rId26"/>
    <p:sldId id="311" r:id="rId27"/>
    <p:sldId id="346" r:id="rId28"/>
    <p:sldId id="273" r:id="rId29"/>
    <p:sldId id="351" r:id="rId30"/>
    <p:sldId id="352" r:id="rId31"/>
    <p:sldId id="565" r:id="rId32"/>
    <p:sldId id="556" r:id="rId33"/>
    <p:sldId id="294" r:id="rId34"/>
    <p:sldId id="355" r:id="rId35"/>
    <p:sldId id="280" r:id="rId36"/>
    <p:sldId id="310" r:id="rId37"/>
    <p:sldId id="559" r:id="rId38"/>
    <p:sldId id="560" r:id="rId39"/>
    <p:sldId id="356" r:id="rId40"/>
    <p:sldId id="282" r:id="rId41"/>
    <p:sldId id="357" r:id="rId42"/>
    <p:sldId id="358" r:id="rId43"/>
    <p:sldId id="359" r:id="rId44"/>
    <p:sldId id="360" r:id="rId45"/>
    <p:sldId id="361" r:id="rId46"/>
    <p:sldId id="573" r:id="rId47"/>
  </p:sldIdLst>
  <p:sldSz cx="9144000" cy="6858000" type="screen4x3"/>
  <p:notesSz cx="9601200" cy="7315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3F3F"/>
    <a:srgbClr val="150494"/>
    <a:srgbClr val="E7E7E7"/>
    <a:srgbClr val="F7E7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307" autoAdjust="0"/>
    <p:restoredTop sz="85653" autoAdjust="0"/>
  </p:normalViewPr>
  <p:slideViewPr>
    <p:cSldViewPr snapToGrid="0">
      <p:cViewPr varScale="1">
        <p:scale>
          <a:sx n="95" d="100"/>
          <a:sy n="95" d="100"/>
        </p:scale>
        <p:origin x="1404" y="90"/>
      </p:cViewPr>
      <p:guideLst/>
    </p:cSldViewPr>
  </p:slideViewPr>
  <p:notesTextViewPr>
    <p:cViewPr>
      <p:scale>
        <a:sx n="125" d="100"/>
        <a:sy n="125" d="100"/>
      </p:scale>
      <p:origin x="0" y="0"/>
    </p:cViewPr>
  </p:notesTextViewPr>
  <p:sorterViewPr>
    <p:cViewPr>
      <p:scale>
        <a:sx n="200" d="100"/>
        <a:sy n="200" d="100"/>
      </p:scale>
      <p:origin x="0" y="-44796"/>
    </p:cViewPr>
  </p:sorterViewPr>
  <p:notesViewPr>
    <p:cSldViewPr snapToGrid="0">
      <p:cViewPr varScale="1">
        <p:scale>
          <a:sx n="106" d="100"/>
          <a:sy n="106" d="100"/>
        </p:scale>
        <p:origin x="1746"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SchemeForSuggestions">
  <dgm:title val="Color Scheme for Suggestions"/>
  <dgm:desc val="Color Scheme for Suggestions"/>
  <dgm:catLst>
    <dgm:cat type="Other" pri="2"/>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bg1">
        <a:lumMod val="95000"/>
      </a:schemeClr>
    </dgm:fillClrLst>
    <dgm:linClrLst>
      <a:schemeClr val="bg1">
        <a:lumMod val="95000"/>
      </a:schemeClr>
    </dgm:linClrLst>
    <dgm:effectClrLst/>
    <dgm:txLinClrLst/>
    <dgm:txFillClrLst meth="repeat">
      <a:schemeClr val="tx1">
        <a:lumMod val="75000"/>
        <a:lumOff val="25000"/>
      </a:schemeClr>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SchemeForSuggestions">
  <dgm:title val="Color Scheme for Suggestions"/>
  <dgm:desc val="Color Scheme for Suggestions"/>
  <dgm:catLst>
    <dgm:cat type="Other" pri="2"/>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bg1">
        <a:lumMod val="95000"/>
      </a:schemeClr>
    </dgm:fillClrLst>
    <dgm:linClrLst>
      <a:schemeClr val="bg1">
        <a:lumMod val="95000"/>
      </a:schemeClr>
    </dgm:linClrLst>
    <dgm:effectClrLst/>
    <dgm:txLinClrLst/>
    <dgm:txFillClrLst meth="repeat">
      <a:schemeClr val="tx1">
        <a:lumMod val="75000"/>
        <a:lumOff val="25000"/>
      </a:schemeClr>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0992FB-F3EE-4C7E-A032-D2D6992F4493}" type="doc">
      <dgm:prSet loTypeId="urn:microsoft.com/office/officeart/2008/layout/LinedList" loCatId="list" qsTypeId="urn:microsoft.com/office/officeart/2005/8/quickstyle/3d1" qsCatId="3D" csTypeId="urn:microsoft.com/office/officeart/2005/8/colors/accent1_2" csCatId="accent1" phldr="1"/>
      <dgm:spPr/>
      <dgm:t>
        <a:bodyPr/>
        <a:lstStyle/>
        <a:p>
          <a:endParaRPr lang="en-US"/>
        </a:p>
      </dgm:t>
    </dgm:pt>
    <dgm:pt modelId="{01A9F698-7C5F-4DB4-AFF2-A6033944AF0A}">
      <dgm:prSet phldrT="[Text]"/>
      <dgm:spPr/>
      <dgm:t>
        <a:bodyPr/>
        <a:lstStyle/>
        <a:p>
          <a:endParaRPr lang="en-US" dirty="0"/>
        </a:p>
      </dgm:t>
    </dgm:pt>
    <dgm:pt modelId="{31E26B71-9C28-477C-94A5-A15BA36FBF41}" type="parTrans" cxnId="{402DBB9B-6A17-4E91-8225-104207072209}">
      <dgm:prSet/>
      <dgm:spPr/>
      <dgm:t>
        <a:bodyPr/>
        <a:lstStyle/>
        <a:p>
          <a:endParaRPr lang="en-US"/>
        </a:p>
      </dgm:t>
    </dgm:pt>
    <dgm:pt modelId="{D1FD4CF4-9543-4005-AE9E-52D544DF116A}" type="sibTrans" cxnId="{402DBB9B-6A17-4E91-8225-104207072209}">
      <dgm:prSet/>
      <dgm:spPr/>
      <dgm:t>
        <a:bodyPr/>
        <a:lstStyle/>
        <a:p>
          <a:endParaRPr lang="en-US"/>
        </a:p>
      </dgm:t>
    </dgm:pt>
    <dgm:pt modelId="{46D870AD-DA3F-4395-94E7-702885FD238D}">
      <dgm:prSet phldrT="[Text]"/>
      <dgm:spPr/>
      <dgm:t>
        <a:bodyPr/>
        <a:lstStyle/>
        <a:p>
          <a:r>
            <a:rPr lang="en-US" dirty="0"/>
            <a:t>Serving size based on what people actually eat</a:t>
          </a:r>
        </a:p>
      </dgm:t>
    </dgm:pt>
    <dgm:pt modelId="{41614E42-A670-4AEA-9B4B-578AFF99990D}" type="parTrans" cxnId="{CB5EF64E-009B-410B-9DF8-469BD0338CFF}">
      <dgm:prSet/>
      <dgm:spPr/>
      <dgm:t>
        <a:bodyPr/>
        <a:lstStyle/>
        <a:p>
          <a:endParaRPr lang="en-US"/>
        </a:p>
      </dgm:t>
    </dgm:pt>
    <dgm:pt modelId="{61D780D7-800D-45FD-9BBD-421F662ADE5C}" type="sibTrans" cxnId="{CB5EF64E-009B-410B-9DF8-469BD0338CFF}">
      <dgm:prSet/>
      <dgm:spPr/>
      <dgm:t>
        <a:bodyPr/>
        <a:lstStyle/>
        <a:p>
          <a:endParaRPr lang="en-US"/>
        </a:p>
      </dgm:t>
    </dgm:pt>
    <dgm:pt modelId="{6E740FC4-DEA5-4FDA-9EC5-D11F8FF39406}">
      <dgm:prSet phldrT="[Text]"/>
      <dgm:spPr/>
      <dgm:t>
        <a:bodyPr/>
        <a:lstStyle/>
        <a:p>
          <a:r>
            <a:rPr lang="en-US" dirty="0"/>
            <a:t>Added sugars are listed – Americans are consuming too much sugar </a:t>
          </a:r>
        </a:p>
      </dgm:t>
    </dgm:pt>
    <dgm:pt modelId="{9B123212-02E2-4832-843F-35C753F89D50}" type="parTrans" cxnId="{C0A1698A-24B3-4AD7-A301-C435D10DE9C6}">
      <dgm:prSet/>
      <dgm:spPr/>
      <dgm:t>
        <a:bodyPr/>
        <a:lstStyle/>
        <a:p>
          <a:endParaRPr lang="en-US"/>
        </a:p>
      </dgm:t>
    </dgm:pt>
    <dgm:pt modelId="{E1E24CE0-5E46-428A-B30B-4FFB6CCAA8C0}" type="sibTrans" cxnId="{C0A1698A-24B3-4AD7-A301-C435D10DE9C6}">
      <dgm:prSet/>
      <dgm:spPr/>
      <dgm:t>
        <a:bodyPr/>
        <a:lstStyle/>
        <a:p>
          <a:endParaRPr lang="en-US"/>
        </a:p>
      </dgm:t>
    </dgm:pt>
    <dgm:pt modelId="{A51FF97A-0475-4803-89AB-4438BC749032}">
      <dgm:prSet phldrT="[Text]"/>
      <dgm:spPr/>
      <dgm:t>
        <a:bodyPr/>
        <a:lstStyle/>
        <a:p>
          <a:r>
            <a:rPr lang="en-US" dirty="0"/>
            <a:t>Vitamin D and Potassium are added – many do not get enough</a:t>
          </a:r>
        </a:p>
      </dgm:t>
    </dgm:pt>
    <dgm:pt modelId="{9525CB4B-44AF-493A-B4AA-84C35620DBA1}" type="parTrans" cxnId="{D39D889E-8DE1-4ED4-AF8A-65BDDFD65A36}">
      <dgm:prSet/>
      <dgm:spPr/>
      <dgm:t>
        <a:bodyPr/>
        <a:lstStyle/>
        <a:p>
          <a:endParaRPr lang="en-US"/>
        </a:p>
      </dgm:t>
    </dgm:pt>
    <dgm:pt modelId="{DBCB84BD-1940-43B3-A981-7A3747ADD08E}" type="sibTrans" cxnId="{D39D889E-8DE1-4ED4-AF8A-65BDDFD65A36}">
      <dgm:prSet/>
      <dgm:spPr/>
      <dgm:t>
        <a:bodyPr/>
        <a:lstStyle/>
        <a:p>
          <a:endParaRPr lang="en-US"/>
        </a:p>
      </dgm:t>
    </dgm:pt>
    <dgm:pt modelId="{D5D70725-5D8B-40F5-BFE7-C3B328BF707C}" type="pres">
      <dgm:prSet presAssocID="{7C0992FB-F3EE-4C7E-A032-D2D6992F4493}" presName="vert0" presStyleCnt="0">
        <dgm:presLayoutVars>
          <dgm:dir/>
          <dgm:animOne val="branch"/>
          <dgm:animLvl val="lvl"/>
        </dgm:presLayoutVars>
      </dgm:prSet>
      <dgm:spPr/>
    </dgm:pt>
    <dgm:pt modelId="{C496A0CE-86E7-4346-9A4C-5D58DB4D78DD}" type="pres">
      <dgm:prSet presAssocID="{01A9F698-7C5F-4DB4-AFF2-A6033944AF0A}" presName="thickLine" presStyleLbl="alignNode1" presStyleIdx="0" presStyleCnt="1"/>
      <dgm:spPr/>
    </dgm:pt>
    <dgm:pt modelId="{60E92082-0BE2-424B-AE14-5698419D4A46}" type="pres">
      <dgm:prSet presAssocID="{01A9F698-7C5F-4DB4-AFF2-A6033944AF0A}" presName="horz1" presStyleCnt="0"/>
      <dgm:spPr/>
    </dgm:pt>
    <dgm:pt modelId="{E8DD10FD-1584-4ED3-A281-0C6FCAD58EC3}" type="pres">
      <dgm:prSet presAssocID="{01A9F698-7C5F-4DB4-AFF2-A6033944AF0A}" presName="tx1" presStyleLbl="revTx" presStyleIdx="0" presStyleCnt="4"/>
      <dgm:spPr/>
    </dgm:pt>
    <dgm:pt modelId="{F201C95A-5516-444E-ABC4-A5A5C043DD85}" type="pres">
      <dgm:prSet presAssocID="{01A9F698-7C5F-4DB4-AFF2-A6033944AF0A}" presName="vert1" presStyleCnt="0"/>
      <dgm:spPr/>
    </dgm:pt>
    <dgm:pt modelId="{8350C764-CC1A-4235-97CB-930781A869E5}" type="pres">
      <dgm:prSet presAssocID="{46D870AD-DA3F-4395-94E7-702885FD238D}" presName="vertSpace2a" presStyleCnt="0"/>
      <dgm:spPr/>
    </dgm:pt>
    <dgm:pt modelId="{BCE308D6-3668-42C3-AD40-5189A71D927D}" type="pres">
      <dgm:prSet presAssocID="{46D870AD-DA3F-4395-94E7-702885FD238D}" presName="horz2" presStyleCnt="0"/>
      <dgm:spPr/>
    </dgm:pt>
    <dgm:pt modelId="{AD8CB77F-A97D-45AE-9A9F-4B6D28C8F785}" type="pres">
      <dgm:prSet presAssocID="{46D870AD-DA3F-4395-94E7-702885FD238D}" presName="horzSpace2" presStyleCnt="0"/>
      <dgm:spPr/>
    </dgm:pt>
    <dgm:pt modelId="{F4FA2E83-02D7-4FA6-BA0E-486F1EDCE61C}" type="pres">
      <dgm:prSet presAssocID="{46D870AD-DA3F-4395-94E7-702885FD238D}" presName="tx2" presStyleLbl="revTx" presStyleIdx="1" presStyleCnt="4"/>
      <dgm:spPr/>
    </dgm:pt>
    <dgm:pt modelId="{CAE8F60B-781A-49D6-80E0-3064BB16F009}" type="pres">
      <dgm:prSet presAssocID="{46D870AD-DA3F-4395-94E7-702885FD238D}" presName="vert2" presStyleCnt="0"/>
      <dgm:spPr/>
    </dgm:pt>
    <dgm:pt modelId="{1D30952F-27E8-49B3-91B6-12DED8D66E5B}" type="pres">
      <dgm:prSet presAssocID="{46D870AD-DA3F-4395-94E7-702885FD238D}" presName="thinLine2b" presStyleLbl="callout" presStyleIdx="0" presStyleCnt="3"/>
      <dgm:spPr/>
    </dgm:pt>
    <dgm:pt modelId="{76B450DB-1FC1-45EC-A32F-437FC59D9316}" type="pres">
      <dgm:prSet presAssocID="{46D870AD-DA3F-4395-94E7-702885FD238D}" presName="vertSpace2b" presStyleCnt="0"/>
      <dgm:spPr/>
    </dgm:pt>
    <dgm:pt modelId="{3CFF755C-E8FF-4D48-991D-D2D1EE136D64}" type="pres">
      <dgm:prSet presAssocID="{6E740FC4-DEA5-4FDA-9EC5-D11F8FF39406}" presName="horz2" presStyleCnt="0"/>
      <dgm:spPr/>
    </dgm:pt>
    <dgm:pt modelId="{74640665-34F1-4AF5-9BE4-3CE320C72480}" type="pres">
      <dgm:prSet presAssocID="{6E740FC4-DEA5-4FDA-9EC5-D11F8FF39406}" presName="horzSpace2" presStyleCnt="0"/>
      <dgm:spPr/>
    </dgm:pt>
    <dgm:pt modelId="{951EC298-9440-43F8-837C-7B3E2D3B7296}" type="pres">
      <dgm:prSet presAssocID="{6E740FC4-DEA5-4FDA-9EC5-D11F8FF39406}" presName="tx2" presStyleLbl="revTx" presStyleIdx="2" presStyleCnt="4"/>
      <dgm:spPr/>
    </dgm:pt>
    <dgm:pt modelId="{801E8110-113C-47CC-98ED-CD3345AF7AC7}" type="pres">
      <dgm:prSet presAssocID="{6E740FC4-DEA5-4FDA-9EC5-D11F8FF39406}" presName="vert2" presStyleCnt="0"/>
      <dgm:spPr/>
    </dgm:pt>
    <dgm:pt modelId="{5E10B6B2-AFCF-4428-9A02-5FB1CE02DE36}" type="pres">
      <dgm:prSet presAssocID="{6E740FC4-DEA5-4FDA-9EC5-D11F8FF39406}" presName="thinLine2b" presStyleLbl="callout" presStyleIdx="1" presStyleCnt="3"/>
      <dgm:spPr/>
    </dgm:pt>
    <dgm:pt modelId="{714A8040-DDAD-438F-903B-6BC7AA204C4F}" type="pres">
      <dgm:prSet presAssocID="{6E740FC4-DEA5-4FDA-9EC5-D11F8FF39406}" presName="vertSpace2b" presStyleCnt="0"/>
      <dgm:spPr/>
    </dgm:pt>
    <dgm:pt modelId="{1B8A360C-D8EA-43CD-8265-F55468709E52}" type="pres">
      <dgm:prSet presAssocID="{A51FF97A-0475-4803-89AB-4438BC749032}" presName="horz2" presStyleCnt="0"/>
      <dgm:spPr/>
    </dgm:pt>
    <dgm:pt modelId="{A6E6D6E9-E144-43F7-819C-5EE56B3369BB}" type="pres">
      <dgm:prSet presAssocID="{A51FF97A-0475-4803-89AB-4438BC749032}" presName="horzSpace2" presStyleCnt="0"/>
      <dgm:spPr/>
    </dgm:pt>
    <dgm:pt modelId="{AD241387-9D64-4759-BBF2-52D71E0C7923}" type="pres">
      <dgm:prSet presAssocID="{A51FF97A-0475-4803-89AB-4438BC749032}" presName="tx2" presStyleLbl="revTx" presStyleIdx="3" presStyleCnt="4"/>
      <dgm:spPr/>
    </dgm:pt>
    <dgm:pt modelId="{26595637-9D89-4E6A-94F1-AE4333BDD278}" type="pres">
      <dgm:prSet presAssocID="{A51FF97A-0475-4803-89AB-4438BC749032}" presName="vert2" presStyleCnt="0"/>
      <dgm:spPr/>
    </dgm:pt>
    <dgm:pt modelId="{D52E6A4D-D25E-4EC8-AA7F-50804B78029C}" type="pres">
      <dgm:prSet presAssocID="{A51FF97A-0475-4803-89AB-4438BC749032}" presName="thinLine2b" presStyleLbl="callout" presStyleIdx="2" presStyleCnt="3"/>
      <dgm:spPr/>
    </dgm:pt>
    <dgm:pt modelId="{DB52CAA6-E5DD-4356-B355-39EBA108475E}" type="pres">
      <dgm:prSet presAssocID="{A51FF97A-0475-4803-89AB-4438BC749032}" presName="vertSpace2b" presStyleCnt="0"/>
      <dgm:spPr/>
    </dgm:pt>
  </dgm:ptLst>
  <dgm:cxnLst>
    <dgm:cxn modelId="{0D49CD05-2C64-4862-976A-6ADFD70BE452}" type="presOf" srcId="{A51FF97A-0475-4803-89AB-4438BC749032}" destId="{AD241387-9D64-4759-BBF2-52D71E0C7923}" srcOrd="0" destOrd="0" presId="urn:microsoft.com/office/officeart/2008/layout/LinedList"/>
    <dgm:cxn modelId="{B250AA17-55E9-4EC5-B83E-FA0DD53406C3}" type="presOf" srcId="{7C0992FB-F3EE-4C7E-A032-D2D6992F4493}" destId="{D5D70725-5D8B-40F5-BFE7-C3B328BF707C}" srcOrd="0" destOrd="0" presId="urn:microsoft.com/office/officeart/2008/layout/LinedList"/>
    <dgm:cxn modelId="{CB5EF64E-009B-410B-9DF8-469BD0338CFF}" srcId="{01A9F698-7C5F-4DB4-AFF2-A6033944AF0A}" destId="{46D870AD-DA3F-4395-94E7-702885FD238D}" srcOrd="0" destOrd="0" parTransId="{41614E42-A670-4AEA-9B4B-578AFF99990D}" sibTransId="{61D780D7-800D-45FD-9BBD-421F662ADE5C}"/>
    <dgm:cxn modelId="{B90D0E89-D1F5-4666-B670-922C217A8614}" type="presOf" srcId="{46D870AD-DA3F-4395-94E7-702885FD238D}" destId="{F4FA2E83-02D7-4FA6-BA0E-486F1EDCE61C}" srcOrd="0" destOrd="0" presId="urn:microsoft.com/office/officeart/2008/layout/LinedList"/>
    <dgm:cxn modelId="{C0A1698A-24B3-4AD7-A301-C435D10DE9C6}" srcId="{01A9F698-7C5F-4DB4-AFF2-A6033944AF0A}" destId="{6E740FC4-DEA5-4FDA-9EC5-D11F8FF39406}" srcOrd="1" destOrd="0" parTransId="{9B123212-02E2-4832-843F-35C753F89D50}" sibTransId="{E1E24CE0-5E46-428A-B30B-4FFB6CCAA8C0}"/>
    <dgm:cxn modelId="{402DBB9B-6A17-4E91-8225-104207072209}" srcId="{7C0992FB-F3EE-4C7E-A032-D2D6992F4493}" destId="{01A9F698-7C5F-4DB4-AFF2-A6033944AF0A}" srcOrd="0" destOrd="0" parTransId="{31E26B71-9C28-477C-94A5-A15BA36FBF41}" sibTransId="{D1FD4CF4-9543-4005-AE9E-52D544DF116A}"/>
    <dgm:cxn modelId="{D39D889E-8DE1-4ED4-AF8A-65BDDFD65A36}" srcId="{01A9F698-7C5F-4DB4-AFF2-A6033944AF0A}" destId="{A51FF97A-0475-4803-89AB-4438BC749032}" srcOrd="2" destOrd="0" parTransId="{9525CB4B-44AF-493A-B4AA-84C35620DBA1}" sibTransId="{DBCB84BD-1940-43B3-A981-7A3747ADD08E}"/>
    <dgm:cxn modelId="{EFBDD7B1-B0EC-411F-A38F-56273AE8EDB5}" type="presOf" srcId="{6E740FC4-DEA5-4FDA-9EC5-D11F8FF39406}" destId="{951EC298-9440-43F8-837C-7B3E2D3B7296}" srcOrd="0" destOrd="0" presId="urn:microsoft.com/office/officeart/2008/layout/LinedList"/>
    <dgm:cxn modelId="{74AAA6B8-A726-4A7D-B3D9-3B1CDC9A724F}" type="presOf" srcId="{01A9F698-7C5F-4DB4-AFF2-A6033944AF0A}" destId="{E8DD10FD-1584-4ED3-A281-0C6FCAD58EC3}" srcOrd="0" destOrd="0" presId="urn:microsoft.com/office/officeart/2008/layout/LinedList"/>
    <dgm:cxn modelId="{1FC2F922-B42F-4F4A-9A29-D44D45870081}" type="presParOf" srcId="{D5D70725-5D8B-40F5-BFE7-C3B328BF707C}" destId="{C496A0CE-86E7-4346-9A4C-5D58DB4D78DD}" srcOrd="0" destOrd="0" presId="urn:microsoft.com/office/officeart/2008/layout/LinedList"/>
    <dgm:cxn modelId="{78965238-EA2B-4936-8FC4-3818B4BC0C56}" type="presParOf" srcId="{D5D70725-5D8B-40F5-BFE7-C3B328BF707C}" destId="{60E92082-0BE2-424B-AE14-5698419D4A46}" srcOrd="1" destOrd="0" presId="urn:microsoft.com/office/officeart/2008/layout/LinedList"/>
    <dgm:cxn modelId="{6FFBDA88-4D83-41E7-BA0B-43920DF2D2E4}" type="presParOf" srcId="{60E92082-0BE2-424B-AE14-5698419D4A46}" destId="{E8DD10FD-1584-4ED3-A281-0C6FCAD58EC3}" srcOrd="0" destOrd="0" presId="urn:microsoft.com/office/officeart/2008/layout/LinedList"/>
    <dgm:cxn modelId="{4D9ABADE-5765-40F6-8336-2954965DF7D2}" type="presParOf" srcId="{60E92082-0BE2-424B-AE14-5698419D4A46}" destId="{F201C95A-5516-444E-ABC4-A5A5C043DD85}" srcOrd="1" destOrd="0" presId="urn:microsoft.com/office/officeart/2008/layout/LinedList"/>
    <dgm:cxn modelId="{4F00DBE8-922D-43B9-A88D-0C56D9F97373}" type="presParOf" srcId="{F201C95A-5516-444E-ABC4-A5A5C043DD85}" destId="{8350C764-CC1A-4235-97CB-930781A869E5}" srcOrd="0" destOrd="0" presId="urn:microsoft.com/office/officeart/2008/layout/LinedList"/>
    <dgm:cxn modelId="{D1B0C2C7-E17E-475B-9FF5-463140088FCB}" type="presParOf" srcId="{F201C95A-5516-444E-ABC4-A5A5C043DD85}" destId="{BCE308D6-3668-42C3-AD40-5189A71D927D}" srcOrd="1" destOrd="0" presId="urn:microsoft.com/office/officeart/2008/layout/LinedList"/>
    <dgm:cxn modelId="{1A0E865A-5A27-46BA-8F9D-7B0CD446889F}" type="presParOf" srcId="{BCE308D6-3668-42C3-AD40-5189A71D927D}" destId="{AD8CB77F-A97D-45AE-9A9F-4B6D28C8F785}" srcOrd="0" destOrd="0" presId="urn:microsoft.com/office/officeart/2008/layout/LinedList"/>
    <dgm:cxn modelId="{1D151064-CD63-4377-A9AF-6F1B20CCE3FE}" type="presParOf" srcId="{BCE308D6-3668-42C3-AD40-5189A71D927D}" destId="{F4FA2E83-02D7-4FA6-BA0E-486F1EDCE61C}" srcOrd="1" destOrd="0" presId="urn:microsoft.com/office/officeart/2008/layout/LinedList"/>
    <dgm:cxn modelId="{A8096388-F391-439A-9476-CEA3BE2D68F8}" type="presParOf" srcId="{BCE308D6-3668-42C3-AD40-5189A71D927D}" destId="{CAE8F60B-781A-49D6-80E0-3064BB16F009}" srcOrd="2" destOrd="0" presId="urn:microsoft.com/office/officeart/2008/layout/LinedList"/>
    <dgm:cxn modelId="{B9C202DB-77A8-4E43-AA06-B1F784BB552E}" type="presParOf" srcId="{F201C95A-5516-444E-ABC4-A5A5C043DD85}" destId="{1D30952F-27E8-49B3-91B6-12DED8D66E5B}" srcOrd="2" destOrd="0" presId="urn:microsoft.com/office/officeart/2008/layout/LinedList"/>
    <dgm:cxn modelId="{BCA0961F-D1FF-454E-AC76-BF3465435918}" type="presParOf" srcId="{F201C95A-5516-444E-ABC4-A5A5C043DD85}" destId="{76B450DB-1FC1-45EC-A32F-437FC59D9316}" srcOrd="3" destOrd="0" presId="urn:microsoft.com/office/officeart/2008/layout/LinedList"/>
    <dgm:cxn modelId="{87DE0DA3-5F85-40B5-849A-5B1A843F15D0}" type="presParOf" srcId="{F201C95A-5516-444E-ABC4-A5A5C043DD85}" destId="{3CFF755C-E8FF-4D48-991D-D2D1EE136D64}" srcOrd="4" destOrd="0" presId="urn:microsoft.com/office/officeart/2008/layout/LinedList"/>
    <dgm:cxn modelId="{F6D8F316-35E3-459C-B08C-8E2000E78755}" type="presParOf" srcId="{3CFF755C-E8FF-4D48-991D-D2D1EE136D64}" destId="{74640665-34F1-4AF5-9BE4-3CE320C72480}" srcOrd="0" destOrd="0" presId="urn:microsoft.com/office/officeart/2008/layout/LinedList"/>
    <dgm:cxn modelId="{7349B7E0-77B5-4367-B8D2-E1D0B706A67C}" type="presParOf" srcId="{3CFF755C-E8FF-4D48-991D-D2D1EE136D64}" destId="{951EC298-9440-43F8-837C-7B3E2D3B7296}" srcOrd="1" destOrd="0" presId="urn:microsoft.com/office/officeart/2008/layout/LinedList"/>
    <dgm:cxn modelId="{1DCB8483-23E3-40FA-9207-7BBD0E39C533}" type="presParOf" srcId="{3CFF755C-E8FF-4D48-991D-D2D1EE136D64}" destId="{801E8110-113C-47CC-98ED-CD3345AF7AC7}" srcOrd="2" destOrd="0" presId="urn:microsoft.com/office/officeart/2008/layout/LinedList"/>
    <dgm:cxn modelId="{6AFE35EC-8A12-4B90-B726-A52F643E8CBF}" type="presParOf" srcId="{F201C95A-5516-444E-ABC4-A5A5C043DD85}" destId="{5E10B6B2-AFCF-4428-9A02-5FB1CE02DE36}" srcOrd="5" destOrd="0" presId="urn:microsoft.com/office/officeart/2008/layout/LinedList"/>
    <dgm:cxn modelId="{49B56AB2-8858-4382-B907-012085715FFE}" type="presParOf" srcId="{F201C95A-5516-444E-ABC4-A5A5C043DD85}" destId="{714A8040-DDAD-438F-903B-6BC7AA204C4F}" srcOrd="6" destOrd="0" presId="urn:microsoft.com/office/officeart/2008/layout/LinedList"/>
    <dgm:cxn modelId="{88214BC7-FD04-4601-B25F-1AEA5BD567F7}" type="presParOf" srcId="{F201C95A-5516-444E-ABC4-A5A5C043DD85}" destId="{1B8A360C-D8EA-43CD-8265-F55468709E52}" srcOrd="7" destOrd="0" presId="urn:microsoft.com/office/officeart/2008/layout/LinedList"/>
    <dgm:cxn modelId="{6CAB1D89-8197-4CCF-ACDE-331F244BFCE4}" type="presParOf" srcId="{1B8A360C-D8EA-43CD-8265-F55468709E52}" destId="{A6E6D6E9-E144-43F7-819C-5EE56B3369BB}" srcOrd="0" destOrd="0" presId="urn:microsoft.com/office/officeart/2008/layout/LinedList"/>
    <dgm:cxn modelId="{58932A80-0E9A-4D88-9B76-A0E2A11A828A}" type="presParOf" srcId="{1B8A360C-D8EA-43CD-8265-F55468709E52}" destId="{AD241387-9D64-4759-BBF2-52D71E0C7923}" srcOrd="1" destOrd="0" presId="urn:microsoft.com/office/officeart/2008/layout/LinedList"/>
    <dgm:cxn modelId="{054517FE-5A9A-47E6-9898-7484E9FEB841}" type="presParOf" srcId="{1B8A360C-D8EA-43CD-8265-F55468709E52}" destId="{26595637-9D89-4E6A-94F1-AE4333BDD278}" srcOrd="2" destOrd="0" presId="urn:microsoft.com/office/officeart/2008/layout/LinedList"/>
    <dgm:cxn modelId="{44F15562-5A58-4189-914D-523070EE070B}" type="presParOf" srcId="{F201C95A-5516-444E-ABC4-A5A5C043DD85}" destId="{D52E6A4D-D25E-4EC8-AA7F-50804B78029C}" srcOrd="8" destOrd="0" presId="urn:microsoft.com/office/officeart/2008/layout/LinedList"/>
    <dgm:cxn modelId="{2B947AA5-C83B-438A-BF24-1CF23BB384AD}" type="presParOf" srcId="{F201C95A-5516-444E-ABC4-A5A5C043DD85}" destId="{DB52CAA6-E5DD-4356-B355-39EBA108475E}" srcOrd="9" destOrd="0" presId="urn:microsoft.com/office/officeart/2008/layout/LinedList"/>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B1439EE-EA39-40F2-8030-17A06803E2CD}" type="doc">
      <dgm:prSet loTypeId="urn:microsoft.com/office/officeart/2008/layout/LinedList" loCatId="Inbox" qsTypeId="urn:microsoft.com/office/officeart/2005/8/quickstyle/simple5" qsCatId="simple" csTypeId="urn:microsoft.com/office/officeart/2005/8/colors/ColorSchemeForSuggestions" csCatId="other" phldr="1"/>
      <dgm:spPr/>
      <dgm:t>
        <a:bodyPr/>
        <a:lstStyle/>
        <a:p>
          <a:endParaRPr lang="en-US"/>
        </a:p>
      </dgm:t>
    </dgm:pt>
    <dgm:pt modelId="{6A27FDB0-992F-4AE6-8571-D70A94347D7E}">
      <dgm:prSet/>
      <dgm:spPr/>
      <dgm:t>
        <a:bodyPr/>
        <a:lstStyle/>
        <a:p>
          <a:r>
            <a:rPr lang="en-US" b="1" dirty="0">
              <a:solidFill>
                <a:schemeClr val="bg2"/>
              </a:solidFill>
            </a:rPr>
            <a:t>Gluten Free, Without Gluten, Free of Gluten, or No Gluten:</a:t>
          </a:r>
          <a:r>
            <a:rPr lang="en-US" b="0" dirty="0">
              <a:solidFill>
                <a:schemeClr val="bg2"/>
              </a:solidFill>
            </a:rPr>
            <a:t> </a:t>
          </a:r>
          <a:r>
            <a:rPr lang="en-US" b="0" dirty="0">
              <a:ea typeface="Calibri" panose="020F0502020204030204" pitchFamily="34" charset="0"/>
              <a:cs typeface="Times New Roman" panose="02020603050405020304" pitchFamily="18" charset="0"/>
            </a:rPr>
            <a:t>Foods cannot contain wheat, rye, barley or cross breeds of these grains </a:t>
          </a:r>
          <a:endParaRPr lang="en-US" b="0" dirty="0"/>
        </a:p>
      </dgm:t>
    </dgm:pt>
    <dgm:pt modelId="{E44C7E0A-511F-4542-A028-ACF76C2A70A5}" type="parTrans" cxnId="{A04EDED6-1CF8-4BE7-9E46-69F747369F4B}">
      <dgm:prSet/>
      <dgm:spPr/>
      <dgm:t>
        <a:bodyPr/>
        <a:lstStyle/>
        <a:p>
          <a:endParaRPr lang="en-US"/>
        </a:p>
      </dgm:t>
    </dgm:pt>
    <dgm:pt modelId="{BE4A1BFA-4B29-42AB-AF75-8D43C89BCCFF}" type="sibTrans" cxnId="{A04EDED6-1CF8-4BE7-9E46-69F747369F4B}">
      <dgm:prSet/>
      <dgm:spPr/>
      <dgm:t>
        <a:bodyPr/>
        <a:lstStyle/>
        <a:p>
          <a:endParaRPr lang="en-US"/>
        </a:p>
      </dgm:t>
    </dgm:pt>
    <dgm:pt modelId="{46349884-5453-44F3-927A-2015FB995638}">
      <dgm:prSet/>
      <dgm:spPr/>
      <dgm:t>
        <a:bodyPr/>
        <a:lstStyle/>
        <a:p>
          <a:r>
            <a:rPr lang="en-US" b="1" dirty="0">
              <a:solidFill>
                <a:schemeClr val="bg2"/>
              </a:solidFill>
            </a:rPr>
            <a:t>Healthy:</a:t>
          </a:r>
          <a:r>
            <a:rPr lang="en-US" b="0" dirty="0">
              <a:solidFill>
                <a:schemeClr val="bg2"/>
              </a:solidFill>
            </a:rPr>
            <a:t> </a:t>
          </a:r>
          <a:r>
            <a:rPr lang="en-US" b="0" dirty="0">
              <a:solidFill>
                <a:schemeClr val="tx1"/>
              </a:solidFill>
            </a:rPr>
            <a:t>Current guidance by FDA is that manufacturers can use the term on foods that meet one of these definitions): </a:t>
          </a:r>
          <a:r>
            <a:rPr lang="en-US" b="0" dirty="0"/>
            <a:t>Food not low in total fat but has fat profile of mostly mono and polyunsaturated fats OR contains at least 10% of the Daily Value of potassium or Vitamin D per reference amount commonly consumed.</a:t>
          </a:r>
        </a:p>
      </dgm:t>
    </dgm:pt>
    <dgm:pt modelId="{61572BB6-F6CD-49FA-B6D8-70ED157994BF}" type="parTrans" cxnId="{3F3C6991-F970-467C-ABA0-9272256A3C00}">
      <dgm:prSet/>
      <dgm:spPr/>
      <dgm:t>
        <a:bodyPr/>
        <a:lstStyle/>
        <a:p>
          <a:endParaRPr lang="en-US"/>
        </a:p>
      </dgm:t>
    </dgm:pt>
    <dgm:pt modelId="{15D91F40-E703-44E8-A993-4A3460521D80}" type="sibTrans" cxnId="{3F3C6991-F970-467C-ABA0-9272256A3C00}">
      <dgm:prSet/>
      <dgm:spPr/>
      <dgm:t>
        <a:bodyPr/>
        <a:lstStyle/>
        <a:p>
          <a:endParaRPr lang="en-US"/>
        </a:p>
      </dgm:t>
    </dgm:pt>
    <dgm:pt modelId="{959EA89B-4689-402B-919E-AB8B235B1AD2}">
      <dgm:prSet/>
      <dgm:spPr/>
      <dgm:t>
        <a:bodyPr/>
        <a:lstStyle/>
        <a:p>
          <a:r>
            <a:rPr lang="en-US" b="1" i="0" dirty="0">
              <a:solidFill>
                <a:schemeClr val="bg2"/>
              </a:solidFill>
            </a:rPr>
            <a:t>Natural: </a:t>
          </a:r>
          <a:r>
            <a:rPr lang="en-US" b="0" i="0" dirty="0"/>
            <a:t>Currently no definition	</a:t>
          </a:r>
        </a:p>
      </dgm:t>
    </dgm:pt>
    <dgm:pt modelId="{47F544DA-5817-487E-A02E-EB430269E9DF}" type="parTrans" cxnId="{F1CF2A40-C9F0-430D-9787-9F133555B6E1}">
      <dgm:prSet/>
      <dgm:spPr/>
      <dgm:t>
        <a:bodyPr/>
        <a:lstStyle/>
        <a:p>
          <a:endParaRPr lang="en-US"/>
        </a:p>
      </dgm:t>
    </dgm:pt>
    <dgm:pt modelId="{7E374F69-08CB-40C6-97BD-517C36F12A2C}" type="sibTrans" cxnId="{F1CF2A40-C9F0-430D-9787-9F133555B6E1}">
      <dgm:prSet/>
      <dgm:spPr/>
      <dgm:t>
        <a:bodyPr/>
        <a:lstStyle/>
        <a:p>
          <a:endParaRPr lang="en-US"/>
        </a:p>
      </dgm:t>
    </dgm:pt>
    <dgm:pt modelId="{73799664-D558-4397-9816-FF44ABF175CA}" type="pres">
      <dgm:prSet presAssocID="{7B1439EE-EA39-40F2-8030-17A06803E2CD}" presName="vert0" presStyleCnt="0">
        <dgm:presLayoutVars>
          <dgm:dir/>
          <dgm:animOne val="branch"/>
          <dgm:animLvl val="lvl"/>
        </dgm:presLayoutVars>
      </dgm:prSet>
      <dgm:spPr/>
    </dgm:pt>
    <dgm:pt modelId="{A5411118-51A0-4233-9E63-9DD42568B4C4}" type="pres">
      <dgm:prSet presAssocID="{6A27FDB0-992F-4AE6-8571-D70A94347D7E}" presName="thickLine" presStyleLbl="alignNode1" presStyleIdx="0" presStyleCnt="3" custLinFactNeighborY="8208"/>
      <dgm:spPr/>
    </dgm:pt>
    <dgm:pt modelId="{7BF6892B-81F6-4772-8A5E-43386530384F}" type="pres">
      <dgm:prSet presAssocID="{6A27FDB0-992F-4AE6-8571-D70A94347D7E}" presName="horz1" presStyleCnt="0"/>
      <dgm:spPr/>
    </dgm:pt>
    <dgm:pt modelId="{CFC1CDC8-2636-4267-9CD2-4A6124B70A28}" type="pres">
      <dgm:prSet presAssocID="{6A27FDB0-992F-4AE6-8571-D70A94347D7E}" presName="tx1" presStyleLbl="revTx" presStyleIdx="0" presStyleCnt="3" custLinFactNeighborY="5829"/>
      <dgm:spPr/>
    </dgm:pt>
    <dgm:pt modelId="{3CA383ED-F734-404B-8F2F-05B51E50B25D}" type="pres">
      <dgm:prSet presAssocID="{6A27FDB0-992F-4AE6-8571-D70A94347D7E}" presName="vert1" presStyleCnt="0"/>
      <dgm:spPr/>
    </dgm:pt>
    <dgm:pt modelId="{229DCBFE-B13E-434F-95B2-4E39FC604811}" type="pres">
      <dgm:prSet presAssocID="{46349884-5453-44F3-927A-2015FB995638}" presName="thickLine" presStyleLbl="alignNode1" presStyleIdx="1" presStyleCnt="3" custLinFactNeighborX="-1143" custLinFactNeighborY="-9003"/>
      <dgm:spPr/>
    </dgm:pt>
    <dgm:pt modelId="{9BDB0913-2EAD-427B-BBE7-A4BB61C2A5F2}" type="pres">
      <dgm:prSet presAssocID="{46349884-5453-44F3-927A-2015FB995638}" presName="horz1" presStyleCnt="0"/>
      <dgm:spPr/>
    </dgm:pt>
    <dgm:pt modelId="{0CE3A739-CCED-43CF-A079-82D83BABE973}" type="pres">
      <dgm:prSet presAssocID="{46349884-5453-44F3-927A-2015FB995638}" presName="tx1" presStyleLbl="revTx" presStyleIdx="1" presStyleCnt="3" custScaleY="142728" custLinFactNeighborY="-12953"/>
      <dgm:spPr/>
    </dgm:pt>
    <dgm:pt modelId="{0735B2FB-6020-413C-BD92-0DB7256DDBBB}" type="pres">
      <dgm:prSet presAssocID="{46349884-5453-44F3-927A-2015FB995638}" presName="vert1" presStyleCnt="0"/>
      <dgm:spPr/>
    </dgm:pt>
    <dgm:pt modelId="{1CC4CEC4-5339-450D-AA96-AD9A4D28B6D8}" type="pres">
      <dgm:prSet presAssocID="{959EA89B-4689-402B-919E-AB8B235B1AD2}" presName="thickLine" presStyleLbl="alignNode1" presStyleIdx="2" presStyleCnt="3" custLinFactNeighborY="-11658"/>
      <dgm:spPr/>
    </dgm:pt>
    <dgm:pt modelId="{1D3DF05B-8FDA-4CE8-BD4A-7FF42E293AFC}" type="pres">
      <dgm:prSet presAssocID="{959EA89B-4689-402B-919E-AB8B235B1AD2}" presName="horz1" presStyleCnt="0"/>
      <dgm:spPr/>
    </dgm:pt>
    <dgm:pt modelId="{59B19A57-E7BE-47D0-A463-5C04D17E1D1B}" type="pres">
      <dgm:prSet presAssocID="{959EA89B-4689-402B-919E-AB8B235B1AD2}" presName="tx1" presStyleLbl="revTx" presStyleIdx="2" presStyleCnt="3" custLinFactNeighborY="-6477"/>
      <dgm:spPr/>
    </dgm:pt>
    <dgm:pt modelId="{5A15716F-F0F9-41E0-B798-693D34488236}" type="pres">
      <dgm:prSet presAssocID="{959EA89B-4689-402B-919E-AB8B235B1AD2}" presName="vert1" presStyleCnt="0"/>
      <dgm:spPr/>
    </dgm:pt>
  </dgm:ptLst>
  <dgm:cxnLst>
    <dgm:cxn modelId="{F1CF2A40-C9F0-430D-9787-9F133555B6E1}" srcId="{7B1439EE-EA39-40F2-8030-17A06803E2CD}" destId="{959EA89B-4689-402B-919E-AB8B235B1AD2}" srcOrd="2" destOrd="0" parTransId="{47F544DA-5817-487E-A02E-EB430269E9DF}" sibTransId="{7E374F69-08CB-40C6-97BD-517C36F12A2C}"/>
    <dgm:cxn modelId="{0924CF76-E517-45D2-A136-009311520B62}" type="presOf" srcId="{7B1439EE-EA39-40F2-8030-17A06803E2CD}" destId="{73799664-D558-4397-9816-FF44ABF175CA}" srcOrd="0" destOrd="0" presId="urn:microsoft.com/office/officeart/2008/layout/LinedList"/>
    <dgm:cxn modelId="{0DCF3459-04DA-4877-9379-08BE163E8DC1}" type="presOf" srcId="{959EA89B-4689-402B-919E-AB8B235B1AD2}" destId="{59B19A57-E7BE-47D0-A463-5C04D17E1D1B}" srcOrd="0" destOrd="0" presId="urn:microsoft.com/office/officeart/2008/layout/LinedList"/>
    <dgm:cxn modelId="{3F3C6991-F970-467C-ABA0-9272256A3C00}" srcId="{7B1439EE-EA39-40F2-8030-17A06803E2CD}" destId="{46349884-5453-44F3-927A-2015FB995638}" srcOrd="1" destOrd="0" parTransId="{61572BB6-F6CD-49FA-B6D8-70ED157994BF}" sibTransId="{15D91F40-E703-44E8-A993-4A3460521D80}"/>
    <dgm:cxn modelId="{3248D5AD-44D4-4E93-9608-142A7A1D9041}" type="presOf" srcId="{46349884-5453-44F3-927A-2015FB995638}" destId="{0CE3A739-CCED-43CF-A079-82D83BABE973}" srcOrd="0" destOrd="0" presId="urn:microsoft.com/office/officeart/2008/layout/LinedList"/>
    <dgm:cxn modelId="{5106D0B4-7F31-477D-85E3-A9776A9965AE}" type="presOf" srcId="{6A27FDB0-992F-4AE6-8571-D70A94347D7E}" destId="{CFC1CDC8-2636-4267-9CD2-4A6124B70A28}" srcOrd="0" destOrd="0" presId="urn:microsoft.com/office/officeart/2008/layout/LinedList"/>
    <dgm:cxn modelId="{A04EDED6-1CF8-4BE7-9E46-69F747369F4B}" srcId="{7B1439EE-EA39-40F2-8030-17A06803E2CD}" destId="{6A27FDB0-992F-4AE6-8571-D70A94347D7E}" srcOrd="0" destOrd="0" parTransId="{E44C7E0A-511F-4542-A028-ACF76C2A70A5}" sibTransId="{BE4A1BFA-4B29-42AB-AF75-8D43C89BCCFF}"/>
    <dgm:cxn modelId="{08D6FCA6-F6BA-47F0-A732-356789E58BD6}" type="presParOf" srcId="{73799664-D558-4397-9816-FF44ABF175CA}" destId="{A5411118-51A0-4233-9E63-9DD42568B4C4}" srcOrd="0" destOrd="0" presId="urn:microsoft.com/office/officeart/2008/layout/LinedList"/>
    <dgm:cxn modelId="{24B73510-9291-4205-8365-68493E25D9D9}" type="presParOf" srcId="{73799664-D558-4397-9816-FF44ABF175CA}" destId="{7BF6892B-81F6-4772-8A5E-43386530384F}" srcOrd="1" destOrd="0" presId="urn:microsoft.com/office/officeart/2008/layout/LinedList"/>
    <dgm:cxn modelId="{3C3E609F-B3B1-4DF4-97C1-0407843DA781}" type="presParOf" srcId="{7BF6892B-81F6-4772-8A5E-43386530384F}" destId="{CFC1CDC8-2636-4267-9CD2-4A6124B70A28}" srcOrd="0" destOrd="0" presId="urn:microsoft.com/office/officeart/2008/layout/LinedList"/>
    <dgm:cxn modelId="{4C07E4FE-E66F-4791-941D-6DC5280A6E48}" type="presParOf" srcId="{7BF6892B-81F6-4772-8A5E-43386530384F}" destId="{3CA383ED-F734-404B-8F2F-05B51E50B25D}" srcOrd="1" destOrd="0" presId="urn:microsoft.com/office/officeart/2008/layout/LinedList"/>
    <dgm:cxn modelId="{B485F596-849C-4FEA-93CD-9FCFA966A8D0}" type="presParOf" srcId="{73799664-D558-4397-9816-FF44ABF175CA}" destId="{229DCBFE-B13E-434F-95B2-4E39FC604811}" srcOrd="2" destOrd="0" presId="urn:microsoft.com/office/officeart/2008/layout/LinedList"/>
    <dgm:cxn modelId="{A37DDA67-33F2-4DAD-A7E0-4BBB31DD7596}" type="presParOf" srcId="{73799664-D558-4397-9816-FF44ABF175CA}" destId="{9BDB0913-2EAD-427B-BBE7-A4BB61C2A5F2}" srcOrd="3" destOrd="0" presId="urn:microsoft.com/office/officeart/2008/layout/LinedList"/>
    <dgm:cxn modelId="{C72862E8-996D-4E4E-ACE0-68B1336DFE6E}" type="presParOf" srcId="{9BDB0913-2EAD-427B-BBE7-A4BB61C2A5F2}" destId="{0CE3A739-CCED-43CF-A079-82D83BABE973}" srcOrd="0" destOrd="0" presId="urn:microsoft.com/office/officeart/2008/layout/LinedList"/>
    <dgm:cxn modelId="{DB98BEC8-9005-4055-88A0-66496674B0DE}" type="presParOf" srcId="{9BDB0913-2EAD-427B-BBE7-A4BB61C2A5F2}" destId="{0735B2FB-6020-413C-BD92-0DB7256DDBBB}" srcOrd="1" destOrd="0" presId="urn:microsoft.com/office/officeart/2008/layout/LinedList"/>
    <dgm:cxn modelId="{8B169010-11BA-481B-ADFA-CD391544EDB1}" type="presParOf" srcId="{73799664-D558-4397-9816-FF44ABF175CA}" destId="{1CC4CEC4-5339-450D-AA96-AD9A4D28B6D8}" srcOrd="4" destOrd="0" presId="urn:microsoft.com/office/officeart/2008/layout/LinedList"/>
    <dgm:cxn modelId="{7F5D2E1A-BDD1-49FE-8A28-7589E8F69DFA}" type="presParOf" srcId="{73799664-D558-4397-9816-FF44ABF175CA}" destId="{1D3DF05B-8FDA-4CE8-BD4A-7FF42E293AFC}" srcOrd="5" destOrd="0" presId="urn:microsoft.com/office/officeart/2008/layout/LinedList"/>
    <dgm:cxn modelId="{AEBA6C29-25A7-40B2-8BFC-CDC82C878D62}" type="presParOf" srcId="{1D3DF05B-8FDA-4CE8-BD4A-7FF42E293AFC}" destId="{59B19A57-E7BE-47D0-A463-5C04D17E1D1B}" srcOrd="0" destOrd="0" presId="urn:microsoft.com/office/officeart/2008/layout/LinedList"/>
    <dgm:cxn modelId="{600EF58B-EE2A-49DE-A74D-2F682ACFFB31}" type="presParOf" srcId="{1D3DF05B-8FDA-4CE8-BD4A-7FF42E293AFC}" destId="{5A15716F-F0F9-41E0-B798-693D34488236}"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5871053-85B6-49B7-B27E-230446CD44F4}" type="doc">
      <dgm:prSet loTypeId="urn:microsoft.com/office/officeart/2016/7/layout/BasicLinearProcessNumbered" loCatId="process" qsTypeId="urn:microsoft.com/office/officeart/2005/8/quickstyle/simple1" qsCatId="simple" csTypeId="urn:microsoft.com/office/officeart/2005/8/colors/ColorSchemeForSuggestions" csCatId="other" phldr="1"/>
      <dgm:spPr/>
      <dgm:t>
        <a:bodyPr/>
        <a:lstStyle/>
        <a:p>
          <a:endParaRPr lang="en-US"/>
        </a:p>
      </dgm:t>
    </dgm:pt>
    <dgm:pt modelId="{DAB3F0FE-64E8-42CF-BCA3-DE2FCED50158}">
      <dgm:prSet custT="1"/>
      <dgm:spPr/>
      <dgm:t>
        <a:bodyPr/>
        <a:lstStyle/>
        <a:p>
          <a:r>
            <a:rPr lang="en-US" sz="2700" dirty="0"/>
            <a:t>A Health Claim describes a relationship between a food, food component or dietary supplement AND a reduced risk for a specific disease or health condition.</a:t>
          </a:r>
        </a:p>
      </dgm:t>
    </dgm:pt>
    <dgm:pt modelId="{DBD4F438-6C3F-4691-97D9-955BD06268C0}" type="parTrans" cxnId="{4D0D6992-8D56-4819-8DBB-AB333C85D5EF}">
      <dgm:prSet/>
      <dgm:spPr/>
      <dgm:t>
        <a:bodyPr/>
        <a:lstStyle/>
        <a:p>
          <a:endParaRPr lang="en-US"/>
        </a:p>
      </dgm:t>
    </dgm:pt>
    <dgm:pt modelId="{7F4A8744-96D4-471A-A0BF-E6D33ED40B1B}" type="sibTrans" cxnId="{4D0D6992-8D56-4819-8DBB-AB333C85D5EF}">
      <dgm:prSet phldrT="1" phldr="0"/>
      <dgm:spPr/>
      <dgm:t>
        <a:bodyPr/>
        <a:lstStyle/>
        <a:p>
          <a:r>
            <a:rPr lang="en-US"/>
            <a:t>1</a:t>
          </a:r>
        </a:p>
      </dgm:t>
    </dgm:pt>
    <dgm:pt modelId="{9524D694-13AE-4982-9D69-1B2D7584D776}">
      <dgm:prSet custT="1"/>
      <dgm:spPr/>
      <dgm:t>
        <a:bodyPr/>
        <a:lstStyle/>
        <a:p>
          <a:r>
            <a:rPr lang="en-US" sz="2700" dirty="0"/>
            <a:t>Health Claims are based on extensive research. </a:t>
          </a:r>
        </a:p>
      </dgm:t>
    </dgm:pt>
    <dgm:pt modelId="{AB9B8F37-42D3-4056-9A5B-207402513FFB}" type="parTrans" cxnId="{73350DDA-3763-4DE6-9D1D-BAE2A25EAC54}">
      <dgm:prSet/>
      <dgm:spPr/>
      <dgm:t>
        <a:bodyPr/>
        <a:lstStyle/>
        <a:p>
          <a:endParaRPr lang="en-US"/>
        </a:p>
      </dgm:t>
    </dgm:pt>
    <dgm:pt modelId="{6E941BB3-E526-4CFC-8609-19CA417B93F7}" type="sibTrans" cxnId="{73350DDA-3763-4DE6-9D1D-BAE2A25EAC54}">
      <dgm:prSet phldrT="2" phldr="0"/>
      <dgm:spPr/>
      <dgm:t>
        <a:bodyPr/>
        <a:lstStyle/>
        <a:p>
          <a:r>
            <a:rPr lang="en-US"/>
            <a:t>2</a:t>
          </a:r>
        </a:p>
      </dgm:t>
    </dgm:pt>
    <dgm:pt modelId="{DDC05BA8-F78E-41E1-A10B-88B6B11A7E23}" type="pres">
      <dgm:prSet presAssocID="{F5871053-85B6-49B7-B27E-230446CD44F4}" presName="Name0" presStyleCnt="0">
        <dgm:presLayoutVars>
          <dgm:animLvl val="lvl"/>
          <dgm:resizeHandles val="exact"/>
        </dgm:presLayoutVars>
      </dgm:prSet>
      <dgm:spPr/>
    </dgm:pt>
    <dgm:pt modelId="{274609C1-C3AA-4119-972E-CF66C59762D9}" type="pres">
      <dgm:prSet presAssocID="{DAB3F0FE-64E8-42CF-BCA3-DE2FCED50158}" presName="compositeNode" presStyleCnt="0">
        <dgm:presLayoutVars>
          <dgm:bulletEnabled val="1"/>
        </dgm:presLayoutVars>
      </dgm:prSet>
      <dgm:spPr/>
    </dgm:pt>
    <dgm:pt modelId="{03863576-2874-427E-940D-567E7F9504E8}" type="pres">
      <dgm:prSet presAssocID="{DAB3F0FE-64E8-42CF-BCA3-DE2FCED50158}" presName="bgRect" presStyleLbl="bgAccFollowNode1" presStyleIdx="0" presStyleCnt="2" custScaleX="140942"/>
      <dgm:spPr/>
    </dgm:pt>
    <dgm:pt modelId="{FD8D9E05-170A-4276-BECC-C81E7F495E89}" type="pres">
      <dgm:prSet presAssocID="{7F4A8744-96D4-471A-A0BF-E6D33ED40B1B}" presName="sibTransNodeCircle" presStyleLbl="alignNode1" presStyleIdx="0" presStyleCnt="4">
        <dgm:presLayoutVars>
          <dgm:chMax val="0"/>
          <dgm:bulletEnabled/>
        </dgm:presLayoutVars>
      </dgm:prSet>
      <dgm:spPr/>
    </dgm:pt>
    <dgm:pt modelId="{0747E4B4-EA71-4A5F-AFDA-9385A0B11366}" type="pres">
      <dgm:prSet presAssocID="{DAB3F0FE-64E8-42CF-BCA3-DE2FCED50158}" presName="bottomLine" presStyleLbl="alignNode1" presStyleIdx="1" presStyleCnt="4" custFlipVert="1" custScaleX="131319" custScaleY="2000000">
        <dgm:presLayoutVars/>
      </dgm:prSet>
      <dgm:spPr/>
    </dgm:pt>
    <dgm:pt modelId="{46DA2D8D-A4A8-4EAA-82A5-596304CFB80C}" type="pres">
      <dgm:prSet presAssocID="{DAB3F0FE-64E8-42CF-BCA3-DE2FCED50158}" presName="nodeText" presStyleLbl="bgAccFollowNode1" presStyleIdx="0" presStyleCnt="2">
        <dgm:presLayoutVars>
          <dgm:bulletEnabled val="1"/>
        </dgm:presLayoutVars>
      </dgm:prSet>
      <dgm:spPr/>
    </dgm:pt>
    <dgm:pt modelId="{33AECB07-728F-422C-B7AB-011A50FF4FEA}" type="pres">
      <dgm:prSet presAssocID="{7F4A8744-96D4-471A-A0BF-E6D33ED40B1B}" presName="sibTrans" presStyleCnt="0"/>
      <dgm:spPr/>
    </dgm:pt>
    <dgm:pt modelId="{A8EFDEB6-9BEF-4D25-8532-4E2A0DDDF591}" type="pres">
      <dgm:prSet presAssocID="{9524D694-13AE-4982-9D69-1B2D7584D776}" presName="compositeNode" presStyleCnt="0">
        <dgm:presLayoutVars>
          <dgm:bulletEnabled val="1"/>
        </dgm:presLayoutVars>
      </dgm:prSet>
      <dgm:spPr/>
    </dgm:pt>
    <dgm:pt modelId="{D8C1F185-EED5-4DDD-BB57-90378277B69B}" type="pres">
      <dgm:prSet presAssocID="{9524D694-13AE-4982-9D69-1B2D7584D776}" presName="bgRect" presStyleLbl="bgAccFollowNode1" presStyleIdx="1" presStyleCnt="2" custScaleX="114946" custLinFactNeighborX="-5281" custLinFactNeighborY="442"/>
      <dgm:spPr/>
    </dgm:pt>
    <dgm:pt modelId="{D9FE224C-C8FE-4181-A2AA-3F51124F6EF1}" type="pres">
      <dgm:prSet presAssocID="{6E941BB3-E526-4CFC-8609-19CA417B93F7}" presName="sibTransNodeCircle" presStyleLbl="alignNode1" presStyleIdx="2" presStyleCnt="4" custLinFactNeighborX="-7372" custLinFactNeighborY="2520">
        <dgm:presLayoutVars>
          <dgm:chMax val="0"/>
          <dgm:bulletEnabled/>
        </dgm:presLayoutVars>
      </dgm:prSet>
      <dgm:spPr/>
    </dgm:pt>
    <dgm:pt modelId="{10E6D6C5-4A55-4978-8049-0E8870554AAB}" type="pres">
      <dgm:prSet presAssocID="{9524D694-13AE-4982-9D69-1B2D7584D776}" presName="bottomLine" presStyleLbl="alignNode1" presStyleIdx="3" presStyleCnt="4" custScaleX="102257" custScaleY="2000000" custLinFactY="-6955556" custLinFactNeighborX="-5573" custLinFactNeighborY="-7000000">
        <dgm:presLayoutVars/>
      </dgm:prSet>
      <dgm:spPr/>
    </dgm:pt>
    <dgm:pt modelId="{E4F94EED-3F22-49CD-9411-9493E26A3F5C}" type="pres">
      <dgm:prSet presAssocID="{9524D694-13AE-4982-9D69-1B2D7584D776}" presName="nodeText" presStyleLbl="bgAccFollowNode1" presStyleIdx="1" presStyleCnt="2">
        <dgm:presLayoutVars>
          <dgm:bulletEnabled val="1"/>
        </dgm:presLayoutVars>
      </dgm:prSet>
      <dgm:spPr/>
    </dgm:pt>
  </dgm:ptLst>
  <dgm:cxnLst>
    <dgm:cxn modelId="{96CC4E13-09F2-4A7A-8712-826FD1D18812}" type="presOf" srcId="{6E941BB3-E526-4CFC-8609-19CA417B93F7}" destId="{D9FE224C-C8FE-4181-A2AA-3F51124F6EF1}" srcOrd="0" destOrd="0" presId="urn:microsoft.com/office/officeart/2016/7/layout/BasicLinearProcessNumbered"/>
    <dgm:cxn modelId="{0ADBA478-9F91-407F-97E0-C36AB249F724}" type="presOf" srcId="{9524D694-13AE-4982-9D69-1B2D7584D776}" destId="{E4F94EED-3F22-49CD-9411-9493E26A3F5C}" srcOrd="1" destOrd="0" presId="urn:microsoft.com/office/officeart/2016/7/layout/BasicLinearProcessNumbered"/>
    <dgm:cxn modelId="{E977627C-8C76-4DFD-B21E-40046B35C6A4}" type="presOf" srcId="{9524D694-13AE-4982-9D69-1B2D7584D776}" destId="{D8C1F185-EED5-4DDD-BB57-90378277B69B}" srcOrd="0" destOrd="0" presId="urn:microsoft.com/office/officeart/2016/7/layout/BasicLinearProcessNumbered"/>
    <dgm:cxn modelId="{4D0D6992-8D56-4819-8DBB-AB333C85D5EF}" srcId="{F5871053-85B6-49B7-B27E-230446CD44F4}" destId="{DAB3F0FE-64E8-42CF-BCA3-DE2FCED50158}" srcOrd="0" destOrd="0" parTransId="{DBD4F438-6C3F-4691-97D9-955BD06268C0}" sibTransId="{7F4A8744-96D4-471A-A0BF-E6D33ED40B1B}"/>
    <dgm:cxn modelId="{D7C7D8A5-80DE-475F-826F-47AE15D38401}" type="presOf" srcId="{DAB3F0FE-64E8-42CF-BCA3-DE2FCED50158}" destId="{03863576-2874-427E-940D-567E7F9504E8}" srcOrd="0" destOrd="0" presId="urn:microsoft.com/office/officeart/2016/7/layout/BasicLinearProcessNumbered"/>
    <dgm:cxn modelId="{81F563A6-FCCE-4E97-85E8-29852D4D6CA8}" type="presOf" srcId="{F5871053-85B6-49B7-B27E-230446CD44F4}" destId="{DDC05BA8-F78E-41E1-A10B-88B6B11A7E23}" srcOrd="0" destOrd="0" presId="urn:microsoft.com/office/officeart/2016/7/layout/BasicLinearProcessNumbered"/>
    <dgm:cxn modelId="{065C1CAD-AF05-4651-8F35-38B64C90C194}" type="presOf" srcId="{7F4A8744-96D4-471A-A0BF-E6D33ED40B1B}" destId="{FD8D9E05-170A-4276-BECC-C81E7F495E89}" srcOrd="0" destOrd="0" presId="urn:microsoft.com/office/officeart/2016/7/layout/BasicLinearProcessNumbered"/>
    <dgm:cxn modelId="{2DF055B9-2CFA-4400-8BD5-CD4277DAECA1}" type="presOf" srcId="{DAB3F0FE-64E8-42CF-BCA3-DE2FCED50158}" destId="{46DA2D8D-A4A8-4EAA-82A5-596304CFB80C}" srcOrd="1" destOrd="0" presId="urn:microsoft.com/office/officeart/2016/7/layout/BasicLinearProcessNumbered"/>
    <dgm:cxn modelId="{73350DDA-3763-4DE6-9D1D-BAE2A25EAC54}" srcId="{F5871053-85B6-49B7-B27E-230446CD44F4}" destId="{9524D694-13AE-4982-9D69-1B2D7584D776}" srcOrd="1" destOrd="0" parTransId="{AB9B8F37-42D3-4056-9A5B-207402513FFB}" sibTransId="{6E941BB3-E526-4CFC-8609-19CA417B93F7}"/>
    <dgm:cxn modelId="{8A0281BE-3535-4F44-9FFA-EC8B1059B391}" type="presParOf" srcId="{DDC05BA8-F78E-41E1-A10B-88B6B11A7E23}" destId="{274609C1-C3AA-4119-972E-CF66C59762D9}" srcOrd="0" destOrd="0" presId="urn:microsoft.com/office/officeart/2016/7/layout/BasicLinearProcessNumbered"/>
    <dgm:cxn modelId="{4D2207B1-50EA-488A-BC9D-CC29BC66F8B3}" type="presParOf" srcId="{274609C1-C3AA-4119-972E-CF66C59762D9}" destId="{03863576-2874-427E-940D-567E7F9504E8}" srcOrd="0" destOrd="0" presId="urn:microsoft.com/office/officeart/2016/7/layout/BasicLinearProcessNumbered"/>
    <dgm:cxn modelId="{4A17F3EB-A2F0-4C25-9CC3-F6D57E980D99}" type="presParOf" srcId="{274609C1-C3AA-4119-972E-CF66C59762D9}" destId="{FD8D9E05-170A-4276-BECC-C81E7F495E89}" srcOrd="1" destOrd="0" presId="urn:microsoft.com/office/officeart/2016/7/layout/BasicLinearProcessNumbered"/>
    <dgm:cxn modelId="{0EF3098E-1D3F-4E30-9647-00921A246E31}" type="presParOf" srcId="{274609C1-C3AA-4119-972E-CF66C59762D9}" destId="{0747E4B4-EA71-4A5F-AFDA-9385A0B11366}" srcOrd="2" destOrd="0" presId="urn:microsoft.com/office/officeart/2016/7/layout/BasicLinearProcessNumbered"/>
    <dgm:cxn modelId="{459317B6-B890-44AC-9FB5-319CC8FDDE29}" type="presParOf" srcId="{274609C1-C3AA-4119-972E-CF66C59762D9}" destId="{46DA2D8D-A4A8-4EAA-82A5-596304CFB80C}" srcOrd="3" destOrd="0" presId="urn:microsoft.com/office/officeart/2016/7/layout/BasicLinearProcessNumbered"/>
    <dgm:cxn modelId="{39B3AD73-A0DC-4CC0-A2CA-B8580ACF7DFB}" type="presParOf" srcId="{DDC05BA8-F78E-41E1-A10B-88B6B11A7E23}" destId="{33AECB07-728F-422C-B7AB-011A50FF4FEA}" srcOrd="1" destOrd="0" presId="urn:microsoft.com/office/officeart/2016/7/layout/BasicLinearProcessNumbered"/>
    <dgm:cxn modelId="{F474DE6A-0E4B-4937-9799-EC707192AA39}" type="presParOf" srcId="{DDC05BA8-F78E-41E1-A10B-88B6B11A7E23}" destId="{A8EFDEB6-9BEF-4D25-8532-4E2A0DDDF591}" srcOrd="2" destOrd="0" presId="urn:microsoft.com/office/officeart/2016/7/layout/BasicLinearProcessNumbered"/>
    <dgm:cxn modelId="{C80E2E76-0122-481D-91AE-43B7856F99B8}" type="presParOf" srcId="{A8EFDEB6-9BEF-4D25-8532-4E2A0DDDF591}" destId="{D8C1F185-EED5-4DDD-BB57-90378277B69B}" srcOrd="0" destOrd="0" presId="urn:microsoft.com/office/officeart/2016/7/layout/BasicLinearProcessNumbered"/>
    <dgm:cxn modelId="{404E3449-37A7-40B3-8CE6-A4AE7562F186}" type="presParOf" srcId="{A8EFDEB6-9BEF-4D25-8532-4E2A0DDDF591}" destId="{D9FE224C-C8FE-4181-A2AA-3F51124F6EF1}" srcOrd="1" destOrd="0" presId="urn:microsoft.com/office/officeart/2016/7/layout/BasicLinearProcessNumbered"/>
    <dgm:cxn modelId="{38886B29-0C9A-4ED4-83EF-D70DCCFA789C}" type="presParOf" srcId="{A8EFDEB6-9BEF-4D25-8532-4E2A0DDDF591}" destId="{10E6D6C5-4A55-4978-8049-0E8870554AAB}" srcOrd="2" destOrd="0" presId="urn:microsoft.com/office/officeart/2016/7/layout/BasicLinearProcessNumbered"/>
    <dgm:cxn modelId="{312E2A71-E25B-4940-9B52-137C274DA585}" type="presParOf" srcId="{A8EFDEB6-9BEF-4D25-8532-4E2A0DDDF591}" destId="{E4F94EED-3F22-49CD-9411-9493E26A3F5C}"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96A0CE-86E7-4346-9A4C-5D58DB4D78DD}">
      <dsp:nvSpPr>
        <dsp:cNvPr id="0" name=""/>
        <dsp:cNvSpPr/>
      </dsp:nvSpPr>
      <dsp:spPr>
        <a:xfrm>
          <a:off x="0" y="0"/>
          <a:ext cx="5819545"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E8DD10FD-1584-4ED3-A281-0C6FCAD58EC3}">
      <dsp:nvSpPr>
        <dsp:cNvPr id="0" name=""/>
        <dsp:cNvSpPr/>
      </dsp:nvSpPr>
      <dsp:spPr>
        <a:xfrm>
          <a:off x="0" y="0"/>
          <a:ext cx="1163909" cy="406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endParaRPr lang="en-US" sz="6500" kern="1200" dirty="0"/>
        </a:p>
      </dsp:txBody>
      <dsp:txXfrm>
        <a:off x="0" y="0"/>
        <a:ext cx="1163909" cy="4064000"/>
      </dsp:txXfrm>
    </dsp:sp>
    <dsp:sp modelId="{F4FA2E83-02D7-4FA6-BA0E-486F1EDCE61C}">
      <dsp:nvSpPr>
        <dsp:cNvPr id="0" name=""/>
        <dsp:cNvSpPr/>
      </dsp:nvSpPr>
      <dsp:spPr>
        <a:xfrm>
          <a:off x="1251202" y="63500"/>
          <a:ext cx="4568342" cy="12699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Serving size based on what people actually eat</a:t>
          </a:r>
        </a:p>
      </dsp:txBody>
      <dsp:txXfrm>
        <a:off x="1251202" y="63500"/>
        <a:ext cx="4568342" cy="1269999"/>
      </dsp:txXfrm>
    </dsp:sp>
    <dsp:sp modelId="{1D30952F-27E8-49B3-91B6-12DED8D66E5B}">
      <dsp:nvSpPr>
        <dsp:cNvPr id="0" name=""/>
        <dsp:cNvSpPr/>
      </dsp:nvSpPr>
      <dsp:spPr>
        <a:xfrm>
          <a:off x="1163909" y="1333499"/>
          <a:ext cx="465563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a:sp3d z="127000" prstMaterial="matte"/>
      </dsp:spPr>
      <dsp:style>
        <a:lnRef idx="2">
          <a:scrgbClr r="0" g="0" b="0"/>
        </a:lnRef>
        <a:fillRef idx="1">
          <a:scrgbClr r="0" g="0" b="0"/>
        </a:fillRef>
        <a:effectRef idx="0">
          <a:scrgbClr r="0" g="0" b="0"/>
        </a:effectRef>
        <a:fontRef idx="minor"/>
      </dsp:style>
    </dsp:sp>
    <dsp:sp modelId="{951EC298-9440-43F8-837C-7B3E2D3B7296}">
      <dsp:nvSpPr>
        <dsp:cNvPr id="0" name=""/>
        <dsp:cNvSpPr/>
      </dsp:nvSpPr>
      <dsp:spPr>
        <a:xfrm>
          <a:off x="1251202" y="1396999"/>
          <a:ext cx="4568342" cy="12699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Added sugars are listed – Americans are consuming too much sugar </a:t>
          </a:r>
        </a:p>
      </dsp:txBody>
      <dsp:txXfrm>
        <a:off x="1251202" y="1396999"/>
        <a:ext cx="4568342" cy="1269999"/>
      </dsp:txXfrm>
    </dsp:sp>
    <dsp:sp modelId="{5E10B6B2-AFCF-4428-9A02-5FB1CE02DE36}">
      <dsp:nvSpPr>
        <dsp:cNvPr id="0" name=""/>
        <dsp:cNvSpPr/>
      </dsp:nvSpPr>
      <dsp:spPr>
        <a:xfrm>
          <a:off x="1163909" y="2666999"/>
          <a:ext cx="465563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a:sp3d z="127000" prstMaterial="matte"/>
      </dsp:spPr>
      <dsp:style>
        <a:lnRef idx="2">
          <a:scrgbClr r="0" g="0" b="0"/>
        </a:lnRef>
        <a:fillRef idx="1">
          <a:scrgbClr r="0" g="0" b="0"/>
        </a:fillRef>
        <a:effectRef idx="0">
          <a:scrgbClr r="0" g="0" b="0"/>
        </a:effectRef>
        <a:fontRef idx="minor"/>
      </dsp:style>
    </dsp:sp>
    <dsp:sp modelId="{AD241387-9D64-4759-BBF2-52D71E0C7923}">
      <dsp:nvSpPr>
        <dsp:cNvPr id="0" name=""/>
        <dsp:cNvSpPr/>
      </dsp:nvSpPr>
      <dsp:spPr>
        <a:xfrm>
          <a:off x="1251202" y="2730499"/>
          <a:ext cx="4568342" cy="12699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Vitamin D and Potassium are added – many do not get enough</a:t>
          </a:r>
        </a:p>
      </dsp:txBody>
      <dsp:txXfrm>
        <a:off x="1251202" y="2730499"/>
        <a:ext cx="4568342" cy="1269999"/>
      </dsp:txXfrm>
    </dsp:sp>
    <dsp:sp modelId="{D52E6A4D-D25E-4EC8-AA7F-50804B78029C}">
      <dsp:nvSpPr>
        <dsp:cNvPr id="0" name=""/>
        <dsp:cNvSpPr/>
      </dsp:nvSpPr>
      <dsp:spPr>
        <a:xfrm>
          <a:off x="1163909" y="4000499"/>
          <a:ext cx="465563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a:sp3d z="127000" prstMaterial="matte"/>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411118-51A0-4233-9E63-9DD42568B4C4}">
      <dsp:nvSpPr>
        <dsp:cNvPr id="0" name=""/>
        <dsp:cNvSpPr/>
      </dsp:nvSpPr>
      <dsp:spPr>
        <a:xfrm>
          <a:off x="0" y="124604"/>
          <a:ext cx="789305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CFC1CDC8-2636-4267-9CD2-4A6124B70A28}">
      <dsp:nvSpPr>
        <dsp:cNvPr id="0" name=""/>
        <dsp:cNvSpPr/>
      </dsp:nvSpPr>
      <dsp:spPr>
        <a:xfrm>
          <a:off x="0" y="89181"/>
          <a:ext cx="7893050" cy="14890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solidFill>
                <a:schemeClr val="bg2"/>
              </a:solidFill>
            </a:rPr>
            <a:t>Gluten Free, Without Gluten, Free of Gluten, or No Gluten:</a:t>
          </a:r>
          <a:r>
            <a:rPr lang="en-US" sz="2400" b="0" kern="1200" dirty="0">
              <a:solidFill>
                <a:schemeClr val="bg2"/>
              </a:solidFill>
            </a:rPr>
            <a:t> </a:t>
          </a:r>
          <a:r>
            <a:rPr lang="en-US" sz="2400" b="0" kern="1200" dirty="0">
              <a:ea typeface="Calibri" panose="020F0502020204030204" pitchFamily="34" charset="0"/>
              <a:cs typeface="Times New Roman" panose="02020603050405020304" pitchFamily="18" charset="0"/>
            </a:rPr>
            <a:t>Foods cannot contain wheat, rye, barley or cross breeds of these grains </a:t>
          </a:r>
          <a:endParaRPr lang="en-US" sz="2400" b="0" kern="1200" dirty="0"/>
        </a:p>
      </dsp:txBody>
      <dsp:txXfrm>
        <a:off x="0" y="89181"/>
        <a:ext cx="7893050" cy="1489009"/>
      </dsp:txXfrm>
    </dsp:sp>
    <dsp:sp modelId="{229DCBFE-B13E-434F-95B2-4E39FC604811}">
      <dsp:nvSpPr>
        <dsp:cNvPr id="0" name=""/>
        <dsp:cNvSpPr/>
      </dsp:nvSpPr>
      <dsp:spPr>
        <a:xfrm>
          <a:off x="0" y="1300061"/>
          <a:ext cx="789305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0CE3A739-CCED-43CF-A079-82D83BABE973}">
      <dsp:nvSpPr>
        <dsp:cNvPr id="0" name=""/>
        <dsp:cNvSpPr/>
      </dsp:nvSpPr>
      <dsp:spPr>
        <a:xfrm>
          <a:off x="0" y="1298525"/>
          <a:ext cx="7885341" cy="2125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solidFill>
                <a:schemeClr val="bg2"/>
              </a:solidFill>
            </a:rPr>
            <a:t>Healthy:</a:t>
          </a:r>
          <a:r>
            <a:rPr lang="en-US" sz="2400" b="0" kern="1200" dirty="0">
              <a:solidFill>
                <a:schemeClr val="bg2"/>
              </a:solidFill>
            </a:rPr>
            <a:t> </a:t>
          </a:r>
          <a:r>
            <a:rPr lang="en-US" sz="2400" b="0" kern="1200" dirty="0">
              <a:solidFill>
                <a:schemeClr val="tx1"/>
              </a:solidFill>
            </a:rPr>
            <a:t>Current guidance by FDA is that manufacturers can use the term on foods that meet one of these definitions): </a:t>
          </a:r>
          <a:r>
            <a:rPr lang="en-US" sz="2400" b="0" kern="1200" dirty="0"/>
            <a:t>Food not low in total fat but has fat profile of mostly mono and polyunsaturated fats OR contains at least 10% of the Daily Value of potassium or Vitamin D per reference amount commonly consumed.</a:t>
          </a:r>
        </a:p>
      </dsp:txBody>
      <dsp:txXfrm>
        <a:off x="0" y="1298525"/>
        <a:ext cx="7885341" cy="2125233"/>
      </dsp:txXfrm>
    </dsp:sp>
    <dsp:sp modelId="{1CC4CEC4-5339-450D-AA96-AD9A4D28B6D8}">
      <dsp:nvSpPr>
        <dsp:cNvPr id="0" name=""/>
        <dsp:cNvSpPr/>
      </dsp:nvSpPr>
      <dsp:spPr>
        <a:xfrm>
          <a:off x="0" y="3443041"/>
          <a:ext cx="789305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59B19A57-E7BE-47D0-A463-5C04D17E1D1B}">
      <dsp:nvSpPr>
        <dsp:cNvPr id="0" name=""/>
        <dsp:cNvSpPr/>
      </dsp:nvSpPr>
      <dsp:spPr>
        <a:xfrm>
          <a:off x="0" y="3520187"/>
          <a:ext cx="7893050" cy="14890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i="0" kern="1200" dirty="0">
              <a:solidFill>
                <a:schemeClr val="bg2"/>
              </a:solidFill>
            </a:rPr>
            <a:t>Natural: </a:t>
          </a:r>
          <a:r>
            <a:rPr lang="en-US" sz="2400" b="0" i="0" kern="1200" dirty="0"/>
            <a:t>Currently no definition	</a:t>
          </a:r>
        </a:p>
      </dsp:txBody>
      <dsp:txXfrm>
        <a:off x="0" y="3520187"/>
        <a:ext cx="7893050" cy="148900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863576-2874-427E-940D-567E7F9504E8}">
      <dsp:nvSpPr>
        <dsp:cNvPr id="0" name=""/>
        <dsp:cNvSpPr/>
      </dsp:nvSpPr>
      <dsp:spPr>
        <a:xfrm>
          <a:off x="1396" y="517851"/>
          <a:ext cx="4574370" cy="4543797"/>
        </a:xfrm>
        <a:prstGeom prst="rect">
          <a:avLst/>
        </a:prstGeom>
        <a:solidFill>
          <a:schemeClr val="bg1">
            <a:lumMod val="95000"/>
            <a:hueOff val="0"/>
            <a:satOff val="0"/>
            <a:lumOff val="0"/>
            <a:alphaOff val="0"/>
          </a:schemeClr>
        </a:solidFill>
        <a:ln w="12700" cap="flat" cmpd="sng" algn="ctr">
          <a:solidFill>
            <a:schemeClr val="bg1">
              <a:lumMod val="95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3037" tIns="330200" rIns="253037" bIns="330200" numCol="1" spcCol="1270" anchor="t" anchorCtr="0">
          <a:noAutofit/>
        </a:bodyPr>
        <a:lstStyle/>
        <a:p>
          <a:pPr marL="0" lvl="0" indent="0" algn="l" defTabSz="1200150">
            <a:lnSpc>
              <a:spcPct val="90000"/>
            </a:lnSpc>
            <a:spcBef>
              <a:spcPct val="0"/>
            </a:spcBef>
            <a:spcAft>
              <a:spcPct val="35000"/>
            </a:spcAft>
            <a:buNone/>
          </a:pPr>
          <a:r>
            <a:rPr lang="en-US" sz="2700" kern="1200" dirty="0"/>
            <a:t>A Health Claim describes a relationship between a food, food component or dietary supplement AND a reduced risk for a specific disease or health condition.</a:t>
          </a:r>
        </a:p>
      </dsp:txBody>
      <dsp:txXfrm>
        <a:off x="1396" y="2244494"/>
        <a:ext cx="4574370" cy="2726278"/>
      </dsp:txXfrm>
    </dsp:sp>
    <dsp:sp modelId="{FD8D9E05-170A-4276-BECC-C81E7F495E89}">
      <dsp:nvSpPr>
        <dsp:cNvPr id="0" name=""/>
        <dsp:cNvSpPr/>
      </dsp:nvSpPr>
      <dsp:spPr>
        <a:xfrm>
          <a:off x="1607011" y="972231"/>
          <a:ext cx="1363139" cy="1363139"/>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276" tIns="12700" rIns="106276"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1806638" y="1171858"/>
        <a:ext cx="963885" cy="963885"/>
      </dsp:txXfrm>
    </dsp:sp>
    <dsp:sp modelId="{0747E4B4-EA71-4A5F-AFDA-9385A0B11366}">
      <dsp:nvSpPr>
        <dsp:cNvPr id="0" name=""/>
        <dsp:cNvSpPr/>
      </dsp:nvSpPr>
      <dsp:spPr>
        <a:xfrm flipV="1">
          <a:off x="157556" y="5060892"/>
          <a:ext cx="4262049" cy="144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C1F185-EED5-4DDD-BB57-90378277B69B}">
      <dsp:nvSpPr>
        <dsp:cNvPr id="0" name=""/>
        <dsp:cNvSpPr/>
      </dsp:nvSpPr>
      <dsp:spPr>
        <a:xfrm>
          <a:off x="4728925" y="537934"/>
          <a:ext cx="3730652" cy="4543797"/>
        </a:xfrm>
        <a:prstGeom prst="rect">
          <a:avLst/>
        </a:prstGeom>
        <a:solidFill>
          <a:schemeClr val="bg1">
            <a:lumMod val="95000"/>
            <a:hueOff val="0"/>
            <a:satOff val="0"/>
            <a:lumOff val="0"/>
            <a:alphaOff val="0"/>
          </a:schemeClr>
        </a:solidFill>
        <a:ln w="12700" cap="flat" cmpd="sng" algn="ctr">
          <a:solidFill>
            <a:schemeClr val="bg1">
              <a:lumMod val="95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3037" tIns="330200" rIns="253037" bIns="330200" numCol="1" spcCol="1270" anchor="t" anchorCtr="0">
          <a:noAutofit/>
        </a:bodyPr>
        <a:lstStyle/>
        <a:p>
          <a:pPr marL="0" lvl="0" indent="0" algn="l" defTabSz="1200150">
            <a:lnSpc>
              <a:spcPct val="90000"/>
            </a:lnSpc>
            <a:spcBef>
              <a:spcPct val="0"/>
            </a:spcBef>
            <a:spcAft>
              <a:spcPct val="35000"/>
            </a:spcAft>
            <a:buNone/>
          </a:pPr>
          <a:r>
            <a:rPr lang="en-US" sz="2700" kern="1200" dirty="0"/>
            <a:t>Health Claims are based on extensive research. </a:t>
          </a:r>
        </a:p>
      </dsp:txBody>
      <dsp:txXfrm>
        <a:off x="4728925" y="2264577"/>
        <a:ext cx="3730652" cy="2726278"/>
      </dsp:txXfrm>
    </dsp:sp>
    <dsp:sp modelId="{D9FE224C-C8FE-4181-A2AA-3F51124F6EF1}">
      <dsp:nvSpPr>
        <dsp:cNvPr id="0" name=""/>
        <dsp:cNvSpPr/>
      </dsp:nvSpPr>
      <dsp:spPr>
        <a:xfrm>
          <a:off x="5983589" y="1006582"/>
          <a:ext cx="1363139" cy="1363139"/>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276" tIns="12700" rIns="106276"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6183216" y="1206209"/>
        <a:ext cx="963885" cy="963885"/>
      </dsp:txXfrm>
    </dsp:sp>
    <dsp:sp modelId="{10E6D6C5-4A55-4978-8049-0E8870554AAB}">
      <dsp:nvSpPr>
        <dsp:cNvPr id="0" name=""/>
        <dsp:cNvSpPr/>
      </dsp:nvSpPr>
      <dsp:spPr>
        <a:xfrm>
          <a:off x="4925363" y="5050844"/>
          <a:ext cx="3318822" cy="144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BA7DEA7-0393-48CD-96E8-3AEC7419F3BC}"/>
              </a:ext>
            </a:extLst>
          </p:cNvPr>
          <p:cNvSpPr>
            <a:spLocks noGrp="1"/>
          </p:cNvSpPr>
          <p:nvPr>
            <p:ph type="hdr" sz="quarter"/>
          </p:nvPr>
        </p:nvSpPr>
        <p:spPr>
          <a:xfrm>
            <a:off x="0" y="1"/>
            <a:ext cx="4160520" cy="367030"/>
          </a:xfrm>
          <a:prstGeom prst="rect">
            <a:avLst/>
          </a:prstGeom>
        </p:spPr>
        <p:txBody>
          <a:bodyPr vert="horz" lIns="96661" tIns="48331" rIns="96661" bIns="48331" rtlCol="0"/>
          <a:lstStyle>
            <a:lvl1pPr algn="l">
              <a:defRPr sz="1300"/>
            </a:lvl1pPr>
          </a:lstStyle>
          <a:p>
            <a:endParaRPr lang="en-US"/>
          </a:p>
        </p:txBody>
      </p:sp>
      <p:sp>
        <p:nvSpPr>
          <p:cNvPr id="3" name="Date Placeholder 2">
            <a:extLst>
              <a:ext uri="{FF2B5EF4-FFF2-40B4-BE49-F238E27FC236}">
                <a16:creationId xmlns:a16="http://schemas.microsoft.com/office/drawing/2014/main" id="{0921BA3D-CE52-4EDC-AA0E-242B79B1E6AB}"/>
              </a:ext>
            </a:extLst>
          </p:cNvPr>
          <p:cNvSpPr>
            <a:spLocks noGrp="1"/>
          </p:cNvSpPr>
          <p:nvPr>
            <p:ph type="dt" sz="quarter" idx="1"/>
          </p:nvPr>
        </p:nvSpPr>
        <p:spPr>
          <a:xfrm>
            <a:off x="5438458" y="1"/>
            <a:ext cx="4160520" cy="367030"/>
          </a:xfrm>
          <a:prstGeom prst="rect">
            <a:avLst/>
          </a:prstGeom>
        </p:spPr>
        <p:txBody>
          <a:bodyPr vert="horz" lIns="96661" tIns="48331" rIns="96661" bIns="48331" rtlCol="0"/>
          <a:lstStyle>
            <a:lvl1pPr algn="r">
              <a:defRPr sz="1300"/>
            </a:lvl1pPr>
          </a:lstStyle>
          <a:p>
            <a:fld id="{F110F1FD-C672-43B3-8056-804AC2EE390A}" type="datetimeFigureOut">
              <a:rPr lang="en-US" smtClean="0"/>
              <a:t>7/24/2022</a:t>
            </a:fld>
            <a:endParaRPr lang="en-US"/>
          </a:p>
        </p:txBody>
      </p:sp>
      <p:sp>
        <p:nvSpPr>
          <p:cNvPr id="4" name="Footer Placeholder 3">
            <a:extLst>
              <a:ext uri="{FF2B5EF4-FFF2-40B4-BE49-F238E27FC236}">
                <a16:creationId xmlns:a16="http://schemas.microsoft.com/office/drawing/2014/main" id="{4F9EBC7E-93CD-46F3-B82D-33DB444AC55C}"/>
              </a:ext>
            </a:extLst>
          </p:cNvPr>
          <p:cNvSpPr>
            <a:spLocks noGrp="1"/>
          </p:cNvSpPr>
          <p:nvPr>
            <p:ph type="ftr" sz="quarter" idx="2"/>
          </p:nvPr>
        </p:nvSpPr>
        <p:spPr>
          <a:xfrm>
            <a:off x="0" y="6948171"/>
            <a:ext cx="4160520" cy="367029"/>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9BBC3C8E-EBDC-4B0F-88DF-A8FA1B6053CA}"/>
              </a:ext>
            </a:extLst>
          </p:cNvPr>
          <p:cNvSpPr>
            <a:spLocks noGrp="1"/>
          </p:cNvSpPr>
          <p:nvPr>
            <p:ph type="sldNum" sz="quarter" idx="3"/>
          </p:nvPr>
        </p:nvSpPr>
        <p:spPr>
          <a:xfrm>
            <a:off x="5438458" y="6948171"/>
            <a:ext cx="4160520" cy="367029"/>
          </a:xfrm>
          <a:prstGeom prst="rect">
            <a:avLst/>
          </a:prstGeom>
        </p:spPr>
        <p:txBody>
          <a:bodyPr vert="horz" lIns="96661" tIns="48331" rIns="96661" bIns="48331" rtlCol="0" anchor="b"/>
          <a:lstStyle>
            <a:lvl1pPr algn="r">
              <a:defRPr sz="1300"/>
            </a:lvl1pPr>
          </a:lstStyle>
          <a:p>
            <a:fld id="{5712CB6C-8166-409B-9F9B-51096995C606}" type="slidenum">
              <a:rPr lang="en-US" smtClean="0"/>
              <a:t>‹#›</a:t>
            </a:fld>
            <a:endParaRPr lang="en-US"/>
          </a:p>
        </p:txBody>
      </p:sp>
    </p:spTree>
    <p:extLst>
      <p:ext uri="{BB962C8B-B14F-4D97-AF65-F5344CB8AC3E}">
        <p14:creationId xmlns:p14="http://schemas.microsoft.com/office/powerpoint/2010/main" val="11253342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160520" cy="36703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5438458" y="1"/>
            <a:ext cx="4160520" cy="367030"/>
          </a:xfrm>
          <a:prstGeom prst="rect">
            <a:avLst/>
          </a:prstGeom>
        </p:spPr>
        <p:txBody>
          <a:bodyPr vert="horz" lIns="96661" tIns="48331" rIns="96661" bIns="48331" rtlCol="0"/>
          <a:lstStyle>
            <a:lvl1pPr algn="r">
              <a:defRPr sz="1300"/>
            </a:lvl1pPr>
          </a:lstStyle>
          <a:p>
            <a:fld id="{4152F04E-4FE1-40A2-B5E1-E272B11E2012}" type="datetimeFigureOut">
              <a:rPr lang="en-US" smtClean="0"/>
              <a:t>7/24/2022</a:t>
            </a:fld>
            <a:endParaRPr lang="en-US"/>
          </a:p>
        </p:txBody>
      </p:sp>
      <p:sp>
        <p:nvSpPr>
          <p:cNvPr id="4" name="Slide Image Placeholder 3"/>
          <p:cNvSpPr>
            <a:spLocks noGrp="1" noRot="1" noChangeAspect="1"/>
          </p:cNvSpPr>
          <p:nvPr>
            <p:ph type="sldImg" idx="2"/>
          </p:nvPr>
        </p:nvSpPr>
        <p:spPr>
          <a:xfrm>
            <a:off x="3155950" y="914400"/>
            <a:ext cx="3289300" cy="2468563"/>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960120" y="3520439"/>
            <a:ext cx="7680960" cy="2880361"/>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948171"/>
            <a:ext cx="4160520" cy="367029"/>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5438458" y="6948171"/>
            <a:ext cx="4160520" cy="367029"/>
          </a:xfrm>
          <a:prstGeom prst="rect">
            <a:avLst/>
          </a:prstGeom>
        </p:spPr>
        <p:txBody>
          <a:bodyPr vert="horz" lIns="96661" tIns="48331" rIns="96661" bIns="48331" rtlCol="0" anchor="b"/>
          <a:lstStyle>
            <a:lvl1pPr algn="r">
              <a:defRPr sz="1300"/>
            </a:lvl1pPr>
          </a:lstStyle>
          <a:p>
            <a:fld id="{EB37E209-28C7-4512-8DCD-85B19ECA673C}" type="slidenum">
              <a:rPr lang="en-US" smtClean="0"/>
              <a:t>‹#›</a:t>
            </a:fld>
            <a:endParaRPr lang="en-US"/>
          </a:p>
        </p:txBody>
      </p:sp>
    </p:spTree>
    <p:extLst>
      <p:ext uri="{BB962C8B-B14F-4D97-AF65-F5344CB8AC3E}">
        <p14:creationId xmlns:p14="http://schemas.microsoft.com/office/powerpoint/2010/main" val="3729954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da.gov/food/resourcesforyou/consumers/ucm079311.htm"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da.gov/ForConsumers/ConsumerUpdates/ucm620013.htm"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fda.gov/ForConsumers/ConsumerUpdates/ucm620013.htm"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fda.gov/regulatory-information/search-fda-guidance-documents/guidance-industry-use-term-healthy-labeling-human-food-products"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da.gov/downloads/Food/GuidanceRegulation/GuidanceDocumentsRegulatoryInformation/UCM265446.pdf"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fda.gov/Food/LabelingNutrition/ucm2006876.htm"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ecfr.gov/cgi-bin/retrieveECFR?gp=1&amp;SID=7d28421c2c27bebbb318c37340189bf4&amp;ty=HTML&amp;h=L&amp;mc=true&amp;r=SECTION&amp;n=se21.2.101_174" TargetMode="External"/><Relationship Id="rId2" Type="http://schemas.openxmlformats.org/officeDocument/2006/relationships/slide" Target="../slides/slide37.xml"/><Relationship Id="rId1" Type="http://schemas.openxmlformats.org/officeDocument/2006/relationships/notesMaster" Target="../notesMasters/notesMaster1.xml"/><Relationship Id="rId6" Type="http://schemas.openxmlformats.org/officeDocument/2006/relationships/hyperlink" Target="https://www.fda.gov/regulatory-information/search-fda-guidance-documents/guidance-industry-fdas-implementation-qualified-health-claims" TargetMode="External"/><Relationship Id="rId5" Type="http://schemas.openxmlformats.org/officeDocument/2006/relationships/hyperlink" Target="https://www.ecfr.gov/cgi-bin/retrieveECFR?gp=1&amp;SID=7d28421c2c27bebbb318c37340189bf4&amp;ty=HTML&amp;h=L&amp;mc=true&amp;r=SECTION&amp;n=se21.2.101_178" TargetMode="External"/><Relationship Id="rId4" Type="http://schemas.openxmlformats.org/officeDocument/2006/relationships/hyperlink" Target="https://www.ecfr.gov/cgi-bin/retrieveECFR?gp=1&amp;SID=7d28421c2c27bebbb318c37340189bf4&amp;ty=HTML&amp;h=L&amp;mc=true&amp;n=pt21.2.101&amp;r=PART#se21.2.101_179"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fda.gov/Food/LabelingNutrition/ucm2006877.htm"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fda.gov/food/food-labeling-nutrition/questions-and-answers-health-claims-food-labeling"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s://www.fda.gov/food/cfsan-constituent-updates/fda-completes-review-qualified-health-claim-petition-oleic-acid-and-risk-coronary-heart-disease"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Food labels help consumers make purchasing decisions at the grocery store and provide information about what is inside the container. An attractive label initially helps sell the product to the consumer and gives the consumer information about the product identity, quality, nutrition, and relevant health and safety information.</a:t>
            </a:r>
          </a:p>
          <a:p>
            <a:endParaRPr lang="en-US" dirty="0"/>
          </a:p>
        </p:txBody>
      </p:sp>
      <p:sp>
        <p:nvSpPr>
          <p:cNvPr id="4" name="Slide Number Placeholder 3"/>
          <p:cNvSpPr>
            <a:spLocks noGrp="1"/>
          </p:cNvSpPr>
          <p:nvPr>
            <p:ph type="sldNum" sz="quarter" idx="10"/>
          </p:nvPr>
        </p:nvSpPr>
        <p:spPr/>
        <p:txBody>
          <a:bodyPr/>
          <a:lstStyle/>
          <a:p>
            <a:fld id="{EB37E209-28C7-4512-8DCD-85B19ECA673C}" type="slidenum">
              <a:rPr lang="en-US" smtClean="0"/>
              <a:t>1</a:t>
            </a:fld>
            <a:endParaRPr lang="en-US"/>
          </a:p>
        </p:txBody>
      </p:sp>
    </p:spTree>
    <p:extLst>
      <p:ext uri="{BB962C8B-B14F-4D97-AF65-F5344CB8AC3E}">
        <p14:creationId xmlns:p14="http://schemas.microsoft.com/office/powerpoint/2010/main" val="6506517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list of ingredients in the product is listed below the Nutrition Facts panel. The ingredients are listed by their common or usual name in descending order by weight. For example: If “whole wheat” is listed first, that ingredient is found in the largest amount in weight in the product. The ingredient listed last contributes the least amount by weight. </a:t>
            </a:r>
          </a:p>
          <a:p>
            <a:endParaRPr lang="en-US" dirty="0"/>
          </a:p>
          <a:p>
            <a:r>
              <a:rPr lang="en-US" dirty="0"/>
              <a:t>Food manufacturers may include the name of a food allergen in parenthesis following the common or usual name of the food source if the name isn’t listed elsewhere. For example, if the term “enriched flour” occurs in the list of ingredients, it might be followed in parenthesis by </a:t>
            </a:r>
            <a:r>
              <a:rPr lang="en-US"/>
              <a:t>the word “</a:t>
            </a:r>
            <a:r>
              <a:rPr lang="en-US" dirty="0"/>
              <a:t>wheat,” which can be a food allergen, plus other substances found in the flour, such as various B vitamins and iron.  </a:t>
            </a:r>
          </a:p>
          <a:p>
            <a:endParaRPr lang="en-US" dirty="0"/>
          </a:p>
          <a:p>
            <a:endParaRPr lang="en-US" dirty="0"/>
          </a:p>
        </p:txBody>
      </p:sp>
      <p:sp>
        <p:nvSpPr>
          <p:cNvPr id="4" name="Slide Number Placeholder 3"/>
          <p:cNvSpPr>
            <a:spLocks noGrp="1"/>
          </p:cNvSpPr>
          <p:nvPr>
            <p:ph type="sldNum" sz="quarter" idx="10"/>
          </p:nvPr>
        </p:nvSpPr>
        <p:spPr/>
        <p:txBody>
          <a:bodyPr/>
          <a:lstStyle/>
          <a:p>
            <a:fld id="{EB37E209-28C7-4512-8DCD-85B19ECA673C}" type="slidenum">
              <a:rPr lang="en-US" smtClean="0"/>
              <a:t>12</a:t>
            </a:fld>
            <a:endParaRPr lang="en-US"/>
          </a:p>
        </p:txBody>
      </p:sp>
    </p:spTree>
    <p:extLst>
      <p:ext uri="{BB962C8B-B14F-4D97-AF65-F5344CB8AC3E}">
        <p14:creationId xmlns:p14="http://schemas.microsoft.com/office/powerpoint/2010/main" val="17956028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a:t>
            </a:r>
          </a:p>
        </p:txBody>
      </p:sp>
      <p:sp>
        <p:nvSpPr>
          <p:cNvPr id="4" name="Slide Number Placeholder 3"/>
          <p:cNvSpPr>
            <a:spLocks noGrp="1"/>
          </p:cNvSpPr>
          <p:nvPr>
            <p:ph type="sldNum" sz="quarter" idx="10"/>
          </p:nvPr>
        </p:nvSpPr>
        <p:spPr/>
        <p:txBody>
          <a:bodyPr/>
          <a:lstStyle/>
          <a:p>
            <a:fld id="{EB37E209-28C7-4512-8DCD-85B19ECA673C}" type="slidenum">
              <a:rPr lang="en-US" smtClean="0"/>
              <a:t>14</a:t>
            </a:fld>
            <a:endParaRPr lang="en-US"/>
          </a:p>
        </p:txBody>
      </p:sp>
    </p:spTree>
    <p:extLst>
      <p:ext uri="{BB962C8B-B14F-4D97-AF65-F5344CB8AC3E}">
        <p14:creationId xmlns:p14="http://schemas.microsoft.com/office/powerpoint/2010/main" val="18734948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ingredient statement lists sugar</a:t>
            </a:r>
            <a:r>
              <a:rPr lang="en-US" baseline="0" dirty="0"/>
              <a:t> as its largest ingredient by weight.</a:t>
            </a:r>
            <a:endParaRPr lang="en-US" dirty="0"/>
          </a:p>
        </p:txBody>
      </p:sp>
      <p:sp>
        <p:nvSpPr>
          <p:cNvPr id="4" name="Slide Number Placeholder 3"/>
          <p:cNvSpPr>
            <a:spLocks noGrp="1"/>
          </p:cNvSpPr>
          <p:nvPr>
            <p:ph type="sldNum" sz="quarter" idx="10"/>
          </p:nvPr>
        </p:nvSpPr>
        <p:spPr/>
        <p:txBody>
          <a:bodyPr/>
          <a:lstStyle/>
          <a:p>
            <a:fld id="{EB37E209-28C7-4512-8DCD-85B19ECA673C}" type="slidenum">
              <a:rPr lang="en-US" smtClean="0"/>
              <a:t>15</a:t>
            </a:fld>
            <a:endParaRPr lang="en-US"/>
          </a:p>
        </p:txBody>
      </p:sp>
    </p:spTree>
    <p:extLst>
      <p:ext uri="{BB962C8B-B14F-4D97-AF65-F5344CB8AC3E}">
        <p14:creationId xmlns:p14="http://schemas.microsoft.com/office/powerpoint/2010/main" val="42041855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Allergen labeling is required if a food product contains one of the eight allergens: eggs, milk, wheat, soy, peanuts, tree nuts, fish, and crustacean shellfish. </a:t>
            </a:r>
          </a:p>
          <a:p>
            <a:endParaRPr lang="en-US" dirty="0"/>
          </a:p>
          <a:p>
            <a:r>
              <a:rPr lang="en-US" dirty="0"/>
              <a:t>The type of tree nut, the type of fish, and the type of shellfish must be listed. </a:t>
            </a:r>
          </a:p>
          <a:p>
            <a:endParaRPr lang="en-US" dirty="0"/>
          </a:p>
          <a:p>
            <a:r>
              <a:rPr lang="en-US" dirty="0"/>
              <a:t>While more than 160 foods have been identified as the cause of food allergies in sensitive individuals, these eight major food allergens account for over 90 percent of all documented food allergies. They also represent the foods most likely to cause severe or life-threatening reactions. </a:t>
            </a:r>
          </a:p>
          <a:p>
            <a:endParaRPr lang="en-US" dirty="0"/>
          </a:p>
        </p:txBody>
      </p:sp>
      <p:sp>
        <p:nvSpPr>
          <p:cNvPr id="4" name="Slide Number Placeholder 3"/>
          <p:cNvSpPr>
            <a:spLocks noGrp="1"/>
          </p:cNvSpPr>
          <p:nvPr>
            <p:ph type="sldNum" sz="quarter" idx="10"/>
          </p:nvPr>
        </p:nvSpPr>
        <p:spPr/>
        <p:txBody>
          <a:bodyPr/>
          <a:lstStyle/>
          <a:p>
            <a:fld id="{EB37E209-28C7-4512-8DCD-85B19ECA673C}" type="slidenum">
              <a:rPr lang="en-US" smtClean="0"/>
              <a:t>16</a:t>
            </a:fld>
            <a:endParaRPr lang="en-US"/>
          </a:p>
        </p:txBody>
      </p:sp>
    </p:spTree>
    <p:extLst>
      <p:ext uri="{BB962C8B-B14F-4D97-AF65-F5344CB8AC3E}">
        <p14:creationId xmlns:p14="http://schemas.microsoft.com/office/powerpoint/2010/main" val="39193173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allergens can be identified on the label in two ways:</a:t>
            </a:r>
          </a:p>
          <a:p>
            <a:endParaRPr lang="en-US" dirty="0"/>
          </a:p>
          <a:p>
            <a:pPr marL="241653" indent="-241653">
              <a:buAutoNum type="arabicParenR"/>
            </a:pPr>
            <a:r>
              <a:rPr lang="en-US" b="1" dirty="0"/>
              <a:t>In parentheses </a:t>
            </a:r>
            <a:r>
              <a:rPr lang="en-US" dirty="0"/>
              <a:t>following the name of the ingredient. </a:t>
            </a:r>
            <a:r>
              <a:rPr lang="en-US" b="1" dirty="0"/>
              <a:t>Example:  </a:t>
            </a:r>
            <a:r>
              <a:rPr lang="en-US" b="0" dirty="0"/>
              <a:t>Enriched flour (wheat flour …..)</a:t>
            </a:r>
            <a:br>
              <a:rPr lang="en-US" dirty="0"/>
            </a:br>
            <a:endParaRPr lang="en-US" dirty="0"/>
          </a:p>
          <a:p>
            <a:pPr marL="241653" indent="-241653">
              <a:buAutoNum type="arabicParenR"/>
            </a:pPr>
            <a:r>
              <a:rPr lang="en-US" sz="1300" b="1" dirty="0"/>
              <a:t>Immediately after or adjacent to </a:t>
            </a:r>
            <a:r>
              <a:rPr lang="en-US" sz="1300" dirty="0"/>
              <a:t>the list of ingredients in a “contains” statement.  </a:t>
            </a:r>
            <a:r>
              <a:rPr lang="en-US" sz="1300" b="1" dirty="0"/>
              <a:t>Example: </a:t>
            </a:r>
            <a:r>
              <a:rPr lang="en-US" sz="1300" dirty="0"/>
              <a:t>“Contains: Wheat, Milk, Egg, and Soy”</a:t>
            </a:r>
          </a:p>
          <a:p>
            <a:pPr marL="241653" indent="-241653">
              <a:buAutoNum type="arabicParenR"/>
            </a:pPr>
            <a:endParaRPr lang="en-US" dirty="0"/>
          </a:p>
          <a:p>
            <a:r>
              <a:rPr lang="en-US" dirty="0">
                <a:hlinkClick r:id="rId3"/>
              </a:rPr>
              <a:t>https://www.fda.gov/food/resourcesforyou/consumers/ucm079311.htm</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EB37E209-28C7-4512-8DCD-85B19ECA673C}" type="slidenum">
              <a:rPr lang="en-US" smtClean="0"/>
              <a:t>18</a:t>
            </a:fld>
            <a:endParaRPr lang="en-US"/>
          </a:p>
        </p:txBody>
      </p:sp>
    </p:spTree>
    <p:extLst>
      <p:ext uri="{BB962C8B-B14F-4D97-AF65-F5344CB8AC3E}">
        <p14:creationId xmlns:p14="http://schemas.microsoft.com/office/powerpoint/2010/main" val="20074663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the slide. </a:t>
            </a:r>
          </a:p>
          <a:p>
            <a:pPr marL="241653" indent="-241653">
              <a:buFont typeface="+mj-lt"/>
              <a:buAutoNum type="arabicPeriod"/>
            </a:pPr>
            <a:endParaRPr lang="en-US" dirty="0"/>
          </a:p>
          <a:p>
            <a:r>
              <a:rPr lang="en-US" dirty="0"/>
              <a:t>Flip to the next slide to display the answers … </a:t>
            </a:r>
          </a:p>
          <a:p>
            <a:endParaRPr lang="en-US" dirty="0"/>
          </a:p>
        </p:txBody>
      </p:sp>
      <p:sp>
        <p:nvSpPr>
          <p:cNvPr id="4" name="Slide Number Placeholder 3"/>
          <p:cNvSpPr>
            <a:spLocks noGrp="1"/>
          </p:cNvSpPr>
          <p:nvPr>
            <p:ph type="sldNum" sz="quarter" idx="10"/>
          </p:nvPr>
        </p:nvSpPr>
        <p:spPr/>
        <p:txBody>
          <a:bodyPr/>
          <a:lstStyle/>
          <a:p>
            <a:fld id="{EB37E209-28C7-4512-8DCD-85B19ECA673C}" type="slidenum">
              <a:rPr lang="en-US" smtClean="0"/>
              <a:t>19</a:t>
            </a:fld>
            <a:endParaRPr lang="en-US"/>
          </a:p>
        </p:txBody>
      </p:sp>
    </p:spTree>
    <p:extLst>
      <p:ext uri="{BB962C8B-B14F-4D97-AF65-F5344CB8AC3E}">
        <p14:creationId xmlns:p14="http://schemas.microsoft.com/office/powerpoint/2010/main" val="15460557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examples illustrate the presence of wheat, egg, and milk. They also alert the consumer that the product may contain pecans.  </a:t>
            </a:r>
          </a:p>
        </p:txBody>
      </p:sp>
      <p:sp>
        <p:nvSpPr>
          <p:cNvPr id="4" name="Slide Number Placeholder 3"/>
          <p:cNvSpPr>
            <a:spLocks noGrp="1"/>
          </p:cNvSpPr>
          <p:nvPr>
            <p:ph type="sldNum" sz="quarter" idx="10"/>
          </p:nvPr>
        </p:nvSpPr>
        <p:spPr/>
        <p:txBody>
          <a:bodyPr/>
          <a:lstStyle/>
          <a:p>
            <a:fld id="{EB37E209-28C7-4512-8DCD-85B19ECA673C}" type="slidenum">
              <a:rPr lang="en-US" smtClean="0"/>
              <a:t>20</a:t>
            </a:fld>
            <a:endParaRPr lang="en-US"/>
          </a:p>
        </p:txBody>
      </p:sp>
    </p:spTree>
    <p:extLst>
      <p:ext uri="{BB962C8B-B14F-4D97-AF65-F5344CB8AC3E}">
        <p14:creationId xmlns:p14="http://schemas.microsoft.com/office/powerpoint/2010/main" val="2516072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statement provides the food product’s manufacturer, packer, or distributor. It may consist of a business name, city, and zip code if the address can be found in a public directory under the business name. Otherwise the complete address must be given. </a:t>
            </a:r>
          </a:p>
          <a:p>
            <a:endParaRPr lang="en-US" dirty="0"/>
          </a:p>
          <a:p>
            <a:endParaRPr lang="en-US" dirty="0"/>
          </a:p>
        </p:txBody>
      </p:sp>
      <p:sp>
        <p:nvSpPr>
          <p:cNvPr id="4" name="Slide Number Placeholder 3"/>
          <p:cNvSpPr>
            <a:spLocks noGrp="1"/>
          </p:cNvSpPr>
          <p:nvPr>
            <p:ph type="sldNum" sz="quarter" idx="10"/>
          </p:nvPr>
        </p:nvSpPr>
        <p:spPr/>
        <p:txBody>
          <a:bodyPr/>
          <a:lstStyle/>
          <a:p>
            <a:fld id="{EB37E209-28C7-4512-8DCD-85B19ECA673C}" type="slidenum">
              <a:rPr lang="en-US" smtClean="0"/>
              <a:t>21</a:t>
            </a:fld>
            <a:endParaRPr lang="en-US"/>
          </a:p>
        </p:txBody>
      </p:sp>
    </p:spTree>
    <p:extLst>
      <p:ext uri="{BB962C8B-B14F-4D97-AF65-F5344CB8AC3E}">
        <p14:creationId xmlns:p14="http://schemas.microsoft.com/office/powerpoint/2010/main" val="34934959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A statement of the country of origin on the labeling of imported foods is not required by the Federal Food, Drug, &amp; Cosmetic Act; however, this is a requirement of the U.S. Customs and Border Protection.  </a:t>
            </a:r>
          </a:p>
          <a:p>
            <a:endParaRPr lang="en-US" dirty="0"/>
          </a:p>
        </p:txBody>
      </p:sp>
      <p:sp>
        <p:nvSpPr>
          <p:cNvPr id="4" name="Slide Number Placeholder 3"/>
          <p:cNvSpPr>
            <a:spLocks noGrp="1"/>
          </p:cNvSpPr>
          <p:nvPr>
            <p:ph type="sldNum" sz="quarter" idx="10"/>
          </p:nvPr>
        </p:nvSpPr>
        <p:spPr/>
        <p:txBody>
          <a:bodyPr/>
          <a:lstStyle/>
          <a:p>
            <a:fld id="{EB37E209-28C7-4512-8DCD-85B19ECA673C}" type="slidenum">
              <a:rPr lang="en-US" smtClean="0"/>
              <a:t>22</a:t>
            </a:fld>
            <a:endParaRPr lang="en-US"/>
          </a:p>
        </p:txBody>
      </p:sp>
    </p:spTree>
    <p:extLst>
      <p:ext uri="{BB962C8B-B14F-4D97-AF65-F5344CB8AC3E}">
        <p14:creationId xmlns:p14="http://schemas.microsoft.com/office/powerpoint/2010/main" val="23746794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r>
              <a:rPr lang="en-US" dirty="0"/>
              <a:t>Read the slide.</a:t>
            </a:r>
          </a:p>
          <a:p>
            <a:endParaRPr lang="en-US" dirty="0"/>
          </a:p>
        </p:txBody>
      </p:sp>
      <p:sp>
        <p:nvSpPr>
          <p:cNvPr id="4" name="Slide Number Placeholder 3"/>
          <p:cNvSpPr>
            <a:spLocks noGrp="1"/>
          </p:cNvSpPr>
          <p:nvPr>
            <p:ph type="sldNum" sz="quarter" idx="10"/>
          </p:nvPr>
        </p:nvSpPr>
        <p:spPr/>
        <p:txBody>
          <a:bodyPr/>
          <a:lstStyle/>
          <a:p>
            <a:fld id="{21E00FD5-6644-4EA0-ACD0-A9794211D202}" type="slidenum">
              <a:rPr lang="en-US" smtClean="0"/>
              <a:t>23</a:t>
            </a:fld>
            <a:endParaRPr lang="en-US"/>
          </a:p>
        </p:txBody>
      </p:sp>
    </p:spTree>
    <p:extLst>
      <p:ext uri="{BB962C8B-B14F-4D97-AF65-F5344CB8AC3E}">
        <p14:creationId xmlns:p14="http://schemas.microsoft.com/office/powerpoint/2010/main" val="1266475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a:t>
            </a:r>
          </a:p>
        </p:txBody>
      </p:sp>
      <p:sp>
        <p:nvSpPr>
          <p:cNvPr id="4" name="Slide Number Placeholder 3"/>
          <p:cNvSpPr>
            <a:spLocks noGrp="1"/>
          </p:cNvSpPr>
          <p:nvPr>
            <p:ph type="sldNum" sz="quarter" idx="10"/>
          </p:nvPr>
        </p:nvSpPr>
        <p:spPr/>
        <p:txBody>
          <a:bodyPr/>
          <a:lstStyle/>
          <a:p>
            <a:fld id="{EB37E209-28C7-4512-8DCD-85B19ECA673C}" type="slidenum">
              <a:rPr lang="en-US" smtClean="0"/>
              <a:t>3</a:t>
            </a:fld>
            <a:endParaRPr lang="en-US"/>
          </a:p>
        </p:txBody>
      </p:sp>
    </p:spTree>
    <p:extLst>
      <p:ext uri="{BB962C8B-B14F-4D97-AF65-F5344CB8AC3E}">
        <p14:creationId xmlns:p14="http://schemas.microsoft.com/office/powerpoint/2010/main" val="36024411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r>
              <a:rPr lang="en-US" dirty="0"/>
              <a:t>The country of</a:t>
            </a:r>
            <a:r>
              <a:rPr lang="en-US" baseline="0" dirty="0"/>
              <a:t> origin is China.</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1E00FD5-6644-4EA0-ACD0-A9794211D202}" type="slidenum">
              <a:rPr lang="en-US" smtClean="0"/>
              <a:t>24</a:t>
            </a:fld>
            <a:endParaRPr lang="en-US"/>
          </a:p>
        </p:txBody>
      </p:sp>
    </p:spTree>
    <p:extLst>
      <p:ext uri="{BB962C8B-B14F-4D97-AF65-F5344CB8AC3E}">
        <p14:creationId xmlns:p14="http://schemas.microsoft.com/office/powerpoint/2010/main" val="23039104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how to interpret the updated Nutrition Facts label ….</a:t>
            </a:r>
          </a:p>
        </p:txBody>
      </p:sp>
      <p:sp>
        <p:nvSpPr>
          <p:cNvPr id="4" name="Slide Number Placeholder 3"/>
          <p:cNvSpPr>
            <a:spLocks noGrp="1"/>
          </p:cNvSpPr>
          <p:nvPr>
            <p:ph type="sldNum" sz="quarter" idx="5"/>
          </p:nvPr>
        </p:nvSpPr>
        <p:spPr/>
        <p:txBody>
          <a:bodyPr/>
          <a:lstStyle/>
          <a:p>
            <a:fld id="{EB37E209-28C7-4512-8DCD-85B19ECA673C}" type="slidenum">
              <a:rPr lang="en-US" smtClean="0"/>
              <a:t>25</a:t>
            </a:fld>
            <a:endParaRPr lang="en-US"/>
          </a:p>
        </p:txBody>
      </p:sp>
    </p:spTree>
    <p:extLst>
      <p:ext uri="{BB962C8B-B14F-4D97-AF65-F5344CB8AC3E}">
        <p14:creationId xmlns:p14="http://schemas.microsoft.com/office/powerpoint/2010/main" val="14991553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r>
              <a:rPr lang="en-US" dirty="0"/>
              <a:t>The Nutrition Facts label has been on packages since 1992. </a:t>
            </a:r>
            <a:r>
              <a:rPr lang="en-US" sz="1300" dirty="0"/>
              <a:t>Manufacturers with $10 million or more in annual food sales have until 2020 before the new label is required, and manufacturers with less than $10 million in annual food sales will have until 2021. Some manufacturers have already started using the new label. </a:t>
            </a:r>
            <a:endParaRPr lang="en-US" dirty="0"/>
          </a:p>
          <a:p>
            <a:endParaRPr lang="en-US" dirty="0"/>
          </a:p>
          <a:p>
            <a:r>
              <a:rPr lang="en-US" dirty="0"/>
              <a:t>Major differences cited by FDA are: (</a:t>
            </a:r>
            <a:r>
              <a:rPr lang="en-US" dirty="0">
                <a:hlinkClick r:id="rId3"/>
              </a:rPr>
              <a:t>https://www.fda.gov/ForConsumers/ConsumerUpdates/ucm620013.htm</a:t>
            </a:r>
            <a:r>
              <a:rPr lang="en-US" dirty="0"/>
              <a:t>)</a:t>
            </a:r>
          </a:p>
          <a:p>
            <a:endParaRPr lang="en-US" dirty="0"/>
          </a:p>
          <a:p>
            <a:r>
              <a:rPr lang="en-US" sz="1300" dirty="0"/>
              <a:t>1. The new label makes it easier if you or a member of your family is counting calories by putting the calories, the number of servings, and the serving size in larger, bolder type. We thought it was important to better highlight these numbers because nearly 40 percent of American adults are obese, and obesity is associated with heart disease, stroke, certain cancers, and diabetes.</a:t>
            </a:r>
          </a:p>
          <a:p>
            <a:pPr marL="241653" indent="-241653">
              <a:buAutoNum type="arabicPeriod"/>
            </a:pPr>
            <a:endParaRPr lang="en-US" sz="1300" dirty="0"/>
          </a:p>
          <a:p>
            <a:r>
              <a:rPr lang="en-US" sz="1300" dirty="0"/>
              <a:t>2. FDA is required to base serving sizes on what people actually eat and drink, so serving size requirements have been adjusted to reflect more recent consumption data.  This way, the nutrition information provided for each serving is more realistic. For certain packages that contain more than one serving, you will see nutrition information per serving as well as per package. That means for a pint of ice cream, calories and nutrients are listed for one serving and the whole container. </a:t>
            </a:r>
          </a:p>
          <a:p>
            <a:endParaRPr lang="en-US" sz="1300" dirty="0"/>
          </a:p>
          <a:p>
            <a:r>
              <a:rPr lang="en-US" sz="1300" dirty="0"/>
              <a:t>3. The old label lists calories from fats, but the new label does not. The FDA made this change because research shows the type of fat consumed is more important than total fats. For example, monounsaturated and polyunsaturated fats, such as those found in most vegetable oils and nuts, can reduce the risk of developing heart disease when eaten in place of saturated and trans fat.</a:t>
            </a:r>
          </a:p>
          <a:p>
            <a:pPr marL="241653" indent="-241653">
              <a:buAutoNum type="arabicPeriod"/>
            </a:pPr>
            <a:endParaRPr lang="en-US" sz="1300" dirty="0"/>
          </a:p>
          <a:p>
            <a:r>
              <a:rPr lang="en-US" sz="1300" dirty="0"/>
              <a:t>4. Added sugars are now listed to help you know how much you are consuming. The 2015-2020 Dietary Guidelines for Americans recommends you consume less than 10 percent of calories per day from added sugars. That is because it is difficult to get the nutrients you need for good health while staying within calorie limits if you consume more than 10 percent of your total daily calories from added sugar.</a:t>
            </a:r>
            <a:br>
              <a:rPr lang="en-US" sz="1300" dirty="0"/>
            </a:br>
            <a:endParaRPr lang="en-US" sz="1300" dirty="0"/>
          </a:p>
          <a:p>
            <a:r>
              <a:rPr lang="en-US" sz="1300" dirty="0"/>
              <a:t>5. Good nutrition means that you are getting the right amount of nutrients for your body to function correctly and to fight chronic diseases like obesity, heart disease, certain cancers, and type II diabetes. The FDA has updated the list of nutrients required on the label to include Vitamin D and Potassium because Americans today do not always get the recommended amounts of these nutrients. Conversely, Vitamins A and C are no longer required, because deficiencies in these vitamins are rare today, but they can be listed by manufacturers voluntarily.</a:t>
            </a:r>
            <a:br>
              <a:rPr lang="en-US" sz="1300" dirty="0"/>
            </a:br>
            <a:endParaRPr lang="en-US" sz="1300" dirty="0"/>
          </a:p>
          <a:p>
            <a:r>
              <a:rPr lang="en-US" sz="1300" dirty="0"/>
              <a:t>6. Daily values for nutrients like sodium, dietary fiber, and Vitamin D have been updated and are used to calculate the % Daily Value (DV) that you see on the label. The % DV helps you understand the nutrition information in the context of a daily diet. The footnote at the bottom of the label has changed to better explain the meaning of the % DV.</a:t>
            </a:r>
          </a:p>
          <a:p>
            <a:endParaRPr lang="en-US" dirty="0"/>
          </a:p>
        </p:txBody>
      </p:sp>
      <p:sp>
        <p:nvSpPr>
          <p:cNvPr id="4" name="Slide Number Placeholder 3"/>
          <p:cNvSpPr>
            <a:spLocks noGrp="1"/>
          </p:cNvSpPr>
          <p:nvPr>
            <p:ph type="sldNum" sz="quarter" idx="10"/>
          </p:nvPr>
        </p:nvSpPr>
        <p:spPr/>
        <p:txBody>
          <a:bodyPr/>
          <a:lstStyle/>
          <a:p>
            <a:fld id="{21E00FD5-6644-4EA0-ACD0-A9794211D202}" type="slidenum">
              <a:rPr lang="en-US" smtClean="0"/>
              <a:t>26</a:t>
            </a:fld>
            <a:endParaRPr lang="en-US"/>
          </a:p>
        </p:txBody>
      </p:sp>
    </p:spTree>
    <p:extLst>
      <p:ext uri="{BB962C8B-B14F-4D97-AF65-F5344CB8AC3E}">
        <p14:creationId xmlns:p14="http://schemas.microsoft.com/office/powerpoint/2010/main" val="2856325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r>
              <a:rPr lang="en-US" dirty="0"/>
              <a:t>Here’s a summary of the changes … read the slide.  </a:t>
            </a:r>
          </a:p>
          <a:p>
            <a:endParaRPr lang="en-US" dirty="0"/>
          </a:p>
          <a:p>
            <a:endParaRPr lang="en-US" dirty="0"/>
          </a:p>
        </p:txBody>
      </p:sp>
      <p:sp>
        <p:nvSpPr>
          <p:cNvPr id="4" name="Slide Number Placeholder 3"/>
          <p:cNvSpPr>
            <a:spLocks noGrp="1"/>
          </p:cNvSpPr>
          <p:nvPr>
            <p:ph type="sldNum" sz="quarter" idx="10"/>
          </p:nvPr>
        </p:nvSpPr>
        <p:spPr/>
        <p:txBody>
          <a:bodyPr/>
          <a:lstStyle/>
          <a:p>
            <a:fld id="{21E00FD5-6644-4EA0-ACD0-A9794211D202}" type="slidenum">
              <a:rPr lang="en-US" smtClean="0"/>
              <a:t>27</a:t>
            </a:fld>
            <a:endParaRPr lang="en-US"/>
          </a:p>
        </p:txBody>
      </p:sp>
    </p:spTree>
    <p:extLst>
      <p:ext uri="{BB962C8B-B14F-4D97-AF65-F5344CB8AC3E}">
        <p14:creationId xmlns:p14="http://schemas.microsoft.com/office/powerpoint/2010/main" val="42475217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New science is available to help consumers make decisions about food.</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The </a:t>
            </a:r>
            <a:r>
              <a:rPr lang="en-US" b="1" dirty="0"/>
              <a:t>% Daily Value </a:t>
            </a:r>
            <a:r>
              <a:rPr lang="en-US" dirty="0"/>
              <a:t>helps consumers determine what nutrients are in the food product and if that nutrient is high, or low. If 20% or more of a nutrient, it is high; and 5% or less of a</a:t>
            </a:r>
            <a:r>
              <a:rPr lang="en-US" baseline="0" dirty="0"/>
              <a:t> </a:t>
            </a:r>
            <a:r>
              <a:rPr lang="en-US" dirty="0"/>
              <a:t>nutrient, it is low. The % Daily Value is based on a 2,000-calorie diet.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The daily values have been updated based on the 2015-2020 Dietary Guidelines.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Serving size is now based on what</a:t>
            </a:r>
            <a:r>
              <a:rPr lang="en-US" baseline="0" dirty="0"/>
              <a:t> people actually eat. This has changed over time.  It is not</a:t>
            </a:r>
            <a:r>
              <a:rPr lang="en-US" dirty="0"/>
              <a:t> based on</a:t>
            </a:r>
            <a:r>
              <a:rPr lang="en-US" baseline="0" dirty="0"/>
              <a:t> w</a:t>
            </a:r>
            <a:r>
              <a:rPr lang="en-US" dirty="0"/>
              <a:t>hat they should eat.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Added sugars</a:t>
            </a:r>
            <a:r>
              <a:rPr lang="en-US" baseline="0" dirty="0"/>
              <a:t> are now listed on the label to inform consumers how much sugar is </a:t>
            </a:r>
            <a:r>
              <a:rPr lang="en-US" b="1" baseline="0" dirty="0"/>
              <a:t>added</a:t>
            </a:r>
            <a:r>
              <a:rPr lang="en-US" baseline="0" dirty="0"/>
              <a:t> to the food product.  This is different than the natural sugars that are already in the product or food. </a:t>
            </a:r>
          </a:p>
          <a:p>
            <a:pPr marL="171450" indent="-171450">
              <a:buFont typeface="Arial" panose="020B0604020202020204" pitchFamily="34" charset="0"/>
              <a:buChar char="•"/>
            </a:pPr>
            <a:endParaRPr lang="en-US" baseline="0" dirty="0"/>
          </a:p>
          <a:p>
            <a:pPr marL="0" indent="0">
              <a:buFont typeface="Arial" panose="020B0604020202020204" pitchFamily="34" charset="0"/>
              <a:buNone/>
            </a:pPr>
            <a:r>
              <a:rPr lang="en-US" dirty="0"/>
              <a:t>Changes in nutrients required on the label were made because Vitamin D and potassium are nutrients that Americans do not get enough of in their diet. Vitamin D is important in bone health and potassium helps to lower blood pressure.</a:t>
            </a:r>
          </a:p>
          <a:p>
            <a:pPr marL="171450" indent="-171450">
              <a:buFont typeface="Arial" panose="020B0604020202020204" pitchFamily="34" charset="0"/>
              <a:buChar char="•"/>
            </a:pP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Serving sizes have changed since the original nutrition facts.  </a:t>
            </a:r>
            <a:r>
              <a:rPr lang="en-US" b="1" dirty="0"/>
              <a:t>Serving sizes</a:t>
            </a:r>
            <a:r>
              <a:rPr lang="en-US" dirty="0"/>
              <a:t> will be more realistic to reflect how much people typically eat at one time. Serving sizes must be based on the amount of the food or beverage that people actually eat not what they should eat.  Packaging affects</a:t>
            </a:r>
            <a:r>
              <a:rPr lang="en-US" baseline="0" dirty="0"/>
              <a:t> how much people eat and drink.  If you drink the entire bottle in one setting it will be considered one serving.  </a:t>
            </a:r>
            <a:r>
              <a:rPr lang="en-US" dirty="0"/>
              <a:t>The Nutrition Facts label information is based on the serving size given for the food. </a:t>
            </a:r>
          </a:p>
          <a:p>
            <a:endParaRPr lang="en-US" dirty="0"/>
          </a:p>
        </p:txBody>
      </p:sp>
      <p:sp>
        <p:nvSpPr>
          <p:cNvPr id="4" name="Slide Number Placeholder 3"/>
          <p:cNvSpPr>
            <a:spLocks noGrp="1"/>
          </p:cNvSpPr>
          <p:nvPr>
            <p:ph type="sldNum" sz="quarter" idx="10"/>
          </p:nvPr>
        </p:nvSpPr>
        <p:spPr/>
        <p:txBody>
          <a:bodyPr/>
          <a:lstStyle/>
          <a:p>
            <a:fld id="{21E00FD5-6644-4EA0-ACD0-A9794211D202}" type="slidenum">
              <a:rPr lang="en-US" smtClean="0"/>
              <a:t>28</a:t>
            </a:fld>
            <a:endParaRPr lang="en-US"/>
          </a:p>
        </p:txBody>
      </p:sp>
    </p:spTree>
    <p:extLst>
      <p:ext uri="{BB962C8B-B14F-4D97-AF65-F5344CB8AC3E}">
        <p14:creationId xmlns:p14="http://schemas.microsoft.com/office/powerpoint/2010/main" val="7931408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Serving sizes have changed since the original nutrition facts.  </a:t>
            </a:r>
            <a:r>
              <a:rPr lang="en-US" b="1" dirty="0"/>
              <a:t>Serving sizes</a:t>
            </a:r>
            <a:r>
              <a:rPr lang="en-US" dirty="0"/>
              <a:t> will be more realistic to reflect how much people typically eat at one time.</a:t>
            </a:r>
          </a:p>
          <a:p>
            <a:pPr defTabSz="966612">
              <a:defRPr/>
            </a:pPr>
            <a:endParaRPr lang="en-US" dirty="0"/>
          </a:p>
          <a:p>
            <a:pPr defTabSz="966612">
              <a:defRPr/>
            </a:pPr>
            <a:r>
              <a:rPr lang="en-US" dirty="0"/>
              <a:t>“</a:t>
            </a:r>
            <a:r>
              <a:rPr lang="en-US" sz="1300" dirty="0"/>
              <a:t> For certain packages that contain more than one serving, you will see nutrition information per serving as well as per package. That means for a pint of ice cream, calories and nutrients are listed for one serving and the whole container.” </a:t>
            </a:r>
            <a:r>
              <a:rPr lang="en-US" dirty="0">
                <a:hlinkClick r:id="rId3"/>
              </a:rPr>
              <a:t>https://www.fda.gov/ForConsumers/ConsumerUpdates/ucm620013.htm</a:t>
            </a:r>
            <a:r>
              <a:rPr lang="en-US" dirty="0"/>
              <a:t> </a:t>
            </a:r>
          </a:p>
        </p:txBody>
      </p:sp>
      <p:sp>
        <p:nvSpPr>
          <p:cNvPr id="4" name="Slide Number Placeholder 3"/>
          <p:cNvSpPr>
            <a:spLocks noGrp="1"/>
          </p:cNvSpPr>
          <p:nvPr>
            <p:ph type="sldNum" sz="quarter" idx="10"/>
          </p:nvPr>
        </p:nvSpPr>
        <p:spPr/>
        <p:txBody>
          <a:bodyPr/>
          <a:lstStyle/>
          <a:p>
            <a:fld id="{EB37E209-28C7-4512-8DCD-85B19ECA673C}" type="slidenum">
              <a:rPr lang="en-US" smtClean="0"/>
              <a:t>29</a:t>
            </a:fld>
            <a:endParaRPr lang="en-US"/>
          </a:p>
        </p:txBody>
      </p:sp>
    </p:spTree>
    <p:extLst>
      <p:ext uri="{BB962C8B-B14F-4D97-AF65-F5344CB8AC3E}">
        <p14:creationId xmlns:p14="http://schemas.microsoft.com/office/powerpoint/2010/main" val="32209271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Packaging affects</a:t>
            </a:r>
            <a:r>
              <a:rPr lang="en-US" baseline="0" dirty="0"/>
              <a:t> how much people eat and drink.  If you drink the entire bottle in one setting it will be considered one serving.  </a:t>
            </a:r>
            <a:r>
              <a:rPr lang="en-US" dirty="0"/>
              <a:t>The Nutrition Facts information is based on the serving size given for the food.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B37E209-28C7-4512-8DCD-85B19ECA673C}" type="slidenum">
              <a:rPr lang="en-US" smtClean="0"/>
              <a:t>30</a:t>
            </a:fld>
            <a:endParaRPr lang="en-US"/>
          </a:p>
        </p:txBody>
      </p:sp>
    </p:spTree>
    <p:extLst>
      <p:ext uri="{BB962C8B-B14F-4D97-AF65-F5344CB8AC3E}">
        <p14:creationId xmlns:p14="http://schemas.microsoft.com/office/powerpoint/2010/main" val="38849615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on to other label claims … </a:t>
            </a:r>
          </a:p>
        </p:txBody>
      </p:sp>
      <p:sp>
        <p:nvSpPr>
          <p:cNvPr id="4" name="Slide Number Placeholder 3"/>
          <p:cNvSpPr>
            <a:spLocks noGrp="1"/>
          </p:cNvSpPr>
          <p:nvPr>
            <p:ph type="sldNum" sz="quarter" idx="5"/>
          </p:nvPr>
        </p:nvSpPr>
        <p:spPr/>
        <p:txBody>
          <a:bodyPr/>
          <a:lstStyle/>
          <a:p>
            <a:fld id="{EB37E209-28C7-4512-8DCD-85B19ECA673C}" type="slidenum">
              <a:rPr lang="en-US" smtClean="0"/>
              <a:t>32</a:t>
            </a:fld>
            <a:endParaRPr lang="en-US"/>
          </a:p>
        </p:txBody>
      </p:sp>
    </p:spTree>
    <p:extLst>
      <p:ext uri="{BB962C8B-B14F-4D97-AF65-F5344CB8AC3E}">
        <p14:creationId xmlns:p14="http://schemas.microsoft.com/office/powerpoint/2010/main" val="33639826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Gluten Free Labeling</a:t>
            </a:r>
            <a:endParaRPr lang="en-US" dirty="0"/>
          </a:p>
          <a:p>
            <a:r>
              <a:rPr lang="en-US" dirty="0"/>
              <a:t>In 2014, “gluten free” “without gluten”, “free of gluten” and “no gluten” were defined by FDA. Previously, before these terms were used, and the consumer could not be sure that the product did not contained gluten. Now foods labeled with these terms cannot contain an ingredient that is any type of wheat, rye, barley or crossbreeds of these grains or an ingredient derived from these grains without a processing step to remove gluten.</a:t>
            </a:r>
          </a:p>
          <a:p>
            <a:endParaRPr lang="en-US" b="1" dirty="0"/>
          </a:p>
          <a:p>
            <a:r>
              <a:rPr lang="en-US" b="1" dirty="0"/>
              <a:t>Healthy </a:t>
            </a:r>
            <a:endParaRPr lang="en-US" dirty="0"/>
          </a:p>
          <a:p>
            <a:r>
              <a:rPr lang="en-US" dirty="0"/>
              <a:t>In 2016, FDA has proposed that the term “Healthy” have a standard definition. Food manufacturers can use the term if their product is not low in total fat but has a fat profile made of mostly mono and polyunsaturated fats OR contains at least 10 % of the Daily Value of potassium or Vitamin D per reference amount commonly consumed. </a:t>
            </a:r>
            <a:br>
              <a:rPr lang="en-US" dirty="0"/>
            </a:br>
            <a:r>
              <a:rPr lang="en-US" dirty="0">
                <a:hlinkClick r:id="rId3"/>
              </a:rPr>
              <a:t>https://www.fda.gov/regulatory-information/search-fda-guidance-documents/guidance-industry-use-term-healthy-labeling-human-food-products</a:t>
            </a:r>
            <a:r>
              <a:rPr lang="en-US" dirty="0"/>
              <a:t> </a:t>
            </a:r>
          </a:p>
          <a:p>
            <a:endParaRPr lang="en-US" b="1" dirty="0"/>
          </a:p>
          <a:p>
            <a:r>
              <a:rPr lang="en-US" b="1" dirty="0"/>
              <a:t>Natural</a:t>
            </a:r>
            <a:endParaRPr lang="en-US" dirty="0"/>
          </a:p>
          <a:p>
            <a:r>
              <a:rPr lang="en-US" dirty="0"/>
              <a:t>Currently the term “Natural” does not have a definition but FDA is considering a standard definition for Natural. </a:t>
            </a:r>
          </a:p>
          <a:p>
            <a:endParaRPr lang="en-US" dirty="0"/>
          </a:p>
        </p:txBody>
      </p:sp>
      <p:sp>
        <p:nvSpPr>
          <p:cNvPr id="4" name="Slide Number Placeholder 3"/>
          <p:cNvSpPr>
            <a:spLocks noGrp="1"/>
          </p:cNvSpPr>
          <p:nvPr>
            <p:ph type="sldNum" sz="quarter" idx="10"/>
          </p:nvPr>
        </p:nvSpPr>
        <p:spPr/>
        <p:txBody>
          <a:bodyPr/>
          <a:lstStyle/>
          <a:p>
            <a:fld id="{EB37E209-28C7-4512-8DCD-85B19ECA673C}" type="slidenum">
              <a:rPr lang="en-US" smtClean="0"/>
              <a:t>33</a:t>
            </a:fld>
            <a:endParaRPr lang="en-US"/>
          </a:p>
        </p:txBody>
      </p:sp>
    </p:spTree>
    <p:extLst>
      <p:ext uri="{BB962C8B-B14F-4D97-AF65-F5344CB8AC3E}">
        <p14:creationId xmlns:p14="http://schemas.microsoft.com/office/powerpoint/2010/main" val="25516918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r>
              <a:rPr lang="en-US" dirty="0"/>
              <a:t>Examples of foods with these terms used on the label. </a:t>
            </a:r>
          </a:p>
        </p:txBody>
      </p:sp>
      <p:sp>
        <p:nvSpPr>
          <p:cNvPr id="4" name="Slide Number Placeholder 3"/>
          <p:cNvSpPr>
            <a:spLocks noGrp="1"/>
          </p:cNvSpPr>
          <p:nvPr>
            <p:ph type="sldNum" sz="quarter" idx="10"/>
          </p:nvPr>
        </p:nvSpPr>
        <p:spPr/>
        <p:txBody>
          <a:bodyPr/>
          <a:lstStyle/>
          <a:p>
            <a:fld id="{21E00FD5-6644-4EA0-ACD0-A9794211D202}" type="slidenum">
              <a:rPr lang="en-US" smtClean="0"/>
              <a:t>34</a:t>
            </a:fld>
            <a:endParaRPr lang="en-US"/>
          </a:p>
        </p:txBody>
      </p:sp>
    </p:spTree>
    <p:extLst>
      <p:ext uri="{BB962C8B-B14F-4D97-AF65-F5344CB8AC3E}">
        <p14:creationId xmlns:p14="http://schemas.microsoft.com/office/powerpoint/2010/main" val="292662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Five pieces of information are required on all food labels:  </a:t>
            </a:r>
          </a:p>
          <a:p>
            <a:pPr marL="181240" indent="-181240">
              <a:buFont typeface="Arial" panose="020B0604020202020204" pitchFamily="34" charset="0"/>
              <a:buChar char="•"/>
            </a:pPr>
            <a:r>
              <a:rPr lang="en-US" dirty="0"/>
              <a:t>a statement of identity</a:t>
            </a:r>
          </a:p>
          <a:p>
            <a:pPr marL="181240" indent="-181240">
              <a:buFont typeface="Arial" panose="020B0604020202020204" pitchFamily="34" charset="0"/>
              <a:buChar char="•"/>
            </a:pPr>
            <a:r>
              <a:rPr lang="en-US" dirty="0"/>
              <a:t>a net weight or contents statement </a:t>
            </a:r>
          </a:p>
          <a:p>
            <a:pPr marL="181240" indent="-181240">
              <a:buFont typeface="Arial" panose="020B0604020202020204" pitchFamily="34" charset="0"/>
              <a:buChar char="•"/>
            </a:pPr>
            <a:r>
              <a:rPr lang="en-US" dirty="0"/>
              <a:t>an ingredient statement</a:t>
            </a:r>
          </a:p>
          <a:p>
            <a:pPr marL="181240" indent="-181240">
              <a:buFont typeface="Arial" panose="020B0604020202020204" pitchFamily="34" charset="0"/>
              <a:buChar char="•"/>
            </a:pPr>
            <a:r>
              <a:rPr lang="en-US" dirty="0"/>
              <a:t>a statement that gives the name and place of business of the product’s manufacturer, packer, or distributor.</a:t>
            </a:r>
          </a:p>
          <a:p>
            <a:pPr marL="181240" indent="-181240">
              <a:buFont typeface="Arial" panose="020B0604020202020204" pitchFamily="34" charset="0"/>
              <a:buChar char="•"/>
            </a:pPr>
            <a:r>
              <a:rPr lang="en-US" dirty="0"/>
              <a:t>the Nutrition Facts label </a:t>
            </a:r>
          </a:p>
          <a:p>
            <a:endParaRPr lang="en-US" dirty="0"/>
          </a:p>
          <a:p>
            <a:r>
              <a:rPr lang="en-US" dirty="0">
                <a:hlinkClick r:id="rId3"/>
              </a:rPr>
              <a:t>https://www.fda.gov/downloads/Food/GuidanceRegulation/GuidanceDocumentsRegulatoryInformation/UCM265446.pdf</a:t>
            </a:r>
            <a:r>
              <a:rPr lang="en-US" dirty="0"/>
              <a:t> </a:t>
            </a:r>
          </a:p>
          <a:p>
            <a:endParaRPr lang="en-US" dirty="0"/>
          </a:p>
        </p:txBody>
      </p:sp>
      <p:sp>
        <p:nvSpPr>
          <p:cNvPr id="4" name="Slide Number Placeholder 3"/>
          <p:cNvSpPr>
            <a:spLocks noGrp="1"/>
          </p:cNvSpPr>
          <p:nvPr>
            <p:ph type="sldNum" sz="quarter" idx="10"/>
          </p:nvPr>
        </p:nvSpPr>
        <p:spPr/>
        <p:txBody>
          <a:bodyPr/>
          <a:lstStyle/>
          <a:p>
            <a:fld id="{EB37E209-28C7-4512-8DCD-85B19ECA673C}" type="slidenum">
              <a:rPr lang="en-US" smtClean="0"/>
              <a:t>5</a:t>
            </a:fld>
            <a:endParaRPr lang="en-US"/>
          </a:p>
        </p:txBody>
      </p:sp>
    </p:spTree>
    <p:extLst>
      <p:ext uri="{BB962C8B-B14F-4D97-AF65-F5344CB8AC3E}">
        <p14:creationId xmlns:p14="http://schemas.microsoft.com/office/powerpoint/2010/main" val="8640290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r>
              <a:rPr lang="en-US" dirty="0"/>
              <a:t>Read the slide.</a:t>
            </a:r>
          </a:p>
        </p:txBody>
      </p:sp>
      <p:sp>
        <p:nvSpPr>
          <p:cNvPr id="4" name="Slide Number Placeholder 3"/>
          <p:cNvSpPr>
            <a:spLocks noGrp="1"/>
          </p:cNvSpPr>
          <p:nvPr>
            <p:ph type="sldNum" sz="quarter" idx="10"/>
          </p:nvPr>
        </p:nvSpPr>
        <p:spPr/>
        <p:txBody>
          <a:bodyPr/>
          <a:lstStyle/>
          <a:p>
            <a:fld id="{21E00FD5-6644-4EA0-ACD0-A9794211D202}" type="slidenum">
              <a:rPr lang="en-US" smtClean="0"/>
              <a:t>35</a:t>
            </a:fld>
            <a:endParaRPr lang="en-US"/>
          </a:p>
        </p:txBody>
      </p:sp>
    </p:spTree>
    <p:extLst>
      <p:ext uri="{BB962C8B-B14F-4D97-AF65-F5344CB8AC3E}">
        <p14:creationId xmlns:p14="http://schemas.microsoft.com/office/powerpoint/2010/main" val="25382158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To be approved by the FDA as an authorized health claim, there must be significant scientific agreement (SSA) among qualified experts that the claim is supported by the totality of publicly available scientific evidence for a substance/disease relationship. </a:t>
            </a:r>
            <a:r>
              <a:rPr lang="en-US" dirty="0">
                <a:hlinkClick r:id="rId3"/>
              </a:rPr>
              <a:t>https://www.fda.gov/Food/LabelingNutrition/ucm2006876.htm</a:t>
            </a:r>
            <a:r>
              <a:rPr lang="en-US" dirty="0"/>
              <a:t> </a:t>
            </a:r>
            <a:r>
              <a:rPr lang="en-US" sz="1300" dirty="0"/>
              <a:t> </a:t>
            </a:r>
          </a:p>
          <a:p>
            <a:pPr defTabSz="966612">
              <a:defRPr/>
            </a:pPr>
            <a:endParaRPr lang="en-US" sz="1300" dirty="0"/>
          </a:p>
          <a:p>
            <a:pPr defTabSz="966612">
              <a:defRPr/>
            </a:pPr>
            <a:endParaRPr lang="en-US" dirty="0"/>
          </a:p>
          <a:p>
            <a:endParaRPr lang="en-US" dirty="0"/>
          </a:p>
        </p:txBody>
      </p:sp>
      <p:sp>
        <p:nvSpPr>
          <p:cNvPr id="4" name="Slide Number Placeholder 3"/>
          <p:cNvSpPr>
            <a:spLocks noGrp="1"/>
          </p:cNvSpPr>
          <p:nvPr>
            <p:ph type="sldNum" sz="quarter" idx="10"/>
          </p:nvPr>
        </p:nvSpPr>
        <p:spPr/>
        <p:txBody>
          <a:bodyPr/>
          <a:lstStyle/>
          <a:p>
            <a:fld id="{EB37E209-28C7-4512-8DCD-85B19ECA673C}" type="slidenum">
              <a:rPr lang="en-US" smtClean="0"/>
              <a:t>36</a:t>
            </a:fld>
            <a:endParaRPr lang="en-US"/>
          </a:p>
        </p:txBody>
      </p:sp>
    </p:spTree>
    <p:extLst>
      <p:ext uri="{BB962C8B-B14F-4D97-AF65-F5344CB8AC3E}">
        <p14:creationId xmlns:p14="http://schemas.microsoft.com/office/powerpoint/2010/main" val="14885116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Read slide: What are some of the claims that you see on food labels?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t>The authorized health must contain the elements of a substance and a disease or health-related condition.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3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t>Examples from: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3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t>Sodium: </a:t>
            </a:r>
            <a:r>
              <a:rPr lang="en-US" sz="1400" dirty="0">
                <a:hlinkClick r:id="rId3"/>
              </a:rPr>
              <a:t>https://www.ecfr.gov/cgi-bin/retrieveECFR?gp=1&amp;SID=7d28421c2c27bebbb318c37340189bf4&amp;ty=HTML&amp;h=L&amp;mc=true&amp;r=SECTION&amp;n=se21.2.101_174</a:t>
            </a:r>
            <a:br>
              <a:rPr lang="en-US" sz="1400" dirty="0"/>
            </a:br>
            <a:endParaRPr lang="en-US" sz="13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t>Folate: </a:t>
            </a:r>
            <a:r>
              <a:rPr lang="en-US" sz="1400" dirty="0">
                <a:hlinkClick r:id="rId4"/>
              </a:rPr>
              <a:t>https://www.ecfr.gov/cgi-bin/retrieveECFR?gp=1&amp;SID=7d28421c2c27bebbb318c37340189bf4&amp;ty=HTML&amp;h=L&amp;mc=true&amp;n=pt21.2.101&amp;r=PART#se21.2.101_179</a:t>
            </a:r>
            <a:r>
              <a:rPr lang="en-US" sz="1400" dirty="0"/>
              <a:t>  </a:t>
            </a:r>
            <a:br>
              <a:rPr lang="en-US" sz="1400" dirty="0"/>
            </a:br>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Cancer: </a:t>
            </a:r>
            <a:r>
              <a:rPr lang="en-US" sz="1400" dirty="0">
                <a:hlinkClick r:id="rId5"/>
              </a:rPr>
              <a:t>https://www.ecfr.gov/cgi-bin/retrieveECFR?gp=1&amp;SID=7d28421c2c27bebbb318c37340189bf4&amp;ty=HTML&amp;h=L&amp;mc=true&amp;r=SECTION&amp;n=se21.2.101_178</a:t>
            </a:r>
            <a:r>
              <a:rPr lang="en-US" sz="140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hlinkClick r:id="rId6"/>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300" dirty="0">
              <a:hlinkClick r:id="rId6"/>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300" dirty="0">
              <a:hlinkClick r:id="rId6"/>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300" dirty="0">
              <a:hlinkClick r:id="rId6"/>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B37E209-28C7-4512-8DCD-85B19ECA673C}" type="slidenum">
              <a:rPr lang="en-US" smtClean="0"/>
              <a:t>37</a:t>
            </a:fld>
            <a:endParaRPr lang="en-US"/>
          </a:p>
        </p:txBody>
      </p:sp>
    </p:spTree>
    <p:extLst>
      <p:ext uri="{BB962C8B-B14F-4D97-AF65-F5344CB8AC3E}">
        <p14:creationId xmlns:p14="http://schemas.microsoft.com/office/powerpoint/2010/main" val="30250664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Qualified health claims (QHCs) are supported by scientific evidence, but do not meet the more rigorous “significant scientific agreement” standard required for an authorized health claim. To ensure that these claims are not misleading, </a:t>
            </a:r>
            <a:r>
              <a:rPr lang="en-US" sz="1300" b="1" dirty="0"/>
              <a:t>they must be accompanied by a disclaimer or other qualifying language to accurately communicate to consumers the level of scientific evidence supporting the claim</a:t>
            </a:r>
            <a:r>
              <a:rPr lang="en-US" sz="1300" dirty="0"/>
              <a:t>. </a:t>
            </a:r>
            <a:r>
              <a:rPr lang="en-US" dirty="0">
                <a:hlinkClick r:id="rId3"/>
              </a:rPr>
              <a:t>https://www.fda.gov/Food/LabelingNutrition/ucm2006877.htm</a:t>
            </a:r>
            <a:r>
              <a:rPr lang="en-US" dirty="0"/>
              <a:t> </a:t>
            </a:r>
            <a:r>
              <a:rPr lang="en-US" sz="1300" dirty="0"/>
              <a:t> </a:t>
            </a:r>
          </a:p>
          <a:p>
            <a:endParaRPr lang="en-US" dirty="0"/>
          </a:p>
        </p:txBody>
      </p:sp>
      <p:sp>
        <p:nvSpPr>
          <p:cNvPr id="4" name="Slide Number Placeholder 3"/>
          <p:cNvSpPr>
            <a:spLocks noGrp="1"/>
          </p:cNvSpPr>
          <p:nvPr>
            <p:ph type="sldNum" sz="quarter" idx="10"/>
          </p:nvPr>
        </p:nvSpPr>
        <p:spPr/>
        <p:txBody>
          <a:bodyPr/>
          <a:lstStyle/>
          <a:p>
            <a:fld id="{EB37E209-28C7-4512-8DCD-85B19ECA673C}" type="slidenum">
              <a:rPr lang="en-US" smtClean="0"/>
              <a:t>38</a:t>
            </a:fld>
            <a:endParaRPr lang="en-US"/>
          </a:p>
        </p:txBody>
      </p:sp>
    </p:spTree>
    <p:extLst>
      <p:ext uri="{BB962C8B-B14F-4D97-AF65-F5344CB8AC3E}">
        <p14:creationId xmlns:p14="http://schemas.microsoft.com/office/powerpoint/2010/main" val="13209519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What are some of the claims that you see on food labels? </a:t>
            </a:r>
          </a:p>
          <a:p>
            <a:pPr defTabSz="966612">
              <a:defRPr/>
            </a:pPr>
            <a:endParaRPr lang="en-US" dirty="0"/>
          </a:p>
          <a:p>
            <a:pPr defTabSz="966612">
              <a:defRPr/>
            </a:pPr>
            <a:r>
              <a:rPr lang="en-US" dirty="0"/>
              <a:t>Examples from: </a:t>
            </a:r>
          </a:p>
          <a:p>
            <a:pPr defTabSz="966612">
              <a:defRPr/>
            </a:pPr>
            <a:endParaRPr lang="en-US" dirty="0"/>
          </a:p>
          <a:p>
            <a:pPr defTabSz="966612">
              <a:defRPr/>
            </a:pPr>
            <a:r>
              <a:rPr lang="en-US" dirty="0"/>
              <a:t>Whole grain: </a:t>
            </a:r>
            <a:r>
              <a:rPr lang="en-US" dirty="0">
                <a:hlinkClick r:id="rId3"/>
              </a:rPr>
              <a:t>https://www.fda.gov/food/food-labeling-nutrition/questions-and-answers-health-claims-food-labeling</a:t>
            </a:r>
            <a:r>
              <a:rPr lang="en-US" dirty="0"/>
              <a:t> </a:t>
            </a:r>
          </a:p>
          <a:p>
            <a:pPr defTabSz="966612">
              <a:defRPr/>
            </a:pPr>
            <a:endParaRPr lang="en-US" dirty="0"/>
          </a:p>
          <a:p>
            <a:pPr defTabSz="966612">
              <a:defRPr/>
            </a:pPr>
            <a:r>
              <a:rPr lang="en-US" dirty="0"/>
              <a:t>Oleic acid: </a:t>
            </a:r>
            <a:r>
              <a:rPr lang="en-US" dirty="0">
                <a:hlinkClick r:id="rId4"/>
              </a:rPr>
              <a:t>https://www.fda.gov/food/cfsan-constituent-updates/fda-completes-review-qualified-health-claim-petition-oleic-acid-and-risk-coronary-heart-disease</a:t>
            </a:r>
            <a:r>
              <a:rPr lang="en-US" dirty="0"/>
              <a:t> </a:t>
            </a:r>
          </a:p>
          <a:p>
            <a:pPr defTabSz="966612">
              <a:defRPr/>
            </a:pPr>
            <a:endParaRPr lang="en-US" dirty="0"/>
          </a:p>
          <a:p>
            <a:pPr defTabSz="966612">
              <a:defRPr/>
            </a:pPr>
            <a:r>
              <a:rPr lang="en-US" dirty="0"/>
              <a:t> </a:t>
            </a:r>
          </a:p>
        </p:txBody>
      </p:sp>
      <p:sp>
        <p:nvSpPr>
          <p:cNvPr id="4" name="Slide Number Placeholder 3"/>
          <p:cNvSpPr>
            <a:spLocks noGrp="1"/>
          </p:cNvSpPr>
          <p:nvPr>
            <p:ph type="sldNum" sz="quarter" idx="10"/>
          </p:nvPr>
        </p:nvSpPr>
        <p:spPr/>
        <p:txBody>
          <a:bodyPr/>
          <a:lstStyle/>
          <a:p>
            <a:fld id="{EB37E209-28C7-4512-8DCD-85B19ECA673C}" type="slidenum">
              <a:rPr lang="en-US" smtClean="0"/>
              <a:t>39</a:t>
            </a:fld>
            <a:endParaRPr lang="en-US"/>
          </a:p>
        </p:txBody>
      </p:sp>
    </p:spTree>
    <p:extLst>
      <p:ext uri="{BB962C8B-B14F-4D97-AF65-F5344CB8AC3E}">
        <p14:creationId xmlns:p14="http://schemas.microsoft.com/office/powerpoint/2010/main" val="6088658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r>
              <a:rPr lang="en-US" dirty="0"/>
              <a:t>Read the slide. Then move to next slide to show the answer.</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1E00FD5-6644-4EA0-ACD0-A9794211D202}" type="slidenum">
              <a:rPr lang="en-US" smtClean="0"/>
              <a:t>40</a:t>
            </a:fld>
            <a:endParaRPr lang="en-US"/>
          </a:p>
        </p:txBody>
      </p:sp>
    </p:spTree>
    <p:extLst>
      <p:ext uri="{BB962C8B-B14F-4D97-AF65-F5344CB8AC3E}">
        <p14:creationId xmlns:p14="http://schemas.microsoft.com/office/powerpoint/2010/main" val="35261415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r>
              <a:rPr lang="en-US" dirty="0"/>
              <a:t>Read the slide.</a:t>
            </a:r>
          </a:p>
          <a:p>
            <a:endParaRPr lang="en-US" dirty="0"/>
          </a:p>
          <a:p>
            <a:r>
              <a:rPr lang="en-US" sz="1300" dirty="0"/>
              <a:t>Note that it is not accompanied by a disclaimer or other qualifying language to communicate to consumers the level of scientific evidence supporting the claim as would be necessary in a “qualified” health claim. </a:t>
            </a: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1E00FD5-6644-4EA0-ACD0-A9794211D202}" type="slidenum">
              <a:rPr lang="en-US" smtClean="0"/>
              <a:t>41</a:t>
            </a:fld>
            <a:endParaRPr lang="en-US"/>
          </a:p>
        </p:txBody>
      </p:sp>
    </p:spTree>
    <p:extLst>
      <p:ext uri="{BB962C8B-B14F-4D97-AF65-F5344CB8AC3E}">
        <p14:creationId xmlns:p14="http://schemas.microsoft.com/office/powerpoint/2010/main" val="24966066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r>
              <a:rPr lang="en-US" dirty="0"/>
              <a:t>Read the claim on the slide. Then move to the next slide to show the answer.</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1E00FD5-6644-4EA0-ACD0-A9794211D202}" type="slidenum">
              <a:rPr lang="en-US" smtClean="0"/>
              <a:t>42</a:t>
            </a:fld>
            <a:endParaRPr lang="en-US"/>
          </a:p>
        </p:txBody>
      </p:sp>
    </p:spTree>
    <p:extLst>
      <p:ext uri="{BB962C8B-B14F-4D97-AF65-F5344CB8AC3E}">
        <p14:creationId xmlns:p14="http://schemas.microsoft.com/office/powerpoint/2010/main" val="11016139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r>
              <a:rPr lang="en-US" dirty="0"/>
              <a:t>Read the answer. It doesn’t have a disclaimer and would be an authorized health claim.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1E00FD5-6644-4EA0-ACD0-A9794211D202}" type="slidenum">
              <a:rPr lang="en-US" smtClean="0"/>
              <a:t>43</a:t>
            </a:fld>
            <a:endParaRPr lang="en-US"/>
          </a:p>
        </p:txBody>
      </p:sp>
    </p:spTree>
    <p:extLst>
      <p:ext uri="{BB962C8B-B14F-4D97-AF65-F5344CB8AC3E}">
        <p14:creationId xmlns:p14="http://schemas.microsoft.com/office/powerpoint/2010/main" val="31452374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r>
              <a:rPr lang="en-US" dirty="0"/>
              <a:t>Read the claim on the slide. Then move to the next slide to show the answer.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1E00FD5-6644-4EA0-ACD0-A9794211D202}" type="slidenum">
              <a:rPr lang="en-US" smtClean="0"/>
              <a:t>44</a:t>
            </a:fld>
            <a:endParaRPr lang="en-US"/>
          </a:p>
        </p:txBody>
      </p:sp>
    </p:spTree>
    <p:extLst>
      <p:ext uri="{BB962C8B-B14F-4D97-AF65-F5344CB8AC3E}">
        <p14:creationId xmlns:p14="http://schemas.microsoft.com/office/powerpoint/2010/main" val="1050066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The statement of identity describes the product and preferably the common name of the food. A unique or fanciful name may be used if no common name exists as long as the name describes the product for the consumer to understand what the product is. </a:t>
            </a:r>
          </a:p>
          <a:p>
            <a:pPr defTabSz="966612">
              <a:defRPr/>
            </a:pPr>
            <a:endParaRPr lang="en-US" dirty="0">
              <a:effectLst/>
            </a:endParaRPr>
          </a:p>
          <a:p>
            <a:pPr defTabSz="966612">
              <a:defRPr/>
            </a:pPr>
            <a:endParaRPr lang="en-US" dirty="0">
              <a:effectLst/>
            </a:endParaRPr>
          </a:p>
          <a:p>
            <a:pPr defTabSz="966612">
              <a:defRPr/>
            </a:pPr>
            <a:endParaRPr lang="en-US" dirty="0">
              <a:effectLst/>
            </a:endParaRPr>
          </a:p>
        </p:txBody>
      </p:sp>
      <p:sp>
        <p:nvSpPr>
          <p:cNvPr id="4" name="Slide Number Placeholder 3"/>
          <p:cNvSpPr>
            <a:spLocks noGrp="1"/>
          </p:cNvSpPr>
          <p:nvPr>
            <p:ph type="sldNum" sz="quarter" idx="10"/>
          </p:nvPr>
        </p:nvSpPr>
        <p:spPr/>
        <p:txBody>
          <a:bodyPr/>
          <a:lstStyle/>
          <a:p>
            <a:fld id="{EB37E209-28C7-4512-8DCD-85B19ECA673C}" type="slidenum">
              <a:rPr lang="en-US" smtClean="0"/>
              <a:t>6</a:t>
            </a:fld>
            <a:endParaRPr lang="en-US"/>
          </a:p>
        </p:txBody>
      </p:sp>
    </p:spTree>
    <p:extLst>
      <p:ext uri="{BB962C8B-B14F-4D97-AF65-F5344CB8AC3E}">
        <p14:creationId xmlns:p14="http://schemas.microsoft.com/office/powerpoint/2010/main" val="3419082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r>
              <a:rPr lang="en-US" b="0" dirty="0"/>
              <a:t>Note how, as a “Qualified” claim, that it is  accompanied by a disclaimer and </a:t>
            </a:r>
            <a:r>
              <a:rPr lang="en-US" sz="1300" dirty="0"/>
              <a:t>qualifying language to communicate to consumers the level of scientific evidence supporting the claim.</a:t>
            </a:r>
            <a:endParaRPr lang="en-US" b="0"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1E00FD5-6644-4EA0-ACD0-A9794211D202}" type="slidenum">
              <a:rPr lang="en-US" smtClean="0"/>
              <a:t>45</a:t>
            </a:fld>
            <a:endParaRPr lang="en-US"/>
          </a:p>
        </p:txBody>
      </p:sp>
    </p:spTree>
    <p:extLst>
      <p:ext uri="{BB962C8B-B14F-4D97-AF65-F5344CB8AC3E}">
        <p14:creationId xmlns:p14="http://schemas.microsoft.com/office/powerpoint/2010/main" val="3731791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a:t>
            </a:r>
          </a:p>
          <a:p>
            <a:endParaRPr lang="en-US" dirty="0"/>
          </a:p>
        </p:txBody>
      </p:sp>
      <p:sp>
        <p:nvSpPr>
          <p:cNvPr id="4" name="Slide Number Placeholder 3"/>
          <p:cNvSpPr>
            <a:spLocks noGrp="1"/>
          </p:cNvSpPr>
          <p:nvPr>
            <p:ph type="sldNum" sz="quarter" idx="10"/>
          </p:nvPr>
        </p:nvSpPr>
        <p:spPr/>
        <p:txBody>
          <a:bodyPr/>
          <a:lstStyle/>
          <a:p>
            <a:fld id="{EB37E209-28C7-4512-8DCD-85B19ECA673C}" type="slidenum">
              <a:rPr lang="en-US" smtClean="0"/>
              <a:t>7</a:t>
            </a:fld>
            <a:endParaRPr lang="en-US"/>
          </a:p>
        </p:txBody>
      </p:sp>
    </p:spTree>
    <p:extLst>
      <p:ext uri="{BB962C8B-B14F-4D97-AF65-F5344CB8AC3E}">
        <p14:creationId xmlns:p14="http://schemas.microsoft.com/office/powerpoint/2010/main" val="20946234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a:t>
            </a:r>
          </a:p>
          <a:p>
            <a:endParaRPr lang="en-US" dirty="0"/>
          </a:p>
        </p:txBody>
      </p:sp>
      <p:sp>
        <p:nvSpPr>
          <p:cNvPr id="4" name="Slide Number Placeholder 3"/>
          <p:cNvSpPr>
            <a:spLocks noGrp="1"/>
          </p:cNvSpPr>
          <p:nvPr>
            <p:ph type="sldNum" sz="quarter" idx="10"/>
          </p:nvPr>
        </p:nvSpPr>
        <p:spPr/>
        <p:txBody>
          <a:bodyPr/>
          <a:lstStyle/>
          <a:p>
            <a:fld id="{EB37E209-28C7-4512-8DCD-85B19ECA673C}" type="slidenum">
              <a:rPr lang="en-US" smtClean="0"/>
              <a:t>8</a:t>
            </a:fld>
            <a:endParaRPr lang="en-US"/>
          </a:p>
        </p:txBody>
      </p:sp>
    </p:spTree>
    <p:extLst>
      <p:ext uri="{BB962C8B-B14F-4D97-AF65-F5344CB8AC3E}">
        <p14:creationId xmlns:p14="http://schemas.microsoft.com/office/powerpoint/2010/main" val="4242123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edible product in the container is listed by weight, volume, or numerical count depending on the product. The weight and volume must be listed in both English and metric units. </a:t>
            </a:r>
          </a:p>
          <a:p>
            <a:r>
              <a:rPr lang="en-US" b="1" dirty="0"/>
              <a:t> </a:t>
            </a:r>
            <a:endParaRPr lang="en-US" dirty="0"/>
          </a:p>
          <a:p>
            <a:r>
              <a:rPr lang="en-US" dirty="0"/>
              <a:t>The weight or contents statement must be located on the lower 30% of the container.</a:t>
            </a:r>
          </a:p>
          <a:p>
            <a:endParaRPr lang="en-US" dirty="0"/>
          </a:p>
        </p:txBody>
      </p:sp>
      <p:sp>
        <p:nvSpPr>
          <p:cNvPr id="4" name="Slide Number Placeholder 3"/>
          <p:cNvSpPr>
            <a:spLocks noGrp="1"/>
          </p:cNvSpPr>
          <p:nvPr>
            <p:ph type="sldNum" sz="quarter" idx="10"/>
          </p:nvPr>
        </p:nvSpPr>
        <p:spPr/>
        <p:txBody>
          <a:bodyPr/>
          <a:lstStyle/>
          <a:p>
            <a:fld id="{EB37E209-28C7-4512-8DCD-85B19ECA673C}" type="slidenum">
              <a:rPr lang="en-US" smtClean="0"/>
              <a:t>9</a:t>
            </a:fld>
            <a:endParaRPr lang="en-US"/>
          </a:p>
        </p:txBody>
      </p:sp>
    </p:spTree>
    <p:extLst>
      <p:ext uri="{BB962C8B-B14F-4D97-AF65-F5344CB8AC3E}">
        <p14:creationId xmlns:p14="http://schemas.microsoft.com/office/powerpoint/2010/main" val="1120924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a:t>
            </a:r>
          </a:p>
        </p:txBody>
      </p:sp>
      <p:sp>
        <p:nvSpPr>
          <p:cNvPr id="4" name="Slide Number Placeholder 3"/>
          <p:cNvSpPr>
            <a:spLocks noGrp="1"/>
          </p:cNvSpPr>
          <p:nvPr>
            <p:ph type="sldNum" sz="quarter" idx="10"/>
          </p:nvPr>
        </p:nvSpPr>
        <p:spPr/>
        <p:txBody>
          <a:bodyPr/>
          <a:lstStyle/>
          <a:p>
            <a:fld id="{EB37E209-28C7-4512-8DCD-85B19ECA673C}" type="slidenum">
              <a:rPr lang="en-US" smtClean="0"/>
              <a:t>10</a:t>
            </a:fld>
            <a:endParaRPr lang="en-US"/>
          </a:p>
        </p:txBody>
      </p:sp>
    </p:spTree>
    <p:extLst>
      <p:ext uri="{BB962C8B-B14F-4D97-AF65-F5344CB8AC3E}">
        <p14:creationId xmlns:p14="http://schemas.microsoft.com/office/powerpoint/2010/main" val="22404404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net weight is 15</a:t>
            </a:r>
            <a:r>
              <a:rPr lang="en-US" baseline="0" dirty="0"/>
              <a:t> ounces  or 425 grams.</a:t>
            </a:r>
            <a:endParaRPr lang="en-US" dirty="0"/>
          </a:p>
        </p:txBody>
      </p:sp>
      <p:sp>
        <p:nvSpPr>
          <p:cNvPr id="4" name="Slide Number Placeholder 3"/>
          <p:cNvSpPr>
            <a:spLocks noGrp="1"/>
          </p:cNvSpPr>
          <p:nvPr>
            <p:ph type="sldNum" sz="quarter" idx="10"/>
          </p:nvPr>
        </p:nvSpPr>
        <p:spPr/>
        <p:txBody>
          <a:bodyPr/>
          <a:lstStyle/>
          <a:p>
            <a:fld id="{EB37E209-28C7-4512-8DCD-85B19ECA673C}" type="slidenum">
              <a:rPr lang="en-US" smtClean="0"/>
              <a:t>11</a:t>
            </a:fld>
            <a:endParaRPr lang="en-US"/>
          </a:p>
        </p:txBody>
      </p:sp>
    </p:spTree>
    <p:extLst>
      <p:ext uri="{BB962C8B-B14F-4D97-AF65-F5344CB8AC3E}">
        <p14:creationId xmlns:p14="http://schemas.microsoft.com/office/powerpoint/2010/main" val="372991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1877CF1-8A70-4CF2-ABBC-F68CC71C6F13}" type="datetimeFigureOut">
              <a:rPr lang="en-US" smtClean="0"/>
              <a:t>7/24/2022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286F89-D25A-445F-8CD8-39F29F2A4A88}" type="slidenum">
              <a:rPr lang="en-US" smtClean="0"/>
              <a:t>‹#›</a:t>
            </a:fld>
            <a:endParaRPr lang="en-US"/>
          </a:p>
        </p:txBody>
      </p:sp>
    </p:spTree>
    <p:extLst>
      <p:ext uri="{BB962C8B-B14F-4D97-AF65-F5344CB8AC3E}">
        <p14:creationId xmlns:p14="http://schemas.microsoft.com/office/powerpoint/2010/main" val="2360332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877CF1-8A70-4CF2-ABBC-F68CC71C6F13}" type="datetimeFigureOut">
              <a:rPr lang="en-US" smtClean="0"/>
              <a:t>7/24/2022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286F89-D25A-445F-8CD8-39F29F2A4A88}" type="slidenum">
              <a:rPr lang="en-US" smtClean="0"/>
              <a:t>‹#›</a:t>
            </a:fld>
            <a:endParaRPr lang="en-US"/>
          </a:p>
        </p:txBody>
      </p:sp>
    </p:spTree>
    <p:extLst>
      <p:ext uri="{BB962C8B-B14F-4D97-AF65-F5344CB8AC3E}">
        <p14:creationId xmlns:p14="http://schemas.microsoft.com/office/powerpoint/2010/main" val="21895185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877CF1-8A70-4CF2-ABBC-F68CC71C6F13}" type="datetimeFigureOut">
              <a:rPr lang="en-US" smtClean="0"/>
              <a:t>7/24/2022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286F89-D25A-445F-8CD8-39F29F2A4A88}" type="slidenum">
              <a:rPr lang="en-US" smtClean="0"/>
              <a:t>‹#›</a:t>
            </a:fld>
            <a:endParaRPr lang="en-US"/>
          </a:p>
        </p:txBody>
      </p:sp>
    </p:spTree>
    <p:extLst>
      <p:ext uri="{BB962C8B-B14F-4D97-AF65-F5344CB8AC3E}">
        <p14:creationId xmlns:p14="http://schemas.microsoft.com/office/powerpoint/2010/main" val="1013519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877CF1-8A70-4CF2-ABBC-F68CC71C6F13}" type="datetimeFigureOut">
              <a:rPr lang="en-US" smtClean="0"/>
              <a:t>7/24/2022</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026761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1877CF1-8A70-4CF2-ABBC-F68CC71C6F13}" type="datetimeFigureOut">
              <a:rPr lang="en-US" smtClean="0"/>
              <a:t>7/24/2022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286F89-D25A-445F-8CD8-39F29F2A4A88}" type="slidenum">
              <a:rPr lang="en-US" smtClean="0"/>
              <a:t>‹#›</a:t>
            </a:fld>
            <a:endParaRPr lang="en-US"/>
          </a:p>
        </p:txBody>
      </p:sp>
    </p:spTree>
    <p:extLst>
      <p:ext uri="{BB962C8B-B14F-4D97-AF65-F5344CB8AC3E}">
        <p14:creationId xmlns:p14="http://schemas.microsoft.com/office/powerpoint/2010/main" val="15910676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1877CF1-8A70-4CF2-ABBC-F68CC71C6F13}" type="datetimeFigureOut">
              <a:rPr lang="en-US" smtClean="0"/>
              <a:t>7/24/2022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286F89-D25A-445F-8CD8-39F29F2A4A88}" type="slidenum">
              <a:rPr lang="en-US" smtClean="0"/>
              <a:t>‹#›</a:t>
            </a:fld>
            <a:endParaRPr lang="en-US"/>
          </a:p>
        </p:txBody>
      </p:sp>
    </p:spTree>
    <p:extLst>
      <p:ext uri="{BB962C8B-B14F-4D97-AF65-F5344CB8AC3E}">
        <p14:creationId xmlns:p14="http://schemas.microsoft.com/office/powerpoint/2010/main" val="2484798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1877CF1-8A70-4CF2-ABBC-F68CC71C6F13}" type="datetimeFigureOut">
              <a:rPr lang="en-US" smtClean="0"/>
              <a:t>7/24/2022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286F89-D25A-445F-8CD8-39F29F2A4A88}" type="slidenum">
              <a:rPr lang="en-US" smtClean="0"/>
              <a:t>‹#›</a:t>
            </a:fld>
            <a:endParaRPr lang="en-US"/>
          </a:p>
        </p:txBody>
      </p:sp>
    </p:spTree>
    <p:extLst>
      <p:ext uri="{BB962C8B-B14F-4D97-AF65-F5344CB8AC3E}">
        <p14:creationId xmlns:p14="http://schemas.microsoft.com/office/powerpoint/2010/main" val="1806267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1877CF1-8A70-4CF2-ABBC-F68CC71C6F13}" type="datetimeFigureOut">
              <a:rPr lang="en-US" smtClean="0"/>
              <a:t>7/24/2022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286F89-D25A-445F-8CD8-39F29F2A4A88}" type="slidenum">
              <a:rPr lang="en-US" smtClean="0"/>
              <a:t>‹#›</a:t>
            </a:fld>
            <a:endParaRPr lang="en-US"/>
          </a:p>
        </p:txBody>
      </p:sp>
    </p:spTree>
    <p:extLst>
      <p:ext uri="{BB962C8B-B14F-4D97-AF65-F5344CB8AC3E}">
        <p14:creationId xmlns:p14="http://schemas.microsoft.com/office/powerpoint/2010/main" val="11520021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877CF1-8A70-4CF2-ABBC-F68CC71C6F13}" type="datetimeFigureOut">
              <a:rPr lang="en-US" smtClean="0"/>
              <a:t>7/24/2022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286F89-D25A-445F-8CD8-39F29F2A4A88}" type="slidenum">
              <a:rPr lang="en-US" smtClean="0"/>
              <a:t>‹#›</a:t>
            </a:fld>
            <a:endParaRPr lang="en-US"/>
          </a:p>
        </p:txBody>
      </p:sp>
    </p:spTree>
    <p:extLst>
      <p:ext uri="{BB962C8B-B14F-4D97-AF65-F5344CB8AC3E}">
        <p14:creationId xmlns:p14="http://schemas.microsoft.com/office/powerpoint/2010/main" val="3161881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1877CF1-8A70-4CF2-ABBC-F68CC71C6F13}" type="datetimeFigureOut">
              <a:rPr lang="en-US" smtClean="0"/>
              <a:t>7/24/2022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286F89-D25A-445F-8CD8-39F29F2A4A88}" type="slidenum">
              <a:rPr lang="en-US" smtClean="0"/>
              <a:t>‹#›</a:t>
            </a:fld>
            <a:endParaRPr lang="en-US"/>
          </a:p>
        </p:txBody>
      </p:sp>
    </p:spTree>
    <p:extLst>
      <p:ext uri="{BB962C8B-B14F-4D97-AF65-F5344CB8AC3E}">
        <p14:creationId xmlns:p14="http://schemas.microsoft.com/office/powerpoint/2010/main" val="513834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1877CF1-8A70-4CF2-ABBC-F68CC71C6F13}" type="datetimeFigureOut">
              <a:rPr lang="en-US" smtClean="0"/>
              <a:t>7/24/2022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286F89-D25A-445F-8CD8-39F29F2A4A88}" type="slidenum">
              <a:rPr lang="en-US" smtClean="0"/>
              <a:t>‹#›</a:t>
            </a:fld>
            <a:endParaRPr lang="en-US"/>
          </a:p>
        </p:txBody>
      </p:sp>
    </p:spTree>
    <p:extLst>
      <p:ext uri="{BB962C8B-B14F-4D97-AF65-F5344CB8AC3E}">
        <p14:creationId xmlns:p14="http://schemas.microsoft.com/office/powerpoint/2010/main" val="1143091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877CF1-8A70-4CF2-ABBC-F68CC71C6F13}" type="datetimeFigureOut">
              <a:rPr lang="en-US" smtClean="0"/>
              <a:t>7/24/2022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286F89-D25A-445F-8CD8-39F29F2A4A88}" type="slidenum">
              <a:rPr lang="en-US" smtClean="0"/>
              <a:t>‹#›</a:t>
            </a:fld>
            <a:endParaRPr lang="en-US"/>
          </a:p>
        </p:txBody>
      </p:sp>
    </p:spTree>
    <p:extLst>
      <p:ext uri="{BB962C8B-B14F-4D97-AF65-F5344CB8AC3E}">
        <p14:creationId xmlns:p14="http://schemas.microsoft.com/office/powerpoint/2010/main" val="17627995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foodmag.com.au/six-reasons-why-food-labelling-is-important/"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33.jpeg"/></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9459546-D75E-4312-88D8-5146637654F2}"/>
              </a:ext>
            </a:extLst>
          </p:cNvPr>
          <p:cNvSpPr>
            <a:spLocks noGrp="1"/>
          </p:cNvSpPr>
          <p:nvPr>
            <p:ph type="title"/>
          </p:nvPr>
        </p:nvSpPr>
        <p:spPr>
          <a:xfrm>
            <a:off x="432941" y="764892"/>
            <a:ext cx="7924478" cy="4423339"/>
          </a:xfrm>
          <a:prstGeom prst="wedgeRoundRectCallout">
            <a:avLst>
              <a:gd name="adj1" fmla="val 60940"/>
              <a:gd name="adj2" fmla="val 32947"/>
              <a:gd name="adj3" fmla="val 16667"/>
            </a:avLst>
          </a:prstGeom>
          <a:solidFill>
            <a:srgbClr val="C00000">
              <a:alpha val="80000"/>
            </a:srgbClr>
          </a:solidFill>
        </p:spPr>
        <p:txBody>
          <a:bodyPr wrap="square">
            <a:spAutoFit/>
          </a:bodyPr>
          <a:lstStyle/>
          <a:p>
            <a:pPr algn="ctr"/>
            <a:r>
              <a:rPr lang="en-US" sz="4800" b="1" dirty="0">
                <a:solidFill>
                  <a:schemeClr val="bg1"/>
                </a:solidFill>
                <a:effectLst>
                  <a:outerShdw blurRad="38100" dist="38100" dir="2700000" algn="tl">
                    <a:srgbClr val="000000">
                      <a:alpha val="43137"/>
                    </a:srgbClr>
                  </a:outerShdw>
                </a:effectLst>
                <a:latin typeface="Arial Black" panose="020B0A04020102020204" pitchFamily="34" charset="0"/>
              </a:rPr>
              <a:t>Consumer Health How to read Food Labels</a:t>
            </a:r>
            <a:br>
              <a:rPr lang="en-US" sz="4800" b="1" dirty="0">
                <a:solidFill>
                  <a:schemeClr val="bg1"/>
                </a:solidFill>
                <a:effectLst>
                  <a:outerShdw blurRad="38100" dist="38100" dir="2700000" algn="tl">
                    <a:srgbClr val="000000">
                      <a:alpha val="43137"/>
                    </a:srgbClr>
                  </a:outerShdw>
                </a:effectLst>
                <a:latin typeface="Arial Black" panose="020B0A04020102020204" pitchFamily="34" charset="0"/>
              </a:rPr>
            </a:br>
            <a:br>
              <a:rPr lang="en-US" sz="4800" b="1" dirty="0">
                <a:solidFill>
                  <a:schemeClr val="bg1"/>
                </a:solidFill>
                <a:effectLst>
                  <a:outerShdw blurRad="38100" dist="38100" dir="2700000" algn="tl">
                    <a:srgbClr val="000000">
                      <a:alpha val="43137"/>
                    </a:srgbClr>
                  </a:outerShdw>
                </a:effectLst>
                <a:latin typeface="Arial Black" panose="020B0A04020102020204" pitchFamily="34" charset="0"/>
              </a:rPr>
            </a:br>
            <a:r>
              <a:rPr lang="en-US" sz="2000" b="1" dirty="0">
                <a:solidFill>
                  <a:srgbClr val="7030A0"/>
                </a:solidFill>
                <a:effectLst>
                  <a:outerShdw blurRad="38100" dist="38100" dir="2700000" algn="tl">
                    <a:srgbClr val="000000">
                      <a:alpha val="43137"/>
                    </a:srgbClr>
                  </a:outerShdw>
                </a:effectLst>
                <a:latin typeface="Arial Black" panose="020B0A04020102020204" pitchFamily="34" charset="0"/>
              </a:rPr>
              <a:t>Lessons you can use for the rest of your life</a:t>
            </a:r>
            <a:br>
              <a:rPr lang="en-US" sz="2000" b="1" dirty="0">
                <a:solidFill>
                  <a:srgbClr val="7030A0"/>
                </a:solidFill>
                <a:effectLst>
                  <a:outerShdw blurRad="38100" dist="38100" dir="2700000" algn="tl">
                    <a:srgbClr val="000000">
                      <a:alpha val="43137"/>
                    </a:srgbClr>
                  </a:outerShdw>
                </a:effectLst>
                <a:latin typeface="Arial Black" panose="020B0A04020102020204" pitchFamily="34" charset="0"/>
              </a:rPr>
            </a:br>
            <a:br>
              <a:rPr lang="en-US" sz="4800" b="1" dirty="0">
                <a:solidFill>
                  <a:schemeClr val="bg1"/>
                </a:solidFill>
                <a:effectLst>
                  <a:outerShdw blurRad="38100" dist="38100" dir="2700000" algn="tl">
                    <a:srgbClr val="000000">
                      <a:alpha val="43137"/>
                    </a:srgbClr>
                  </a:outerShdw>
                </a:effectLst>
                <a:latin typeface="Arial Black" panose="020B0A04020102020204" pitchFamily="34" charset="0"/>
              </a:rPr>
            </a:br>
            <a:r>
              <a:rPr lang="en-US" sz="1100" b="1" dirty="0">
                <a:solidFill>
                  <a:schemeClr val="bg1"/>
                </a:solidFill>
                <a:effectLst>
                  <a:outerShdw blurRad="38100" dist="38100" dir="2700000" algn="tl">
                    <a:srgbClr val="000000">
                      <a:alpha val="43137"/>
                    </a:srgbClr>
                  </a:outerShdw>
                </a:effectLst>
                <a:latin typeface="Abadi" panose="020B0604020104020204" pitchFamily="34" charset="0"/>
              </a:rPr>
              <a:t>Modified by Robert Bartholomew &amp; M. Martin – original PPT created by J</a:t>
            </a:r>
            <a:r>
              <a:rPr lang="en-US" sz="1100" b="1" dirty="0">
                <a:solidFill>
                  <a:schemeClr val="bg1"/>
                </a:solidFill>
                <a:latin typeface="Abadi" panose="020B0604020104020204" pitchFamily="34" charset="0"/>
              </a:rPr>
              <a:t>ulie Albrecht, Carol Schwarz</a:t>
            </a:r>
            <a:br>
              <a:rPr lang="en-US" sz="1100" b="1" dirty="0">
                <a:solidFill>
                  <a:schemeClr val="bg1"/>
                </a:solidFill>
                <a:latin typeface="Abadi" panose="020B0604020104020204" pitchFamily="34" charset="0"/>
              </a:rPr>
            </a:br>
            <a:r>
              <a:rPr lang="en-US" sz="1100" b="1" dirty="0">
                <a:solidFill>
                  <a:schemeClr val="bg1"/>
                </a:solidFill>
                <a:latin typeface="Abadi" panose="020B0604020104020204" pitchFamily="34" charset="0"/>
              </a:rPr>
              <a:t>&amp; Alice </a:t>
            </a:r>
            <a:r>
              <a:rPr lang="en-US" sz="1100" b="1" dirty="0" err="1">
                <a:solidFill>
                  <a:schemeClr val="bg1"/>
                </a:solidFill>
                <a:latin typeface="Abadi" panose="020B0604020104020204" pitchFamily="34" charset="0"/>
              </a:rPr>
              <a:t>Henneman</a:t>
            </a:r>
            <a:r>
              <a:rPr lang="en-US" sz="1100" b="1" dirty="0">
                <a:solidFill>
                  <a:schemeClr val="bg1"/>
                </a:solidFill>
                <a:latin typeface="Abadi" panose="020B0604020104020204" pitchFamily="34" charset="0"/>
              </a:rPr>
              <a:t> of the University of Nebraska</a:t>
            </a:r>
            <a:endParaRPr lang="en-US" sz="1100" b="1" dirty="0">
              <a:solidFill>
                <a:schemeClr val="bg1"/>
              </a:solidFill>
              <a:effectLst>
                <a:outerShdw blurRad="38100" dist="38100" dir="2700000" algn="tl">
                  <a:srgbClr val="000000">
                    <a:alpha val="43137"/>
                  </a:srgbClr>
                </a:outerShdw>
              </a:effectLst>
              <a:latin typeface="Abadi" panose="020B0604020104020204" pitchFamily="34" charset="0"/>
            </a:endParaRPr>
          </a:p>
        </p:txBody>
      </p:sp>
    </p:spTree>
    <p:extLst>
      <p:ext uri="{BB962C8B-B14F-4D97-AF65-F5344CB8AC3E}">
        <p14:creationId xmlns:p14="http://schemas.microsoft.com/office/powerpoint/2010/main" val="25921090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004" y="0"/>
            <a:ext cx="36576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119772" y="2220753"/>
            <a:ext cx="3204048" cy="1311128"/>
          </a:xfrm>
          <a:prstGeom prst="rect">
            <a:avLst/>
          </a:prstGeom>
        </p:spPr>
        <p:txBody>
          <a:bodyPr wrap="square">
            <a:spAutoFit/>
          </a:bodyPr>
          <a:lstStyle/>
          <a:p>
            <a:r>
              <a:rPr lang="en-US" b="1" dirty="0">
                <a:solidFill>
                  <a:schemeClr val="bg1"/>
                </a:solidFill>
              </a:rPr>
              <a:t>Find the Net Weight </a:t>
            </a:r>
          </a:p>
        </p:txBody>
      </p:sp>
      <p:pic>
        <p:nvPicPr>
          <p:cNvPr id="10" name="Picture 9" descr="A close up of food&#10;&#10;Description generated with high confidence">
            <a:extLst>
              <a:ext uri="{FF2B5EF4-FFF2-40B4-BE49-F238E27FC236}">
                <a16:creationId xmlns:a16="http://schemas.microsoft.com/office/drawing/2014/main" id="{41EE3D1F-CAFC-4458-82BD-2EFC87311F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0596" y="553006"/>
            <a:ext cx="5483849" cy="5751987"/>
          </a:xfrm>
          <a:prstGeom prst="rect">
            <a:avLst/>
          </a:prstGeom>
        </p:spPr>
      </p:pic>
      <p:sp>
        <p:nvSpPr>
          <p:cNvPr id="8" name="TextBox 7">
            <a:extLst>
              <a:ext uri="{FF2B5EF4-FFF2-40B4-BE49-F238E27FC236}">
                <a16:creationId xmlns:a16="http://schemas.microsoft.com/office/drawing/2014/main" id="{707376A5-102F-405C-9D3E-D5818C8CC82F}"/>
              </a:ext>
            </a:extLst>
          </p:cNvPr>
          <p:cNvSpPr txBox="1"/>
          <p:nvPr/>
        </p:nvSpPr>
        <p:spPr>
          <a:xfrm>
            <a:off x="3661724" y="6616798"/>
            <a:ext cx="2585964" cy="246221"/>
          </a:xfrm>
          <a:prstGeom prst="rect">
            <a:avLst/>
          </a:prstGeom>
          <a:noFill/>
        </p:spPr>
        <p:txBody>
          <a:bodyPr wrap="none" rtlCol="0">
            <a:spAutoFit/>
          </a:bodyPr>
          <a:lstStyle/>
          <a:p>
            <a:r>
              <a:rPr lang="en-US" sz="1000" dirty="0">
                <a:solidFill>
                  <a:schemeClr val="bg1">
                    <a:lumMod val="50000"/>
                  </a:schemeClr>
                </a:solidFill>
              </a:rPr>
              <a:t>Image source: Photo by Alice Henneman</a:t>
            </a:r>
          </a:p>
        </p:txBody>
      </p:sp>
    </p:spTree>
    <p:extLst>
      <p:ext uri="{BB962C8B-B14F-4D97-AF65-F5344CB8AC3E}">
        <p14:creationId xmlns:p14="http://schemas.microsoft.com/office/powerpoint/2010/main" val="11383939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004" y="0"/>
            <a:ext cx="36576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119772" y="2220753"/>
            <a:ext cx="3204048" cy="1311128"/>
          </a:xfrm>
          <a:prstGeom prst="rect">
            <a:avLst/>
          </a:prstGeom>
        </p:spPr>
        <p:txBody>
          <a:bodyPr wrap="square">
            <a:spAutoFit/>
          </a:bodyPr>
          <a:lstStyle/>
          <a:p>
            <a:r>
              <a:rPr lang="en-US" b="1" dirty="0">
                <a:solidFill>
                  <a:schemeClr val="bg1"/>
                </a:solidFill>
              </a:rPr>
              <a:t>Find the Net Weight </a:t>
            </a:r>
          </a:p>
        </p:txBody>
      </p:sp>
      <p:pic>
        <p:nvPicPr>
          <p:cNvPr id="4" name="Picture 3"/>
          <p:cNvPicPr>
            <a:picLocks noChangeAspect="1"/>
          </p:cNvPicPr>
          <p:nvPr/>
        </p:nvPicPr>
        <p:blipFill>
          <a:blip r:embed="rId3"/>
          <a:stretch>
            <a:fillRect/>
          </a:stretch>
        </p:blipFill>
        <p:spPr>
          <a:xfrm>
            <a:off x="8038357" y="5956901"/>
            <a:ext cx="1105643" cy="901099"/>
          </a:xfrm>
          <a:prstGeom prst="rect">
            <a:avLst/>
          </a:prstGeom>
        </p:spPr>
      </p:pic>
      <p:grpSp>
        <p:nvGrpSpPr>
          <p:cNvPr id="2" name="Group 1">
            <a:extLst>
              <a:ext uri="{FF2B5EF4-FFF2-40B4-BE49-F238E27FC236}">
                <a16:creationId xmlns:a16="http://schemas.microsoft.com/office/drawing/2014/main" id="{FC9E8423-9554-4D81-898E-760ED1B7511C}"/>
              </a:ext>
            </a:extLst>
          </p:cNvPr>
          <p:cNvGrpSpPr/>
          <p:nvPr/>
        </p:nvGrpSpPr>
        <p:grpSpPr>
          <a:xfrm>
            <a:off x="3550596" y="553006"/>
            <a:ext cx="5483849" cy="5751987"/>
            <a:chOff x="3550596" y="553006"/>
            <a:chExt cx="5483849" cy="5751987"/>
          </a:xfrm>
        </p:grpSpPr>
        <p:pic>
          <p:nvPicPr>
            <p:cNvPr id="10" name="Picture 9" descr="A close up of food&#10;&#10;Description generated with high confidence">
              <a:extLst>
                <a:ext uri="{FF2B5EF4-FFF2-40B4-BE49-F238E27FC236}">
                  <a16:creationId xmlns:a16="http://schemas.microsoft.com/office/drawing/2014/main" id="{41EE3D1F-CAFC-4458-82BD-2EFC87311F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0596" y="553006"/>
              <a:ext cx="5483849" cy="5751987"/>
            </a:xfrm>
            <a:prstGeom prst="rect">
              <a:avLst/>
            </a:prstGeom>
          </p:spPr>
        </p:pic>
        <p:sp>
          <p:nvSpPr>
            <p:cNvPr id="8" name="Arrow: Right 7">
              <a:extLst>
                <a:ext uri="{FF2B5EF4-FFF2-40B4-BE49-F238E27FC236}">
                  <a16:creationId xmlns:a16="http://schemas.microsoft.com/office/drawing/2014/main" id="{5D931BB6-9CAC-4B25-BC7D-05DEEBCDEC8F}"/>
                </a:ext>
              </a:extLst>
            </p:cNvPr>
            <p:cNvSpPr/>
            <p:nvPr/>
          </p:nvSpPr>
          <p:spPr>
            <a:xfrm rot="19984249">
              <a:off x="3767899" y="5161704"/>
              <a:ext cx="1651725" cy="92860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944219C7-8C2F-4AC1-B875-6D371F3C5DF1}"/>
              </a:ext>
            </a:extLst>
          </p:cNvPr>
          <p:cNvSpPr txBox="1"/>
          <p:nvPr/>
        </p:nvSpPr>
        <p:spPr>
          <a:xfrm>
            <a:off x="3661724" y="6616798"/>
            <a:ext cx="2585964" cy="246221"/>
          </a:xfrm>
          <a:prstGeom prst="rect">
            <a:avLst/>
          </a:prstGeom>
          <a:noFill/>
        </p:spPr>
        <p:txBody>
          <a:bodyPr wrap="none" rtlCol="0">
            <a:spAutoFit/>
          </a:bodyPr>
          <a:lstStyle/>
          <a:p>
            <a:r>
              <a:rPr lang="en-US" sz="1000" dirty="0">
                <a:solidFill>
                  <a:schemeClr val="bg1">
                    <a:lumMod val="50000"/>
                  </a:schemeClr>
                </a:solidFill>
              </a:rPr>
              <a:t>Image source: Photo by Alice Henneman</a:t>
            </a:r>
          </a:p>
        </p:txBody>
      </p:sp>
    </p:spTree>
    <p:extLst>
      <p:ext uri="{BB962C8B-B14F-4D97-AF65-F5344CB8AC3E}">
        <p14:creationId xmlns:p14="http://schemas.microsoft.com/office/powerpoint/2010/main" val="3668098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36576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7" name="Title 1"/>
          <p:cNvSpPr>
            <a:spLocks noGrp="1"/>
          </p:cNvSpPr>
          <p:nvPr>
            <p:ph type="title"/>
          </p:nvPr>
        </p:nvSpPr>
        <p:spPr>
          <a:xfrm>
            <a:off x="90736" y="245886"/>
            <a:ext cx="3515333" cy="1311128"/>
          </a:xfrm>
          <a:prstGeom prst="rect">
            <a:avLst/>
          </a:prstGeom>
        </p:spPr>
        <p:txBody>
          <a:bodyPr wrap="square">
            <a:spAutoFit/>
          </a:bodyPr>
          <a:lstStyle/>
          <a:p>
            <a:r>
              <a:rPr lang="en-US" b="1" dirty="0">
                <a:solidFill>
                  <a:schemeClr val="bg1"/>
                </a:solidFill>
              </a:rPr>
              <a:t>Ingredient Statement</a:t>
            </a:r>
            <a:endParaRPr lang="en-US" sz="6000" b="1" dirty="0">
              <a:solidFill>
                <a:schemeClr val="bg1"/>
              </a:solidFill>
            </a:endParaRPr>
          </a:p>
        </p:txBody>
      </p:sp>
      <p:sp>
        <p:nvSpPr>
          <p:cNvPr id="2" name="TextBox 1"/>
          <p:cNvSpPr txBox="1"/>
          <p:nvPr/>
        </p:nvSpPr>
        <p:spPr>
          <a:xfrm>
            <a:off x="43041" y="1802900"/>
            <a:ext cx="3614559" cy="4401205"/>
          </a:xfrm>
          <a:prstGeom prst="rect">
            <a:avLst/>
          </a:prstGeom>
          <a:noFill/>
        </p:spPr>
        <p:txBody>
          <a:bodyPr wrap="square" rtlCol="0">
            <a:spAutoFit/>
          </a:bodyPr>
          <a:lstStyle/>
          <a:p>
            <a:r>
              <a:rPr lang="en-US" sz="2800" dirty="0">
                <a:solidFill>
                  <a:schemeClr val="bg1"/>
                </a:solidFill>
              </a:rPr>
              <a:t>Ingredients are listed:</a:t>
            </a:r>
            <a:br>
              <a:rPr lang="en-US" sz="2800" dirty="0">
                <a:solidFill>
                  <a:schemeClr val="bg1"/>
                </a:solidFill>
              </a:rPr>
            </a:br>
            <a:endParaRPr lang="en-US" sz="2800" dirty="0">
              <a:solidFill>
                <a:schemeClr val="bg1"/>
              </a:solidFill>
            </a:endParaRPr>
          </a:p>
          <a:p>
            <a:pPr marL="285750" indent="-285750">
              <a:buFont typeface="Arial" panose="020B0604020202020204" pitchFamily="34" charset="0"/>
              <a:buChar char="•"/>
            </a:pPr>
            <a:r>
              <a:rPr lang="en-US" sz="2800" dirty="0">
                <a:solidFill>
                  <a:schemeClr val="bg1"/>
                </a:solidFill>
                <a:ea typeface="Calibri" panose="020F0502020204030204" pitchFamily="34" charset="0"/>
                <a:cs typeface="Times New Roman" panose="02020603050405020304" pitchFamily="18" charset="0"/>
              </a:rPr>
              <a:t>Below the Nutrition Facts panel</a:t>
            </a:r>
          </a:p>
          <a:p>
            <a:pPr marL="285750" indent="-285750">
              <a:buFont typeface="Arial" panose="020B0604020202020204" pitchFamily="34" charset="0"/>
              <a:buChar char="•"/>
            </a:pPr>
            <a:endParaRPr lang="en-US" sz="2800" dirty="0">
              <a:solidFill>
                <a:schemeClr val="bg1"/>
              </a:solidFill>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2800" dirty="0">
                <a:solidFill>
                  <a:schemeClr val="bg1"/>
                </a:solidFill>
                <a:ea typeface="Calibri" panose="020F0502020204030204" pitchFamily="34" charset="0"/>
                <a:cs typeface="Times New Roman" panose="02020603050405020304" pitchFamily="18" charset="0"/>
              </a:rPr>
              <a:t>By common name in descending order by weight</a:t>
            </a:r>
          </a:p>
          <a:p>
            <a:pPr marL="742950" lvl="1" indent="-285750">
              <a:buFont typeface="Arial" panose="020B0604020202020204" pitchFamily="34" charset="0"/>
              <a:buChar char="•"/>
            </a:pPr>
            <a:endParaRPr lang="en-US" sz="2800" b="1" dirty="0">
              <a:ea typeface="Calibri" panose="020F0502020204030204" pitchFamily="34" charset="0"/>
              <a:cs typeface="Times New Roman" panose="02020603050405020304" pitchFamily="18" charset="0"/>
            </a:endParaRPr>
          </a:p>
          <a:p>
            <a:pPr marL="742950" lvl="1" indent="-285750">
              <a:buFont typeface="Arial" panose="020B0604020202020204" pitchFamily="34" charset="0"/>
              <a:buChar char="•"/>
            </a:pPr>
            <a:endParaRPr lang="en-US" sz="2800" dirty="0">
              <a:solidFill>
                <a:schemeClr val="bg1"/>
              </a:solidFill>
            </a:endParaRPr>
          </a:p>
        </p:txBody>
      </p:sp>
      <p:pic>
        <p:nvPicPr>
          <p:cNvPr id="3" name="Picture 2">
            <a:extLst>
              <a:ext uri="{FF2B5EF4-FFF2-40B4-BE49-F238E27FC236}">
                <a16:creationId xmlns:a16="http://schemas.microsoft.com/office/drawing/2014/main" id="{968A1BAB-21C4-40F6-90A8-B19EC00C381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993617" y="731764"/>
            <a:ext cx="4597561" cy="5394472"/>
          </a:xfrm>
          <a:prstGeom prst="rect">
            <a:avLst/>
          </a:prstGeom>
        </p:spPr>
      </p:pic>
      <p:sp>
        <p:nvSpPr>
          <p:cNvPr id="8" name="TextBox 7">
            <a:extLst>
              <a:ext uri="{FF2B5EF4-FFF2-40B4-BE49-F238E27FC236}">
                <a16:creationId xmlns:a16="http://schemas.microsoft.com/office/drawing/2014/main" id="{329C95AD-1FD3-4AB3-94F9-B5741A4A724B}"/>
              </a:ext>
            </a:extLst>
          </p:cNvPr>
          <p:cNvSpPr txBox="1"/>
          <p:nvPr/>
        </p:nvSpPr>
        <p:spPr>
          <a:xfrm>
            <a:off x="3661724" y="6616798"/>
            <a:ext cx="1284326" cy="246221"/>
          </a:xfrm>
          <a:prstGeom prst="rect">
            <a:avLst/>
          </a:prstGeom>
          <a:noFill/>
        </p:spPr>
        <p:txBody>
          <a:bodyPr wrap="none" rtlCol="0">
            <a:spAutoFit/>
          </a:bodyPr>
          <a:lstStyle/>
          <a:p>
            <a:r>
              <a:rPr lang="en-US" sz="1000" dirty="0">
                <a:solidFill>
                  <a:schemeClr val="bg1">
                    <a:lumMod val="50000"/>
                  </a:schemeClr>
                </a:solidFill>
              </a:rPr>
              <a:t>Image source: FDA</a:t>
            </a:r>
          </a:p>
        </p:txBody>
      </p:sp>
    </p:spTree>
    <p:extLst>
      <p:ext uri="{BB962C8B-B14F-4D97-AF65-F5344CB8AC3E}">
        <p14:creationId xmlns:p14="http://schemas.microsoft.com/office/powerpoint/2010/main" val="25079938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15336-75BB-6747-26BB-227AB5F3269D}"/>
              </a:ext>
            </a:extLst>
          </p:cNvPr>
          <p:cNvSpPr>
            <a:spLocks noGrp="1"/>
          </p:cNvSpPr>
          <p:nvPr>
            <p:ph type="title"/>
          </p:nvPr>
        </p:nvSpPr>
        <p:spPr/>
        <p:txBody>
          <a:bodyPr>
            <a:normAutofit fontScale="90000"/>
          </a:bodyPr>
          <a:lstStyle/>
          <a:p>
            <a:r>
              <a:rPr lang="en-US" dirty="0"/>
              <a:t>In your </a:t>
            </a:r>
            <a:r>
              <a:rPr lang="en-US" dirty="0">
                <a:solidFill>
                  <a:srgbClr val="FF0000"/>
                </a:solidFill>
              </a:rPr>
              <a:t>Red Book </a:t>
            </a:r>
            <a:r>
              <a:rPr lang="en-US" dirty="0"/>
              <a:t>write down the definition for the following term:</a:t>
            </a:r>
            <a:endParaRPr lang="en-NZ" dirty="0"/>
          </a:p>
        </p:txBody>
      </p:sp>
      <p:sp>
        <p:nvSpPr>
          <p:cNvPr id="3" name="Content Placeholder 2">
            <a:extLst>
              <a:ext uri="{FF2B5EF4-FFF2-40B4-BE49-F238E27FC236}">
                <a16:creationId xmlns:a16="http://schemas.microsoft.com/office/drawing/2014/main" id="{19E3323F-F77B-426A-802A-12DC61619FF7}"/>
              </a:ext>
            </a:extLst>
          </p:cNvPr>
          <p:cNvSpPr>
            <a:spLocks noGrp="1"/>
          </p:cNvSpPr>
          <p:nvPr>
            <p:ph idx="1"/>
          </p:nvPr>
        </p:nvSpPr>
        <p:spPr/>
        <p:txBody>
          <a:bodyPr/>
          <a:lstStyle/>
          <a:p>
            <a:r>
              <a:rPr lang="en-US" dirty="0"/>
              <a:t>Descending order:</a:t>
            </a:r>
          </a:p>
          <a:p>
            <a:endParaRPr lang="en-US" dirty="0"/>
          </a:p>
          <a:p>
            <a:endParaRPr lang="en-NZ" dirty="0"/>
          </a:p>
        </p:txBody>
      </p:sp>
    </p:spTree>
    <p:extLst>
      <p:ext uri="{BB962C8B-B14F-4D97-AF65-F5344CB8AC3E}">
        <p14:creationId xmlns:p14="http://schemas.microsoft.com/office/powerpoint/2010/main" val="5278012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36576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7" name="Title 1"/>
          <p:cNvSpPr>
            <a:spLocks noGrp="1"/>
          </p:cNvSpPr>
          <p:nvPr>
            <p:ph type="title"/>
          </p:nvPr>
        </p:nvSpPr>
        <p:spPr>
          <a:xfrm>
            <a:off x="353825" y="595351"/>
            <a:ext cx="3214354" cy="5078313"/>
          </a:xfrm>
          <a:prstGeom prst="rect">
            <a:avLst/>
          </a:prstGeom>
        </p:spPr>
        <p:txBody>
          <a:bodyPr wrap="square">
            <a:spAutoFit/>
          </a:bodyPr>
          <a:lstStyle/>
          <a:p>
            <a:r>
              <a:rPr lang="en-US" sz="4000" b="1" dirty="0">
                <a:solidFill>
                  <a:schemeClr val="bg1"/>
                </a:solidFill>
              </a:rPr>
              <a:t>Which of these ingredient statements lists sugar as its largest ingredient by weight?   </a:t>
            </a:r>
            <a:endParaRPr lang="en-US" sz="5400" b="1" dirty="0">
              <a:solidFill>
                <a:schemeClr val="bg1"/>
              </a:solidFill>
            </a:endParaRPr>
          </a:p>
        </p:txBody>
      </p:sp>
      <p:grpSp>
        <p:nvGrpSpPr>
          <p:cNvPr id="2" name="Group 1">
            <a:extLst>
              <a:ext uri="{FF2B5EF4-FFF2-40B4-BE49-F238E27FC236}">
                <a16:creationId xmlns:a16="http://schemas.microsoft.com/office/drawing/2014/main" id="{968D41F4-D50C-4F49-81A8-F606167FA6F6}"/>
              </a:ext>
            </a:extLst>
          </p:cNvPr>
          <p:cNvGrpSpPr/>
          <p:nvPr/>
        </p:nvGrpSpPr>
        <p:grpSpPr>
          <a:xfrm>
            <a:off x="4115392" y="641516"/>
            <a:ext cx="4435814" cy="5493812"/>
            <a:chOff x="4357763" y="795754"/>
            <a:chExt cx="4435814" cy="5493812"/>
          </a:xfrm>
        </p:grpSpPr>
        <p:sp>
          <p:nvSpPr>
            <p:cNvPr id="3" name="Rectangle 2"/>
            <p:cNvSpPr/>
            <p:nvPr/>
          </p:nvSpPr>
          <p:spPr>
            <a:xfrm>
              <a:off x="4357763" y="795754"/>
              <a:ext cx="4435814" cy="1200329"/>
            </a:xfrm>
            <a:prstGeom prst="rect">
              <a:avLst/>
            </a:prstGeom>
            <a:ln w="28575"/>
          </p:spPr>
          <p:style>
            <a:lnRef idx="2">
              <a:schemeClr val="dk1"/>
            </a:lnRef>
            <a:fillRef idx="1">
              <a:schemeClr val="lt1"/>
            </a:fillRef>
            <a:effectRef idx="0">
              <a:schemeClr val="dk1"/>
            </a:effectRef>
            <a:fontRef idx="minor">
              <a:schemeClr val="dk1"/>
            </a:fontRef>
          </p:style>
          <p:txBody>
            <a:bodyPr rtlCol="0" anchor="ctr">
              <a:spAutoFit/>
            </a:bodyPr>
            <a:lstStyle/>
            <a:p>
              <a:r>
                <a:rPr lang="en-US" sz="2400" b="1" dirty="0"/>
                <a:t>Ingredients: </a:t>
              </a:r>
              <a:r>
                <a:rPr lang="en-US" sz="2400" dirty="0"/>
                <a:t>wheat flour, whole oat flour, corn syrup, sugar, soybean and palm oil …</a:t>
              </a:r>
            </a:p>
          </p:txBody>
        </p:sp>
        <p:sp>
          <p:nvSpPr>
            <p:cNvPr id="4" name="TextBox 3"/>
            <p:cNvSpPr txBox="1"/>
            <p:nvPr/>
          </p:nvSpPr>
          <p:spPr>
            <a:xfrm>
              <a:off x="4357763" y="4719906"/>
              <a:ext cx="3563724" cy="1569660"/>
            </a:xfrm>
            <a:prstGeom prst="rect">
              <a:avLst/>
            </a:prstGeom>
            <a:ln w="28575"/>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400" b="1" dirty="0"/>
                <a:t>Ingredients: </a:t>
              </a:r>
              <a:r>
                <a:rPr lang="en-US" sz="2400" dirty="0"/>
                <a:t>water, vegetable oils, sugar, vinegar, modified starch, wheat starch, salt …  </a:t>
              </a:r>
            </a:p>
          </p:txBody>
        </p:sp>
        <p:sp>
          <p:nvSpPr>
            <p:cNvPr id="5" name="TextBox 4"/>
            <p:cNvSpPr txBox="1"/>
            <p:nvPr/>
          </p:nvSpPr>
          <p:spPr>
            <a:xfrm>
              <a:off x="4357763" y="2388498"/>
              <a:ext cx="3815379" cy="1938992"/>
            </a:xfrm>
            <a:prstGeom prst="rect">
              <a:avLst/>
            </a:prstGeom>
            <a:ln w="28575">
              <a:solidFill>
                <a:schemeClr val="tx1"/>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400" b="1" dirty="0"/>
                <a:t>Ingredients: </a:t>
              </a:r>
              <a:r>
                <a:rPr lang="en-US" sz="2400" dirty="0"/>
                <a:t>sugar, whole grain corn flour, wheat flour, whole oat flour, oat fiber, soluble corn fiber, vegetable oil …</a:t>
              </a:r>
            </a:p>
          </p:txBody>
        </p:sp>
      </p:grpSp>
    </p:spTree>
    <p:extLst>
      <p:ext uri="{BB962C8B-B14F-4D97-AF65-F5344CB8AC3E}">
        <p14:creationId xmlns:p14="http://schemas.microsoft.com/office/powerpoint/2010/main" val="21741356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36576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7" name="Title 1"/>
          <p:cNvSpPr>
            <a:spLocks noGrp="1"/>
          </p:cNvSpPr>
          <p:nvPr>
            <p:ph type="title"/>
          </p:nvPr>
        </p:nvSpPr>
        <p:spPr>
          <a:xfrm>
            <a:off x="353825" y="595351"/>
            <a:ext cx="3214354" cy="5078313"/>
          </a:xfrm>
          <a:prstGeom prst="rect">
            <a:avLst/>
          </a:prstGeom>
        </p:spPr>
        <p:txBody>
          <a:bodyPr wrap="square">
            <a:spAutoFit/>
          </a:bodyPr>
          <a:lstStyle/>
          <a:p>
            <a:r>
              <a:rPr lang="en-US" sz="4000" b="1" dirty="0">
                <a:solidFill>
                  <a:schemeClr val="bg1"/>
                </a:solidFill>
              </a:rPr>
              <a:t>Which of these ingredient statements lists sugar as its largest ingredient by weight?   </a:t>
            </a:r>
            <a:endParaRPr lang="en-US" sz="5400" b="1" dirty="0">
              <a:solidFill>
                <a:schemeClr val="bg1"/>
              </a:solidFill>
            </a:endParaRPr>
          </a:p>
        </p:txBody>
      </p:sp>
      <p:grpSp>
        <p:nvGrpSpPr>
          <p:cNvPr id="2" name="Group 1">
            <a:extLst>
              <a:ext uri="{FF2B5EF4-FFF2-40B4-BE49-F238E27FC236}">
                <a16:creationId xmlns:a16="http://schemas.microsoft.com/office/drawing/2014/main" id="{968D41F4-D50C-4F49-81A8-F606167FA6F6}"/>
              </a:ext>
            </a:extLst>
          </p:cNvPr>
          <p:cNvGrpSpPr/>
          <p:nvPr/>
        </p:nvGrpSpPr>
        <p:grpSpPr>
          <a:xfrm>
            <a:off x="4115392" y="641516"/>
            <a:ext cx="4435814" cy="5493812"/>
            <a:chOff x="4357763" y="795754"/>
            <a:chExt cx="4435814" cy="5493812"/>
          </a:xfrm>
        </p:grpSpPr>
        <p:sp>
          <p:nvSpPr>
            <p:cNvPr id="3" name="Rectangle 2"/>
            <p:cNvSpPr/>
            <p:nvPr/>
          </p:nvSpPr>
          <p:spPr>
            <a:xfrm>
              <a:off x="4357763" y="795754"/>
              <a:ext cx="4435814" cy="1200329"/>
            </a:xfrm>
            <a:prstGeom prst="rect">
              <a:avLst/>
            </a:prstGeom>
            <a:ln w="28575"/>
          </p:spPr>
          <p:style>
            <a:lnRef idx="2">
              <a:schemeClr val="dk1"/>
            </a:lnRef>
            <a:fillRef idx="1">
              <a:schemeClr val="lt1"/>
            </a:fillRef>
            <a:effectRef idx="0">
              <a:schemeClr val="dk1"/>
            </a:effectRef>
            <a:fontRef idx="minor">
              <a:schemeClr val="dk1"/>
            </a:fontRef>
          </p:style>
          <p:txBody>
            <a:bodyPr rtlCol="0" anchor="ctr">
              <a:spAutoFit/>
            </a:bodyPr>
            <a:lstStyle/>
            <a:p>
              <a:r>
                <a:rPr lang="en-US" sz="2400" b="1" dirty="0"/>
                <a:t>Ingredients: </a:t>
              </a:r>
              <a:r>
                <a:rPr lang="en-US" sz="2400" dirty="0"/>
                <a:t>wheat flour, whole oat flour, corn syrup, sugar, soybean and palm oil …</a:t>
              </a:r>
            </a:p>
          </p:txBody>
        </p:sp>
        <p:sp>
          <p:nvSpPr>
            <p:cNvPr id="4" name="TextBox 3"/>
            <p:cNvSpPr txBox="1"/>
            <p:nvPr/>
          </p:nvSpPr>
          <p:spPr>
            <a:xfrm>
              <a:off x="4357763" y="4719906"/>
              <a:ext cx="3563724" cy="1569660"/>
            </a:xfrm>
            <a:prstGeom prst="rect">
              <a:avLst/>
            </a:prstGeom>
            <a:ln w="28575"/>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400" b="1" dirty="0"/>
                <a:t>Ingredients: </a:t>
              </a:r>
              <a:r>
                <a:rPr lang="en-US" sz="2400" dirty="0"/>
                <a:t>water, vegetable oils, sugar, vinegar, modified starch, wheat starch, salt …  </a:t>
              </a:r>
            </a:p>
          </p:txBody>
        </p:sp>
        <p:sp>
          <p:nvSpPr>
            <p:cNvPr id="5" name="TextBox 4"/>
            <p:cNvSpPr txBox="1"/>
            <p:nvPr/>
          </p:nvSpPr>
          <p:spPr>
            <a:xfrm>
              <a:off x="4357763" y="2388498"/>
              <a:ext cx="3815379" cy="1938992"/>
            </a:xfrm>
            <a:prstGeom prst="rect">
              <a:avLst/>
            </a:prstGeom>
            <a:solidFill>
              <a:srgbClr val="FFFF00"/>
            </a:solidFill>
            <a:ln w="76200">
              <a:solidFill>
                <a:schemeClr val="tx1"/>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400" b="1" dirty="0"/>
                <a:t>Ingredients: </a:t>
              </a:r>
              <a:r>
                <a:rPr lang="en-US" sz="2400" dirty="0"/>
                <a:t>sugar, whole grain corn flour, wheat flour, whole oat flour, oat fiber, soluble corn fiber, vegetable oil …</a:t>
              </a:r>
            </a:p>
          </p:txBody>
        </p:sp>
      </p:grpSp>
      <p:pic>
        <p:nvPicPr>
          <p:cNvPr id="8" name="Picture 7"/>
          <p:cNvPicPr>
            <a:picLocks noChangeAspect="1"/>
          </p:cNvPicPr>
          <p:nvPr/>
        </p:nvPicPr>
        <p:blipFill>
          <a:blip r:embed="rId3"/>
          <a:stretch>
            <a:fillRect/>
          </a:stretch>
        </p:blipFill>
        <p:spPr>
          <a:xfrm>
            <a:off x="8038357" y="5956901"/>
            <a:ext cx="1105643" cy="901099"/>
          </a:xfrm>
          <a:prstGeom prst="rect">
            <a:avLst/>
          </a:prstGeom>
        </p:spPr>
      </p:pic>
    </p:spTree>
    <p:extLst>
      <p:ext uri="{BB962C8B-B14F-4D97-AF65-F5344CB8AC3E}">
        <p14:creationId xmlns:p14="http://schemas.microsoft.com/office/powerpoint/2010/main" val="18110790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458" y="0"/>
            <a:ext cx="416126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5" name="TextBox 4"/>
          <p:cNvSpPr txBox="1"/>
          <p:nvPr/>
        </p:nvSpPr>
        <p:spPr>
          <a:xfrm>
            <a:off x="191566" y="252920"/>
            <a:ext cx="3976434" cy="1015663"/>
          </a:xfrm>
          <a:prstGeom prst="rect">
            <a:avLst/>
          </a:prstGeom>
          <a:noFill/>
        </p:spPr>
        <p:txBody>
          <a:bodyPr wrap="square" rtlCol="0">
            <a:spAutoFit/>
          </a:bodyPr>
          <a:lstStyle/>
          <a:p>
            <a:r>
              <a:rPr lang="en-US" sz="3000" b="1" dirty="0">
                <a:solidFill>
                  <a:schemeClr val="bg1"/>
                </a:solidFill>
              </a:rPr>
              <a:t>Ingredient Statement</a:t>
            </a:r>
            <a:br>
              <a:rPr lang="en-US" sz="3000" b="1" dirty="0">
                <a:solidFill>
                  <a:schemeClr val="bg1"/>
                </a:solidFill>
              </a:rPr>
            </a:br>
            <a:r>
              <a:rPr lang="en-US" sz="3000" b="1" dirty="0">
                <a:solidFill>
                  <a:schemeClr val="bg1"/>
                </a:solidFill>
              </a:rPr>
              <a:t>&amp; Allergen Labeling</a:t>
            </a:r>
          </a:p>
        </p:txBody>
      </p:sp>
      <p:sp>
        <p:nvSpPr>
          <p:cNvPr id="7" name="TextBox 6"/>
          <p:cNvSpPr txBox="1"/>
          <p:nvPr/>
        </p:nvSpPr>
        <p:spPr>
          <a:xfrm>
            <a:off x="266242" y="1575358"/>
            <a:ext cx="3542958" cy="5262979"/>
          </a:xfrm>
          <a:prstGeom prst="rect">
            <a:avLst/>
          </a:prstGeom>
          <a:noFill/>
        </p:spPr>
        <p:txBody>
          <a:bodyPr wrap="none" rtlCol="0">
            <a:spAutoFit/>
          </a:bodyPr>
          <a:lstStyle/>
          <a:p>
            <a:r>
              <a:rPr lang="en-US" sz="2800" dirty="0">
                <a:solidFill>
                  <a:schemeClr val="bg1"/>
                </a:solidFill>
              </a:rPr>
              <a:t>Eight allergens must </a:t>
            </a:r>
          </a:p>
          <a:p>
            <a:r>
              <a:rPr lang="en-US" sz="2800" dirty="0">
                <a:solidFill>
                  <a:schemeClr val="bg1"/>
                </a:solidFill>
              </a:rPr>
              <a:t>be identified:</a:t>
            </a:r>
          </a:p>
          <a:p>
            <a:endParaRPr lang="en-US" sz="2800" dirty="0">
              <a:solidFill>
                <a:schemeClr val="bg1"/>
              </a:solidFill>
            </a:endParaRPr>
          </a:p>
          <a:p>
            <a:pPr marL="285750" indent="-285750">
              <a:buFont typeface="Arial" panose="020B0604020202020204" pitchFamily="34" charset="0"/>
              <a:buChar char="•"/>
            </a:pPr>
            <a:r>
              <a:rPr lang="en-US" sz="2800" dirty="0">
                <a:solidFill>
                  <a:schemeClr val="bg1"/>
                </a:solidFill>
              </a:rPr>
              <a:t>Eggs</a:t>
            </a:r>
          </a:p>
          <a:p>
            <a:pPr marL="285750" indent="-285750">
              <a:buFont typeface="Arial" panose="020B0604020202020204" pitchFamily="34" charset="0"/>
              <a:buChar char="•"/>
            </a:pPr>
            <a:r>
              <a:rPr lang="en-US" sz="2800" dirty="0">
                <a:solidFill>
                  <a:schemeClr val="bg1"/>
                </a:solidFill>
              </a:rPr>
              <a:t>Milk</a:t>
            </a:r>
          </a:p>
          <a:p>
            <a:pPr marL="285750" indent="-285750">
              <a:buFont typeface="Arial" panose="020B0604020202020204" pitchFamily="34" charset="0"/>
              <a:buChar char="•"/>
            </a:pPr>
            <a:r>
              <a:rPr lang="en-US" sz="2800" dirty="0">
                <a:solidFill>
                  <a:schemeClr val="bg1"/>
                </a:solidFill>
              </a:rPr>
              <a:t>Wheat</a:t>
            </a:r>
          </a:p>
          <a:p>
            <a:pPr marL="285750" indent="-285750">
              <a:buFont typeface="Arial" panose="020B0604020202020204" pitchFamily="34" charset="0"/>
              <a:buChar char="•"/>
            </a:pPr>
            <a:r>
              <a:rPr lang="en-US" sz="2800" dirty="0">
                <a:solidFill>
                  <a:schemeClr val="bg1"/>
                </a:solidFill>
              </a:rPr>
              <a:t>Soy</a:t>
            </a:r>
          </a:p>
          <a:p>
            <a:pPr marL="285750" indent="-285750">
              <a:buFont typeface="Arial" panose="020B0604020202020204" pitchFamily="34" charset="0"/>
              <a:buChar char="•"/>
            </a:pPr>
            <a:r>
              <a:rPr lang="en-US" sz="2800" dirty="0">
                <a:solidFill>
                  <a:schemeClr val="bg1"/>
                </a:solidFill>
              </a:rPr>
              <a:t>Peanuts</a:t>
            </a:r>
          </a:p>
          <a:p>
            <a:pPr marL="285750" indent="-285750">
              <a:buFont typeface="Arial" panose="020B0604020202020204" pitchFamily="34" charset="0"/>
              <a:buChar char="•"/>
            </a:pPr>
            <a:r>
              <a:rPr lang="en-US" sz="2800" dirty="0">
                <a:solidFill>
                  <a:schemeClr val="bg1"/>
                </a:solidFill>
              </a:rPr>
              <a:t>Type of Tree nuts</a:t>
            </a:r>
          </a:p>
          <a:p>
            <a:pPr marL="285750" indent="-285750">
              <a:buFont typeface="Arial" panose="020B0604020202020204" pitchFamily="34" charset="0"/>
              <a:buChar char="•"/>
            </a:pPr>
            <a:r>
              <a:rPr lang="en-US" sz="2800" dirty="0">
                <a:solidFill>
                  <a:schemeClr val="bg1"/>
                </a:solidFill>
              </a:rPr>
              <a:t>Type of Fish</a:t>
            </a:r>
          </a:p>
          <a:p>
            <a:pPr marL="285750" indent="-285750">
              <a:buFont typeface="Arial" panose="020B0604020202020204" pitchFamily="34" charset="0"/>
              <a:buChar char="•"/>
            </a:pPr>
            <a:r>
              <a:rPr lang="en-US" sz="2800" dirty="0">
                <a:solidFill>
                  <a:schemeClr val="bg1"/>
                </a:solidFill>
              </a:rPr>
              <a:t>Type of Shellfish </a:t>
            </a:r>
          </a:p>
          <a:p>
            <a:pPr marL="285750" indent="-285750">
              <a:buFont typeface="Arial" panose="020B0604020202020204" pitchFamily="34" charset="0"/>
              <a:buChar char="•"/>
            </a:pPr>
            <a:endParaRPr lang="en-US" sz="2800" dirty="0">
              <a:solidFill>
                <a:schemeClr val="bg1"/>
              </a:solidFill>
            </a:endParaRPr>
          </a:p>
        </p:txBody>
      </p:sp>
      <p:grpSp>
        <p:nvGrpSpPr>
          <p:cNvPr id="10" name="Group 9">
            <a:extLst>
              <a:ext uri="{FF2B5EF4-FFF2-40B4-BE49-F238E27FC236}">
                <a16:creationId xmlns:a16="http://schemas.microsoft.com/office/drawing/2014/main" id="{CDD7C08F-DDC2-4F5A-9B78-4EB75D677341}"/>
              </a:ext>
            </a:extLst>
          </p:cNvPr>
          <p:cNvGrpSpPr/>
          <p:nvPr/>
        </p:nvGrpSpPr>
        <p:grpSpPr>
          <a:xfrm>
            <a:off x="4600734" y="418121"/>
            <a:ext cx="3808688" cy="5854255"/>
            <a:chOff x="4600734" y="437784"/>
            <a:chExt cx="3808688" cy="5854255"/>
          </a:xfrm>
        </p:grpSpPr>
        <p:pic>
          <p:nvPicPr>
            <p:cNvPr id="3" name="Picture 2" descr="A close up of a sign&#10;&#10;Description generated with very high confidence">
              <a:extLst>
                <a:ext uri="{FF2B5EF4-FFF2-40B4-BE49-F238E27FC236}">
                  <a16:creationId xmlns:a16="http://schemas.microsoft.com/office/drawing/2014/main" id="{66D0B9F9-77D9-4A71-8364-CD02445670C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946565" y="3983187"/>
              <a:ext cx="1462857" cy="1462857"/>
            </a:xfrm>
            <a:prstGeom prst="rect">
              <a:avLst/>
            </a:prstGeom>
          </p:spPr>
        </p:pic>
        <p:pic>
          <p:nvPicPr>
            <p:cNvPr id="8" name="Picture 7" descr="A close up of a sign&#10;&#10;Description generated with very high confidence">
              <a:extLst>
                <a:ext uri="{FF2B5EF4-FFF2-40B4-BE49-F238E27FC236}">
                  <a16:creationId xmlns:a16="http://schemas.microsoft.com/office/drawing/2014/main" id="{D2F90980-AC58-44EE-8F0E-B5D3C8EA631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600734" y="1305814"/>
              <a:ext cx="1462857" cy="1462857"/>
            </a:xfrm>
            <a:prstGeom prst="rect">
              <a:avLst/>
            </a:prstGeom>
          </p:spPr>
        </p:pic>
        <p:pic>
          <p:nvPicPr>
            <p:cNvPr id="11" name="Picture 10" descr="A close up of a sign&#10;&#10;Description generated with very high confidence">
              <a:extLst>
                <a:ext uri="{FF2B5EF4-FFF2-40B4-BE49-F238E27FC236}">
                  <a16:creationId xmlns:a16="http://schemas.microsoft.com/office/drawing/2014/main" id="{BA4BEF4F-90B9-448D-BDBF-0FD9344743D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773650" y="4829182"/>
              <a:ext cx="1462857" cy="1462857"/>
            </a:xfrm>
            <a:prstGeom prst="rect">
              <a:avLst/>
            </a:prstGeom>
          </p:spPr>
        </p:pic>
        <p:pic>
          <p:nvPicPr>
            <p:cNvPr id="13" name="Picture 12" descr="A close up of a sign&#10;&#10;Description generated with very high confidence">
              <a:extLst>
                <a:ext uri="{FF2B5EF4-FFF2-40B4-BE49-F238E27FC236}">
                  <a16:creationId xmlns:a16="http://schemas.microsoft.com/office/drawing/2014/main" id="{379827F2-B0D8-41BC-8D59-26AC1365AF4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773649" y="437784"/>
              <a:ext cx="1462857" cy="1462857"/>
            </a:xfrm>
            <a:prstGeom prst="rect">
              <a:avLst/>
            </a:prstGeom>
          </p:spPr>
        </p:pic>
        <p:pic>
          <p:nvPicPr>
            <p:cNvPr id="15" name="Picture 14" descr="A close up of a sign&#10;&#10;Description generated with high confidence">
              <a:extLst>
                <a:ext uri="{FF2B5EF4-FFF2-40B4-BE49-F238E27FC236}">
                  <a16:creationId xmlns:a16="http://schemas.microsoft.com/office/drawing/2014/main" id="{EADCEC86-4B93-4CD7-A565-DD078A02E4F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403557" y="2671748"/>
              <a:ext cx="1462857" cy="1462857"/>
            </a:xfrm>
            <a:prstGeom prst="rect">
              <a:avLst/>
            </a:prstGeom>
          </p:spPr>
        </p:pic>
        <p:pic>
          <p:nvPicPr>
            <p:cNvPr id="17" name="Picture 16" descr="A close up of a sign&#10;&#10;Description generated with high confidence">
              <a:extLst>
                <a:ext uri="{FF2B5EF4-FFF2-40B4-BE49-F238E27FC236}">
                  <a16:creationId xmlns:a16="http://schemas.microsoft.com/office/drawing/2014/main" id="{8D21FE7D-2AD0-4AB4-846E-433F841C560F}"/>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991360" y="2671749"/>
              <a:ext cx="1462857" cy="1462857"/>
            </a:xfrm>
            <a:prstGeom prst="rect">
              <a:avLst/>
            </a:prstGeom>
          </p:spPr>
        </p:pic>
        <p:pic>
          <p:nvPicPr>
            <p:cNvPr id="19" name="Picture 18" descr="A close up of a sign&#10;&#10;Description generated with high confidence">
              <a:extLst>
                <a:ext uri="{FF2B5EF4-FFF2-40B4-BE49-F238E27FC236}">
                  <a16:creationId xmlns:a16="http://schemas.microsoft.com/office/drawing/2014/main" id="{4BD18E4D-B464-4341-BB34-B5C7B377866D}"/>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600734" y="3983186"/>
              <a:ext cx="1462857" cy="1462857"/>
            </a:xfrm>
            <a:prstGeom prst="rect">
              <a:avLst/>
            </a:prstGeom>
          </p:spPr>
        </p:pic>
        <p:pic>
          <p:nvPicPr>
            <p:cNvPr id="21" name="Picture 20" descr="A close up of a sign&#10;&#10;Description generated with high confidence">
              <a:extLst>
                <a:ext uri="{FF2B5EF4-FFF2-40B4-BE49-F238E27FC236}">
                  <a16:creationId xmlns:a16="http://schemas.microsoft.com/office/drawing/2014/main" id="{D67F89AD-35E1-44DE-848D-BF4CBCD4CEA5}"/>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6946564" y="1283780"/>
              <a:ext cx="1462857" cy="1462857"/>
            </a:xfrm>
            <a:prstGeom prst="rect">
              <a:avLst/>
            </a:prstGeom>
          </p:spPr>
        </p:pic>
      </p:grpSp>
      <p:sp>
        <p:nvSpPr>
          <p:cNvPr id="16" name="TextBox 15">
            <a:extLst>
              <a:ext uri="{FF2B5EF4-FFF2-40B4-BE49-F238E27FC236}">
                <a16:creationId xmlns:a16="http://schemas.microsoft.com/office/drawing/2014/main" id="{8C98189D-3EF5-4CBB-ABC3-3A171C1187EA}"/>
              </a:ext>
            </a:extLst>
          </p:cNvPr>
          <p:cNvSpPr txBox="1"/>
          <p:nvPr/>
        </p:nvSpPr>
        <p:spPr>
          <a:xfrm>
            <a:off x="4360600" y="6539819"/>
            <a:ext cx="1758815" cy="246221"/>
          </a:xfrm>
          <a:prstGeom prst="rect">
            <a:avLst/>
          </a:prstGeom>
          <a:noFill/>
        </p:spPr>
        <p:txBody>
          <a:bodyPr wrap="none" rtlCol="0">
            <a:spAutoFit/>
          </a:bodyPr>
          <a:lstStyle/>
          <a:p>
            <a:r>
              <a:rPr lang="en-US" sz="1000" dirty="0">
                <a:solidFill>
                  <a:schemeClr val="bg1">
                    <a:lumMod val="50000"/>
                  </a:schemeClr>
                </a:solidFill>
              </a:rPr>
              <a:t>Image source: Pixabay.com</a:t>
            </a:r>
          </a:p>
        </p:txBody>
      </p:sp>
    </p:spTree>
    <p:extLst>
      <p:ext uri="{BB962C8B-B14F-4D97-AF65-F5344CB8AC3E}">
        <p14:creationId xmlns:p14="http://schemas.microsoft.com/office/powerpoint/2010/main" val="5859636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7D35D-8968-A69D-0AAE-DB48831FE697}"/>
              </a:ext>
            </a:extLst>
          </p:cNvPr>
          <p:cNvSpPr>
            <a:spLocks noGrp="1"/>
          </p:cNvSpPr>
          <p:nvPr>
            <p:ph type="title"/>
          </p:nvPr>
        </p:nvSpPr>
        <p:spPr/>
        <p:txBody>
          <a:bodyPr/>
          <a:lstStyle/>
          <a:p>
            <a:r>
              <a:rPr lang="en-US" dirty="0"/>
              <a:t>Write down the following Definition:</a:t>
            </a:r>
            <a:endParaRPr lang="en-NZ" dirty="0"/>
          </a:p>
        </p:txBody>
      </p:sp>
      <p:sp>
        <p:nvSpPr>
          <p:cNvPr id="3" name="Content Placeholder 2">
            <a:extLst>
              <a:ext uri="{FF2B5EF4-FFF2-40B4-BE49-F238E27FC236}">
                <a16:creationId xmlns:a16="http://schemas.microsoft.com/office/drawing/2014/main" id="{87BFAC69-1ACA-E4D2-9F9E-9AC6D3CA1A26}"/>
              </a:ext>
            </a:extLst>
          </p:cNvPr>
          <p:cNvSpPr>
            <a:spLocks noGrp="1"/>
          </p:cNvSpPr>
          <p:nvPr>
            <p:ph idx="1"/>
          </p:nvPr>
        </p:nvSpPr>
        <p:spPr/>
        <p:txBody>
          <a:bodyPr>
            <a:normAutofit/>
          </a:bodyPr>
          <a:lstStyle/>
          <a:p>
            <a:r>
              <a:rPr lang="en-US" sz="7200" dirty="0"/>
              <a:t>Allergen</a:t>
            </a:r>
            <a:endParaRPr lang="en-NZ" sz="7200" dirty="0"/>
          </a:p>
        </p:txBody>
      </p:sp>
    </p:spTree>
    <p:extLst>
      <p:ext uri="{BB962C8B-B14F-4D97-AF65-F5344CB8AC3E}">
        <p14:creationId xmlns:p14="http://schemas.microsoft.com/office/powerpoint/2010/main" val="29214524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83EB0D8-B54F-4C64-ABAA-6F2BDB215167}"/>
              </a:ext>
            </a:extLst>
          </p:cNvPr>
          <p:cNvSpPr/>
          <p:nvPr/>
        </p:nvSpPr>
        <p:spPr>
          <a:xfrm>
            <a:off x="1" y="428625"/>
            <a:ext cx="9144000"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Two Ways of Labeling Allergens </a:t>
            </a:r>
          </a:p>
        </p:txBody>
      </p:sp>
      <p:sp>
        <p:nvSpPr>
          <p:cNvPr id="7" name="Oval 6">
            <a:extLst>
              <a:ext uri="{FF2B5EF4-FFF2-40B4-BE49-F238E27FC236}">
                <a16:creationId xmlns:a16="http://schemas.microsoft.com/office/drawing/2014/main" id="{0A4A50EE-A523-4F76-8E4A-C303E0AB89AC}"/>
              </a:ext>
            </a:extLst>
          </p:cNvPr>
          <p:cNvSpPr/>
          <p:nvPr/>
        </p:nvSpPr>
        <p:spPr>
          <a:xfrm>
            <a:off x="1364343" y="5515427"/>
            <a:ext cx="812800" cy="6241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1</a:t>
            </a:r>
          </a:p>
        </p:txBody>
      </p:sp>
      <p:sp>
        <p:nvSpPr>
          <p:cNvPr id="8" name="Oval 7">
            <a:extLst>
              <a:ext uri="{FF2B5EF4-FFF2-40B4-BE49-F238E27FC236}">
                <a16:creationId xmlns:a16="http://schemas.microsoft.com/office/drawing/2014/main" id="{C4CF55B6-3649-483F-9AFB-10D2F2670551}"/>
              </a:ext>
            </a:extLst>
          </p:cNvPr>
          <p:cNvSpPr/>
          <p:nvPr/>
        </p:nvSpPr>
        <p:spPr>
          <a:xfrm>
            <a:off x="7090229" y="5515427"/>
            <a:ext cx="812800" cy="6241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2</a:t>
            </a:r>
          </a:p>
        </p:txBody>
      </p:sp>
      <p:sp>
        <p:nvSpPr>
          <p:cNvPr id="9" name="TextBox 8">
            <a:extLst>
              <a:ext uri="{FF2B5EF4-FFF2-40B4-BE49-F238E27FC236}">
                <a16:creationId xmlns:a16="http://schemas.microsoft.com/office/drawing/2014/main" id="{3B6A6FEC-7DD0-47F8-88C5-E5006AE15833}"/>
              </a:ext>
            </a:extLst>
          </p:cNvPr>
          <p:cNvSpPr txBox="1"/>
          <p:nvPr/>
        </p:nvSpPr>
        <p:spPr>
          <a:xfrm>
            <a:off x="394857" y="6647889"/>
            <a:ext cx="1284326" cy="246221"/>
          </a:xfrm>
          <a:prstGeom prst="rect">
            <a:avLst/>
          </a:prstGeom>
          <a:noFill/>
        </p:spPr>
        <p:txBody>
          <a:bodyPr wrap="none" rtlCol="0">
            <a:spAutoFit/>
          </a:bodyPr>
          <a:lstStyle/>
          <a:p>
            <a:r>
              <a:rPr lang="en-US" sz="1000" dirty="0">
                <a:solidFill>
                  <a:schemeClr val="bg1">
                    <a:lumMod val="50000"/>
                  </a:schemeClr>
                </a:solidFill>
              </a:rPr>
              <a:t>Image source: FDA</a:t>
            </a:r>
          </a:p>
        </p:txBody>
      </p:sp>
      <p:grpSp>
        <p:nvGrpSpPr>
          <p:cNvPr id="17" name="Group 16">
            <a:extLst>
              <a:ext uri="{FF2B5EF4-FFF2-40B4-BE49-F238E27FC236}">
                <a16:creationId xmlns:a16="http://schemas.microsoft.com/office/drawing/2014/main" id="{AEF89D5E-D377-459D-A341-1C0B8C8E9943}"/>
              </a:ext>
            </a:extLst>
          </p:cNvPr>
          <p:cNvGrpSpPr/>
          <p:nvPr/>
        </p:nvGrpSpPr>
        <p:grpSpPr>
          <a:xfrm>
            <a:off x="394857" y="1359394"/>
            <a:ext cx="8354288" cy="5319887"/>
            <a:chOff x="394857" y="1359394"/>
            <a:chExt cx="8354288" cy="5319887"/>
          </a:xfrm>
        </p:grpSpPr>
        <p:pic>
          <p:nvPicPr>
            <p:cNvPr id="6" name="Picture 5" descr="A screenshot of a cell phone&#10;&#10;Description generated with very high confidence">
              <a:extLst>
                <a:ext uri="{FF2B5EF4-FFF2-40B4-BE49-F238E27FC236}">
                  <a16:creationId xmlns:a16="http://schemas.microsoft.com/office/drawing/2014/main" id="{2651BE1B-645F-447E-9EE2-E7D15C8658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857" y="1359394"/>
              <a:ext cx="8354288" cy="5319887"/>
            </a:xfrm>
            <a:prstGeom prst="rect">
              <a:avLst/>
            </a:prstGeom>
          </p:spPr>
        </p:pic>
        <p:cxnSp>
          <p:nvCxnSpPr>
            <p:cNvPr id="3" name="Straight Connector 2">
              <a:extLst>
                <a:ext uri="{FF2B5EF4-FFF2-40B4-BE49-F238E27FC236}">
                  <a16:creationId xmlns:a16="http://schemas.microsoft.com/office/drawing/2014/main" id="{1DD97833-CF3C-4D64-9EE8-EAE2117CD9A0}"/>
                </a:ext>
              </a:extLst>
            </p:cNvPr>
            <p:cNvCxnSpPr/>
            <p:nvPr/>
          </p:nvCxnSpPr>
          <p:spPr>
            <a:xfrm>
              <a:off x="1364343" y="3835400"/>
              <a:ext cx="1531257"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8553BCF-7788-4724-A61E-5CB07DC47E16}"/>
                </a:ext>
              </a:extLst>
            </p:cNvPr>
            <p:cNvCxnSpPr>
              <a:cxnSpLocks/>
            </p:cNvCxnSpPr>
            <p:nvPr/>
          </p:nvCxnSpPr>
          <p:spPr>
            <a:xfrm flipV="1">
              <a:off x="6184900" y="5384800"/>
              <a:ext cx="2273300" cy="12700"/>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12" name="Oval 11">
            <a:extLst>
              <a:ext uri="{FF2B5EF4-FFF2-40B4-BE49-F238E27FC236}">
                <a16:creationId xmlns:a16="http://schemas.microsoft.com/office/drawing/2014/main" id="{BEE0F637-A9BE-4F8D-AF26-86DB4B501478}"/>
              </a:ext>
            </a:extLst>
          </p:cNvPr>
          <p:cNvSpPr/>
          <p:nvPr/>
        </p:nvSpPr>
        <p:spPr>
          <a:xfrm>
            <a:off x="1296885" y="5435408"/>
            <a:ext cx="812800" cy="62411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1</a:t>
            </a:r>
          </a:p>
        </p:txBody>
      </p:sp>
      <p:sp>
        <p:nvSpPr>
          <p:cNvPr id="13" name="Oval 12">
            <a:extLst>
              <a:ext uri="{FF2B5EF4-FFF2-40B4-BE49-F238E27FC236}">
                <a16:creationId xmlns:a16="http://schemas.microsoft.com/office/drawing/2014/main" id="{184CDF05-907B-4432-BDFD-8C353CC04272}"/>
              </a:ext>
            </a:extLst>
          </p:cNvPr>
          <p:cNvSpPr/>
          <p:nvPr/>
        </p:nvSpPr>
        <p:spPr>
          <a:xfrm>
            <a:off x="6970486" y="5515427"/>
            <a:ext cx="812800" cy="62411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2</a:t>
            </a:r>
          </a:p>
        </p:txBody>
      </p:sp>
    </p:spTree>
    <p:extLst>
      <p:ext uri="{BB962C8B-B14F-4D97-AF65-F5344CB8AC3E}">
        <p14:creationId xmlns:p14="http://schemas.microsoft.com/office/powerpoint/2010/main" val="15740437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36576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5" name="TextBox 4"/>
          <p:cNvSpPr txBox="1"/>
          <p:nvPr/>
        </p:nvSpPr>
        <p:spPr>
          <a:xfrm>
            <a:off x="272375" y="1974715"/>
            <a:ext cx="3297676" cy="1754326"/>
          </a:xfrm>
          <a:prstGeom prst="rect">
            <a:avLst/>
          </a:prstGeom>
          <a:noFill/>
        </p:spPr>
        <p:txBody>
          <a:bodyPr wrap="square" rtlCol="0">
            <a:spAutoFit/>
          </a:bodyPr>
          <a:lstStyle/>
          <a:p>
            <a:r>
              <a:rPr lang="en-US" sz="5400" b="1" dirty="0">
                <a:solidFill>
                  <a:schemeClr val="bg1"/>
                </a:solidFill>
              </a:rPr>
              <a:t>Find the Allergen</a:t>
            </a:r>
          </a:p>
        </p:txBody>
      </p:sp>
      <p:sp>
        <p:nvSpPr>
          <p:cNvPr id="2" name="TextBox 1">
            <a:extLst>
              <a:ext uri="{FF2B5EF4-FFF2-40B4-BE49-F238E27FC236}">
                <a16:creationId xmlns:a16="http://schemas.microsoft.com/office/drawing/2014/main" id="{10CA634E-1210-47D7-A3DC-D672205FF40B}"/>
              </a:ext>
            </a:extLst>
          </p:cNvPr>
          <p:cNvSpPr txBox="1"/>
          <p:nvPr/>
        </p:nvSpPr>
        <p:spPr>
          <a:xfrm>
            <a:off x="132823" y="5388077"/>
            <a:ext cx="3436288" cy="369332"/>
          </a:xfrm>
          <a:prstGeom prst="rect">
            <a:avLst/>
          </a:prstGeom>
          <a:noFill/>
        </p:spPr>
        <p:txBody>
          <a:bodyPr wrap="square" rtlCol="0">
            <a:spAutoFit/>
          </a:bodyPr>
          <a:lstStyle/>
          <a:p>
            <a:endParaRPr lang="en-US" dirty="0">
              <a:solidFill>
                <a:schemeClr val="bg1"/>
              </a:solidFill>
            </a:endParaRPr>
          </a:p>
        </p:txBody>
      </p:sp>
      <p:grpSp>
        <p:nvGrpSpPr>
          <p:cNvPr id="12" name="Group 11">
            <a:extLst>
              <a:ext uri="{FF2B5EF4-FFF2-40B4-BE49-F238E27FC236}">
                <a16:creationId xmlns:a16="http://schemas.microsoft.com/office/drawing/2014/main" id="{7022796D-1047-499E-85FF-2FBE673DB99F}"/>
              </a:ext>
            </a:extLst>
          </p:cNvPr>
          <p:cNvGrpSpPr/>
          <p:nvPr/>
        </p:nvGrpSpPr>
        <p:grpSpPr>
          <a:xfrm>
            <a:off x="3842426" y="183213"/>
            <a:ext cx="5129003" cy="6391755"/>
            <a:chOff x="3842426" y="183213"/>
            <a:chExt cx="5129003" cy="6391755"/>
          </a:xfrm>
        </p:grpSpPr>
        <p:sp>
          <p:nvSpPr>
            <p:cNvPr id="10" name="TextBox 9">
              <a:extLst>
                <a:ext uri="{FF2B5EF4-FFF2-40B4-BE49-F238E27FC236}">
                  <a16:creationId xmlns:a16="http://schemas.microsoft.com/office/drawing/2014/main" id="{B8C863A8-4800-405E-934E-D2F98B5CFEC5}"/>
                </a:ext>
              </a:extLst>
            </p:cNvPr>
            <p:cNvSpPr txBox="1"/>
            <p:nvPr/>
          </p:nvSpPr>
          <p:spPr>
            <a:xfrm>
              <a:off x="3842426" y="3158648"/>
              <a:ext cx="4931776" cy="3416320"/>
            </a:xfrm>
            <a:prstGeom prst="rect">
              <a:avLst/>
            </a:prstGeom>
            <a:ln w="28575">
              <a:solidFill>
                <a:schemeClr val="tx1"/>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400" dirty="0">
                  <a:solidFill>
                    <a:schemeClr val="tx1"/>
                  </a:solidFill>
                </a:rPr>
                <a:t>Using a </a:t>
              </a:r>
              <a:r>
                <a:rPr lang="en-US" sz="2400" b="1" dirty="0">
                  <a:solidFill>
                    <a:schemeClr val="tx1"/>
                  </a:solidFill>
                </a:rPr>
                <a:t>contains </a:t>
              </a:r>
              <a:r>
                <a:rPr lang="en-US" sz="2400" dirty="0">
                  <a:solidFill>
                    <a:schemeClr val="tx1"/>
                  </a:solidFill>
                </a:rPr>
                <a:t>statement: </a:t>
              </a:r>
            </a:p>
            <a:p>
              <a:endParaRPr lang="en-US" sz="2400" b="1" dirty="0">
                <a:solidFill>
                  <a:schemeClr val="tx1"/>
                </a:solidFill>
              </a:endParaRPr>
            </a:p>
            <a:p>
              <a:r>
                <a:rPr lang="en-US" sz="2400" b="1" dirty="0">
                  <a:solidFill>
                    <a:schemeClr val="tx1"/>
                  </a:solidFill>
                </a:rPr>
                <a:t>Ingredients</a:t>
              </a:r>
              <a:r>
                <a:rPr lang="en-US" sz="2400" dirty="0">
                  <a:solidFill>
                    <a:schemeClr val="tx1"/>
                  </a:solidFill>
                </a:rPr>
                <a:t>: apples, pie crust [flour, shortening, liquid albumen, salt], sugar, flour lemon juice, whole milk, cinnamon.</a:t>
              </a:r>
              <a:br>
                <a:rPr lang="en-US" sz="2400" dirty="0">
                  <a:solidFill>
                    <a:schemeClr val="tx1"/>
                  </a:solidFill>
                </a:rPr>
              </a:br>
              <a:br>
                <a:rPr lang="en-US" sz="2400" dirty="0">
                  <a:solidFill>
                    <a:schemeClr val="tx1"/>
                  </a:solidFill>
                </a:rPr>
              </a:br>
              <a:r>
                <a:rPr lang="en-US" sz="2400" b="1" dirty="0">
                  <a:solidFill>
                    <a:schemeClr val="tx1"/>
                  </a:solidFill>
                </a:rPr>
                <a:t>Contains: </a:t>
              </a:r>
              <a:r>
                <a:rPr lang="en-US" sz="2400" dirty="0">
                  <a:solidFill>
                    <a:schemeClr val="tx1"/>
                  </a:solidFill>
                </a:rPr>
                <a:t>Wheat, Egg, Milk. </a:t>
              </a:r>
              <a:br>
                <a:rPr lang="en-US" sz="2400" dirty="0">
                  <a:solidFill>
                    <a:schemeClr val="tx1"/>
                  </a:solidFill>
                </a:rPr>
              </a:br>
              <a:r>
                <a:rPr lang="en-US" sz="2400" dirty="0">
                  <a:solidFill>
                    <a:schemeClr val="tx1"/>
                  </a:solidFill>
                </a:rPr>
                <a:t>May contain pecans.</a:t>
              </a:r>
            </a:p>
          </p:txBody>
        </p:sp>
        <p:sp>
          <p:nvSpPr>
            <p:cNvPr id="7" name="Rectangle 6">
              <a:extLst>
                <a:ext uri="{FF2B5EF4-FFF2-40B4-BE49-F238E27FC236}">
                  <a16:creationId xmlns:a16="http://schemas.microsoft.com/office/drawing/2014/main" id="{FC67346F-90E9-4C8B-9F98-ED4569E8D88F}"/>
                </a:ext>
              </a:extLst>
            </p:cNvPr>
            <p:cNvSpPr/>
            <p:nvPr/>
          </p:nvSpPr>
          <p:spPr>
            <a:xfrm>
              <a:off x="3842426" y="334864"/>
              <a:ext cx="4931776" cy="267765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chor="ctr">
              <a:spAutoFit/>
            </a:bodyPr>
            <a:lstStyle/>
            <a:p>
              <a:r>
                <a:rPr lang="en-US" sz="2400" dirty="0">
                  <a:solidFill>
                    <a:schemeClr val="tx1"/>
                  </a:solidFill>
                </a:rPr>
                <a:t>Within the </a:t>
              </a:r>
              <a:r>
                <a:rPr lang="en-US" sz="2400" b="1" dirty="0">
                  <a:solidFill>
                    <a:schemeClr val="tx1"/>
                  </a:solidFill>
                </a:rPr>
                <a:t>ingredients </a:t>
              </a:r>
              <a:r>
                <a:rPr lang="en-US" sz="2400" dirty="0">
                  <a:solidFill>
                    <a:schemeClr val="tx1"/>
                  </a:solidFill>
                </a:rPr>
                <a:t>list:</a:t>
              </a:r>
              <a:br>
                <a:rPr lang="en-US" sz="2400" dirty="0">
                  <a:solidFill>
                    <a:schemeClr val="tx1"/>
                  </a:solidFill>
                </a:rPr>
              </a:br>
              <a:endParaRPr lang="en-US" sz="2400" dirty="0">
                <a:solidFill>
                  <a:schemeClr val="tx1"/>
                </a:solidFill>
              </a:endParaRPr>
            </a:p>
            <a:p>
              <a:r>
                <a:rPr lang="en-US" sz="2400" b="1" dirty="0">
                  <a:solidFill>
                    <a:schemeClr val="tx1"/>
                  </a:solidFill>
                </a:rPr>
                <a:t>Ingredients: </a:t>
              </a:r>
              <a:r>
                <a:rPr lang="en-US" sz="2400" dirty="0">
                  <a:solidFill>
                    <a:schemeClr val="tx1"/>
                  </a:solidFill>
                </a:rPr>
                <a:t>apples, pie crust [flour (wheat), shortening, liquid albumen (egg), salt], sugar, flour lemon juice, whole milk, cinnamon. </a:t>
              </a:r>
              <a:br>
                <a:rPr lang="en-US" sz="2400" dirty="0">
                  <a:solidFill>
                    <a:schemeClr val="tx1"/>
                  </a:solidFill>
                </a:rPr>
              </a:br>
              <a:r>
                <a:rPr lang="en-US" sz="2400" dirty="0">
                  <a:solidFill>
                    <a:schemeClr val="tx1"/>
                  </a:solidFill>
                </a:rPr>
                <a:t>May contain pecans. </a:t>
              </a:r>
              <a:endParaRPr lang="en-US" sz="2000" dirty="0">
                <a:solidFill>
                  <a:schemeClr val="tx1"/>
                </a:solidFill>
              </a:endParaRPr>
            </a:p>
          </p:txBody>
        </p:sp>
        <p:sp>
          <p:nvSpPr>
            <p:cNvPr id="3" name="Oval 2">
              <a:extLst>
                <a:ext uri="{FF2B5EF4-FFF2-40B4-BE49-F238E27FC236}">
                  <a16:creationId xmlns:a16="http://schemas.microsoft.com/office/drawing/2014/main" id="{AA5FD1E3-E65D-423C-978B-9FC29C12187D}"/>
                </a:ext>
              </a:extLst>
            </p:cNvPr>
            <p:cNvSpPr/>
            <p:nvPr/>
          </p:nvSpPr>
          <p:spPr>
            <a:xfrm>
              <a:off x="8020726" y="183213"/>
              <a:ext cx="938302" cy="93830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b="1" dirty="0"/>
                <a:t>1</a:t>
              </a:r>
            </a:p>
          </p:txBody>
        </p:sp>
        <p:sp>
          <p:nvSpPr>
            <p:cNvPr id="11" name="Oval 10">
              <a:extLst>
                <a:ext uri="{FF2B5EF4-FFF2-40B4-BE49-F238E27FC236}">
                  <a16:creationId xmlns:a16="http://schemas.microsoft.com/office/drawing/2014/main" id="{F9FDA218-E622-4536-B496-98F8768B271D}"/>
                </a:ext>
              </a:extLst>
            </p:cNvPr>
            <p:cNvSpPr/>
            <p:nvPr/>
          </p:nvSpPr>
          <p:spPr>
            <a:xfrm>
              <a:off x="8033127" y="3077204"/>
              <a:ext cx="938302" cy="93830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b="1" dirty="0"/>
                <a:t>2</a:t>
              </a:r>
            </a:p>
          </p:txBody>
        </p:sp>
      </p:grpSp>
    </p:spTree>
    <p:extLst>
      <p:ext uri="{BB962C8B-B14F-4D97-AF65-F5344CB8AC3E}">
        <p14:creationId xmlns:p14="http://schemas.microsoft.com/office/powerpoint/2010/main" val="15671659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464B2-DADC-49D2-97BE-4BE679F01A2D}"/>
              </a:ext>
            </a:extLst>
          </p:cNvPr>
          <p:cNvSpPr>
            <a:spLocks noGrp="1"/>
          </p:cNvSpPr>
          <p:nvPr>
            <p:ph type="title"/>
          </p:nvPr>
        </p:nvSpPr>
        <p:spPr>
          <a:xfrm>
            <a:off x="628650" y="365127"/>
            <a:ext cx="7886700" cy="1001558"/>
          </a:xfrm>
        </p:spPr>
        <p:txBody>
          <a:bodyPr>
            <a:normAutofit/>
          </a:bodyPr>
          <a:lstStyle/>
          <a:p>
            <a:pPr algn="ctr"/>
            <a:r>
              <a:rPr lang="en-US" dirty="0"/>
              <a:t>Week 2</a:t>
            </a:r>
            <a:br>
              <a:rPr lang="en-US" dirty="0"/>
            </a:br>
            <a:r>
              <a:rPr lang="en-US" sz="2000" dirty="0"/>
              <a:t>The Week of August 1 to 7</a:t>
            </a:r>
            <a:endParaRPr lang="en-NZ" sz="2000" dirty="0"/>
          </a:p>
        </p:txBody>
      </p:sp>
      <p:sp>
        <p:nvSpPr>
          <p:cNvPr id="3" name="TextBox 2">
            <a:extLst>
              <a:ext uri="{FF2B5EF4-FFF2-40B4-BE49-F238E27FC236}">
                <a16:creationId xmlns:a16="http://schemas.microsoft.com/office/drawing/2014/main" id="{F8D50D10-583B-472F-AEB8-3DA9D2EE705D}"/>
              </a:ext>
            </a:extLst>
          </p:cNvPr>
          <p:cNvSpPr txBox="1"/>
          <p:nvPr/>
        </p:nvSpPr>
        <p:spPr>
          <a:xfrm>
            <a:off x="1700980" y="1366684"/>
            <a:ext cx="5742039" cy="3970318"/>
          </a:xfrm>
          <a:prstGeom prst="rect">
            <a:avLst/>
          </a:prstGeom>
          <a:noFill/>
        </p:spPr>
        <p:txBody>
          <a:bodyPr wrap="square" rtlCol="0">
            <a:spAutoFit/>
          </a:bodyPr>
          <a:lstStyle/>
          <a:p>
            <a:pPr algn="ctr"/>
            <a:endParaRPr lang="en-US" sz="3600" dirty="0"/>
          </a:p>
          <a:p>
            <a:pPr algn="ctr"/>
            <a:r>
              <a:rPr lang="en-US" sz="3200" b="1" dirty="0"/>
              <a:t>Lesson 1: </a:t>
            </a:r>
          </a:p>
          <a:p>
            <a:pPr algn="ctr"/>
            <a:r>
              <a:rPr lang="en-US" sz="3200" dirty="0"/>
              <a:t>How to Read Food Labels</a:t>
            </a:r>
          </a:p>
          <a:p>
            <a:pPr algn="ctr"/>
            <a:endParaRPr lang="en-US" sz="3200" dirty="0"/>
          </a:p>
          <a:p>
            <a:r>
              <a:rPr lang="en-US" sz="2000" b="1" dirty="0"/>
              <a:t>Success criteria:  </a:t>
            </a:r>
          </a:p>
          <a:p>
            <a:endParaRPr lang="en-US" sz="2000" b="1" dirty="0"/>
          </a:p>
          <a:p>
            <a:r>
              <a:rPr lang="en-US" sz="2000" dirty="0"/>
              <a:t>Students will become familiar key terms and concepts pertaining to food labels and they will be able to recite key definitions and ideas by the end of the week.</a:t>
            </a:r>
            <a:endParaRPr lang="en-NZ" sz="2000" dirty="0"/>
          </a:p>
        </p:txBody>
      </p:sp>
    </p:spTree>
    <p:extLst>
      <p:ext uri="{BB962C8B-B14F-4D97-AF65-F5344CB8AC3E}">
        <p14:creationId xmlns:p14="http://schemas.microsoft.com/office/powerpoint/2010/main" val="18297707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6328"/>
            <a:ext cx="36576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5" name="TextBox 4"/>
          <p:cNvSpPr txBox="1"/>
          <p:nvPr/>
        </p:nvSpPr>
        <p:spPr>
          <a:xfrm>
            <a:off x="272375" y="1974715"/>
            <a:ext cx="3297676" cy="1754326"/>
          </a:xfrm>
          <a:prstGeom prst="rect">
            <a:avLst/>
          </a:prstGeom>
          <a:noFill/>
        </p:spPr>
        <p:txBody>
          <a:bodyPr wrap="square" rtlCol="0">
            <a:spAutoFit/>
          </a:bodyPr>
          <a:lstStyle/>
          <a:p>
            <a:r>
              <a:rPr lang="en-US" sz="5400" b="1" dirty="0">
                <a:solidFill>
                  <a:schemeClr val="bg1"/>
                </a:solidFill>
              </a:rPr>
              <a:t>Find the Allergen</a:t>
            </a:r>
          </a:p>
        </p:txBody>
      </p:sp>
      <p:grpSp>
        <p:nvGrpSpPr>
          <p:cNvPr id="7" name="Group 6">
            <a:extLst>
              <a:ext uri="{FF2B5EF4-FFF2-40B4-BE49-F238E27FC236}">
                <a16:creationId xmlns:a16="http://schemas.microsoft.com/office/drawing/2014/main" id="{51C4016B-54B3-473C-99F3-90001A13B186}"/>
              </a:ext>
            </a:extLst>
          </p:cNvPr>
          <p:cNvGrpSpPr/>
          <p:nvPr/>
        </p:nvGrpSpPr>
        <p:grpSpPr>
          <a:xfrm>
            <a:off x="3842426" y="150198"/>
            <a:ext cx="5301574" cy="6716947"/>
            <a:chOff x="3842426" y="150198"/>
            <a:chExt cx="5301574" cy="6716947"/>
          </a:xfrm>
        </p:grpSpPr>
        <p:grpSp>
          <p:nvGrpSpPr>
            <p:cNvPr id="3" name="Group 2">
              <a:extLst>
                <a:ext uri="{FF2B5EF4-FFF2-40B4-BE49-F238E27FC236}">
                  <a16:creationId xmlns:a16="http://schemas.microsoft.com/office/drawing/2014/main" id="{F8840A60-07D4-4E65-8AD0-982CA0D534E4}"/>
                </a:ext>
              </a:extLst>
            </p:cNvPr>
            <p:cNvGrpSpPr/>
            <p:nvPr/>
          </p:nvGrpSpPr>
          <p:grpSpPr>
            <a:xfrm>
              <a:off x="3842426" y="150198"/>
              <a:ext cx="5217903" cy="6424770"/>
              <a:chOff x="3842426" y="150198"/>
              <a:chExt cx="5217903" cy="6424770"/>
            </a:xfrm>
          </p:grpSpPr>
          <p:sp>
            <p:nvSpPr>
              <p:cNvPr id="6" name="Rectangle 5"/>
              <p:cNvSpPr/>
              <p:nvPr/>
            </p:nvSpPr>
            <p:spPr>
              <a:xfrm>
                <a:off x="3842426" y="150198"/>
                <a:ext cx="4931776" cy="3046988"/>
              </a:xfrm>
              <a:prstGeom prst="rect">
                <a:avLst/>
              </a:prstGeom>
              <a:ln w="28575"/>
            </p:spPr>
            <p:style>
              <a:lnRef idx="2">
                <a:schemeClr val="dk1"/>
              </a:lnRef>
              <a:fillRef idx="1">
                <a:schemeClr val="lt1"/>
              </a:fillRef>
              <a:effectRef idx="0">
                <a:schemeClr val="dk1"/>
              </a:effectRef>
              <a:fontRef idx="minor">
                <a:schemeClr val="dk1"/>
              </a:fontRef>
            </p:style>
            <p:txBody>
              <a:bodyPr wrap="square" rtlCol="0" anchor="ctr">
                <a:spAutoFit/>
              </a:bodyPr>
              <a:lstStyle/>
              <a:p>
                <a:r>
                  <a:rPr lang="en-US" sz="2400" dirty="0"/>
                  <a:t>Within the </a:t>
                </a:r>
                <a:r>
                  <a:rPr lang="en-US" sz="2400" b="1" dirty="0"/>
                  <a:t>ingredients </a:t>
                </a:r>
                <a:r>
                  <a:rPr lang="en-US" sz="2400" dirty="0"/>
                  <a:t>list:</a:t>
                </a:r>
                <a:br>
                  <a:rPr lang="en-US" sz="2400" dirty="0"/>
                </a:br>
                <a:endParaRPr lang="en-US" sz="2400" dirty="0"/>
              </a:p>
              <a:p>
                <a:r>
                  <a:rPr lang="en-US" sz="2400" b="1" dirty="0"/>
                  <a:t>Ingredients: </a:t>
                </a:r>
                <a:r>
                  <a:rPr lang="en-US" sz="2400" dirty="0"/>
                  <a:t>apples, pie crust [</a:t>
                </a:r>
                <a:r>
                  <a:rPr lang="en-US" sz="2400" b="1" dirty="0">
                    <a:solidFill>
                      <a:srgbClr val="C00000"/>
                    </a:solidFill>
                  </a:rPr>
                  <a:t>flour (wheat)</a:t>
                </a:r>
                <a:r>
                  <a:rPr lang="en-US" sz="2400" b="1" dirty="0">
                    <a:solidFill>
                      <a:schemeClr val="tx1"/>
                    </a:solidFill>
                  </a:rPr>
                  <a:t>,</a:t>
                </a:r>
                <a:r>
                  <a:rPr lang="en-US" sz="2400" b="1" dirty="0">
                    <a:solidFill>
                      <a:srgbClr val="C00000"/>
                    </a:solidFill>
                  </a:rPr>
                  <a:t> </a:t>
                </a:r>
                <a:r>
                  <a:rPr lang="en-US" sz="2400" dirty="0"/>
                  <a:t>shortening,</a:t>
                </a:r>
                <a:r>
                  <a:rPr lang="en-US" sz="2400" b="1" dirty="0"/>
                  <a:t> </a:t>
                </a:r>
                <a:r>
                  <a:rPr lang="en-US" sz="2400" b="1" dirty="0">
                    <a:solidFill>
                      <a:schemeClr val="bg2"/>
                    </a:solidFill>
                  </a:rPr>
                  <a:t>liquid albumen (egg)</a:t>
                </a:r>
                <a:r>
                  <a:rPr lang="en-US" sz="2400" b="1" dirty="0"/>
                  <a:t>, </a:t>
                </a:r>
                <a:r>
                  <a:rPr lang="en-US" sz="2400" dirty="0"/>
                  <a:t>salt], sugar, flour lemon juice, whole</a:t>
                </a:r>
                <a:r>
                  <a:rPr lang="en-US" sz="2400" dirty="0">
                    <a:solidFill>
                      <a:schemeClr val="bg2"/>
                    </a:solidFill>
                  </a:rPr>
                  <a:t> </a:t>
                </a:r>
                <a:r>
                  <a:rPr lang="en-US" sz="2400" b="1" dirty="0">
                    <a:solidFill>
                      <a:schemeClr val="bg2"/>
                    </a:solidFill>
                  </a:rPr>
                  <a:t>milk</a:t>
                </a:r>
                <a:r>
                  <a:rPr lang="en-US" sz="2400" b="1" dirty="0"/>
                  <a:t>, </a:t>
                </a:r>
                <a:r>
                  <a:rPr lang="en-US" sz="2400" dirty="0"/>
                  <a:t>cinnamon. </a:t>
                </a:r>
                <a:br>
                  <a:rPr lang="en-US" sz="2400" dirty="0"/>
                </a:br>
                <a:r>
                  <a:rPr lang="en-US" sz="2400" b="1" dirty="0">
                    <a:solidFill>
                      <a:schemeClr val="bg2"/>
                    </a:solidFill>
                  </a:rPr>
                  <a:t>May contain pecans</a:t>
                </a:r>
                <a:r>
                  <a:rPr lang="en-US" sz="2400" dirty="0"/>
                  <a:t>. </a:t>
                </a:r>
                <a:endParaRPr lang="en-US" sz="2000" dirty="0"/>
              </a:p>
            </p:txBody>
          </p:sp>
          <p:sp>
            <p:nvSpPr>
              <p:cNvPr id="8" name="TextBox 7"/>
              <p:cNvSpPr txBox="1"/>
              <p:nvPr/>
            </p:nvSpPr>
            <p:spPr>
              <a:xfrm>
                <a:off x="3842426" y="3158648"/>
                <a:ext cx="4931776" cy="3416320"/>
              </a:xfrm>
              <a:prstGeom prst="rect">
                <a:avLst/>
              </a:prstGeom>
              <a:ln w="28575">
                <a:solidFill>
                  <a:schemeClr val="tx1"/>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400" dirty="0"/>
                  <a:t>Using a </a:t>
                </a:r>
                <a:r>
                  <a:rPr lang="en-US" sz="2400" b="1" dirty="0"/>
                  <a:t>contains </a:t>
                </a:r>
                <a:r>
                  <a:rPr lang="en-US" sz="2400" dirty="0"/>
                  <a:t>statement: </a:t>
                </a:r>
              </a:p>
              <a:p>
                <a:endParaRPr lang="en-US" sz="2400" b="1" dirty="0"/>
              </a:p>
              <a:p>
                <a:r>
                  <a:rPr lang="en-US" sz="2400" b="1" dirty="0"/>
                  <a:t>Ingredients</a:t>
                </a:r>
                <a:r>
                  <a:rPr lang="en-US" sz="2400" dirty="0"/>
                  <a:t>: apples, pie crust </a:t>
                </a:r>
                <a:r>
                  <a:rPr lang="en-US" sz="2400" dirty="0">
                    <a:solidFill>
                      <a:schemeClr val="tx1"/>
                    </a:solidFill>
                  </a:rPr>
                  <a:t>[flour, shortening, liquid albumen, salt], sugar, flour lemon juice, whole milk, cinnamon.</a:t>
                </a:r>
              </a:p>
              <a:p>
                <a:br>
                  <a:rPr lang="en-US" sz="2400" dirty="0">
                    <a:solidFill>
                      <a:schemeClr val="tx1"/>
                    </a:solidFill>
                  </a:rPr>
                </a:br>
                <a:r>
                  <a:rPr lang="en-US" sz="2400" b="1" dirty="0">
                    <a:solidFill>
                      <a:schemeClr val="bg2"/>
                    </a:solidFill>
                  </a:rPr>
                  <a:t>Contains: Wheat, Egg, Milk. </a:t>
                </a:r>
                <a:br>
                  <a:rPr lang="en-US" sz="2400" b="1" dirty="0">
                    <a:solidFill>
                      <a:schemeClr val="bg2"/>
                    </a:solidFill>
                  </a:rPr>
                </a:br>
                <a:r>
                  <a:rPr lang="en-US" sz="2400" b="1" dirty="0">
                    <a:solidFill>
                      <a:schemeClr val="bg2"/>
                    </a:solidFill>
                  </a:rPr>
                  <a:t>May contain pecans.</a:t>
                </a:r>
              </a:p>
            </p:txBody>
          </p:sp>
          <p:sp>
            <p:nvSpPr>
              <p:cNvPr id="10" name="Oval 9">
                <a:extLst>
                  <a:ext uri="{FF2B5EF4-FFF2-40B4-BE49-F238E27FC236}">
                    <a16:creationId xmlns:a16="http://schemas.microsoft.com/office/drawing/2014/main" id="{1223E674-A049-4F28-9E50-9EF169B036D0}"/>
                  </a:ext>
                </a:extLst>
              </p:cNvPr>
              <p:cNvSpPr/>
              <p:nvPr/>
            </p:nvSpPr>
            <p:spPr>
              <a:xfrm>
                <a:off x="8020726" y="183213"/>
                <a:ext cx="938302" cy="93830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b="1" dirty="0"/>
                  <a:t>1</a:t>
                </a:r>
              </a:p>
            </p:txBody>
          </p:sp>
          <p:sp>
            <p:nvSpPr>
              <p:cNvPr id="11" name="Oval 10">
                <a:extLst>
                  <a:ext uri="{FF2B5EF4-FFF2-40B4-BE49-F238E27FC236}">
                    <a16:creationId xmlns:a16="http://schemas.microsoft.com/office/drawing/2014/main" id="{2CD9FA17-C04C-4EDB-B854-BAAE1A6BCCD1}"/>
                  </a:ext>
                </a:extLst>
              </p:cNvPr>
              <p:cNvSpPr/>
              <p:nvPr/>
            </p:nvSpPr>
            <p:spPr>
              <a:xfrm>
                <a:off x="8122027" y="3073289"/>
                <a:ext cx="938302" cy="93830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b="1" dirty="0"/>
                  <a:t>2</a:t>
                </a:r>
              </a:p>
            </p:txBody>
          </p:sp>
        </p:grpSp>
        <p:pic>
          <p:nvPicPr>
            <p:cNvPr id="9" name="Picture 8">
              <a:extLst>
                <a:ext uri="{FF2B5EF4-FFF2-40B4-BE49-F238E27FC236}">
                  <a16:creationId xmlns:a16="http://schemas.microsoft.com/office/drawing/2014/main" id="{8B634E4F-6A95-41F2-BB69-40908D2D33D2}"/>
                </a:ext>
              </a:extLst>
            </p:cNvPr>
            <p:cNvPicPr>
              <a:picLocks noChangeAspect="1"/>
            </p:cNvPicPr>
            <p:nvPr/>
          </p:nvPicPr>
          <p:blipFill>
            <a:blip r:embed="rId3"/>
            <a:stretch>
              <a:fillRect/>
            </a:stretch>
          </p:blipFill>
          <p:spPr>
            <a:xfrm>
              <a:off x="8038357" y="5963365"/>
              <a:ext cx="1105643" cy="903780"/>
            </a:xfrm>
            <a:prstGeom prst="rect">
              <a:avLst/>
            </a:prstGeom>
          </p:spPr>
        </p:pic>
      </p:grpSp>
      <p:sp>
        <p:nvSpPr>
          <p:cNvPr id="12" name="TextBox 11">
            <a:extLst>
              <a:ext uri="{FF2B5EF4-FFF2-40B4-BE49-F238E27FC236}">
                <a16:creationId xmlns:a16="http://schemas.microsoft.com/office/drawing/2014/main" id="{CC57F91E-8E26-4A77-A3E8-F3A04047A549}"/>
              </a:ext>
            </a:extLst>
          </p:cNvPr>
          <p:cNvSpPr txBox="1"/>
          <p:nvPr/>
        </p:nvSpPr>
        <p:spPr>
          <a:xfrm>
            <a:off x="132822" y="5363200"/>
            <a:ext cx="3437229" cy="1200329"/>
          </a:xfrm>
          <a:prstGeom prst="rect">
            <a:avLst/>
          </a:prstGeom>
          <a:noFill/>
        </p:spPr>
        <p:txBody>
          <a:bodyPr wrap="square" rtlCol="0">
            <a:spAutoFit/>
          </a:bodyPr>
          <a:lstStyle/>
          <a:p>
            <a:r>
              <a:rPr lang="en-US" dirty="0">
                <a:solidFill>
                  <a:schemeClr val="bg1"/>
                </a:solidFill>
              </a:rPr>
              <a:t>Source of example: Jennifer Miner, Canadian Food </a:t>
            </a:r>
          </a:p>
          <a:p>
            <a:r>
              <a:rPr lang="en-US" dirty="0">
                <a:solidFill>
                  <a:schemeClr val="bg1"/>
                </a:solidFill>
              </a:rPr>
              <a:t>Inspection Agency at FSIS Public Meeting on Allergens</a:t>
            </a:r>
          </a:p>
        </p:txBody>
      </p:sp>
    </p:spTree>
    <p:extLst>
      <p:ext uri="{BB962C8B-B14F-4D97-AF65-F5344CB8AC3E}">
        <p14:creationId xmlns:p14="http://schemas.microsoft.com/office/powerpoint/2010/main" val="12534917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3446"/>
            <a:ext cx="36576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6" name="TextBox 5"/>
          <p:cNvSpPr txBox="1"/>
          <p:nvPr/>
        </p:nvSpPr>
        <p:spPr>
          <a:xfrm>
            <a:off x="184346" y="237536"/>
            <a:ext cx="3846286" cy="3970318"/>
          </a:xfrm>
          <a:prstGeom prst="rect">
            <a:avLst/>
          </a:prstGeom>
          <a:noFill/>
        </p:spPr>
        <p:txBody>
          <a:bodyPr wrap="square" rtlCol="0">
            <a:spAutoFit/>
          </a:bodyPr>
          <a:lstStyle/>
          <a:p>
            <a:r>
              <a:rPr lang="en-US" sz="3600" b="1" dirty="0">
                <a:solidFill>
                  <a:schemeClr val="bg1"/>
                </a:solidFill>
              </a:rPr>
              <a:t>Statement </a:t>
            </a:r>
            <a:br>
              <a:rPr lang="en-US" sz="3600" b="1" dirty="0">
                <a:solidFill>
                  <a:schemeClr val="bg1"/>
                </a:solidFill>
              </a:rPr>
            </a:br>
            <a:r>
              <a:rPr lang="en-US" sz="3600" b="1" dirty="0">
                <a:solidFill>
                  <a:schemeClr val="bg1"/>
                </a:solidFill>
              </a:rPr>
              <a:t>with Name and </a:t>
            </a:r>
          </a:p>
          <a:p>
            <a:r>
              <a:rPr lang="en-US" sz="3600" b="1" dirty="0">
                <a:solidFill>
                  <a:schemeClr val="bg1"/>
                </a:solidFill>
              </a:rPr>
              <a:t>Place of Business</a:t>
            </a:r>
          </a:p>
          <a:p>
            <a:endParaRPr lang="en-US" sz="3600" b="1" dirty="0">
              <a:solidFill>
                <a:schemeClr val="bg1"/>
              </a:solidFill>
            </a:endParaRPr>
          </a:p>
          <a:p>
            <a:endParaRPr lang="en-US" sz="3600" b="1" dirty="0">
              <a:solidFill>
                <a:schemeClr val="bg1"/>
              </a:solidFill>
            </a:endParaRPr>
          </a:p>
          <a:p>
            <a:endParaRPr lang="en-US" sz="3600" b="1" dirty="0">
              <a:solidFill>
                <a:schemeClr val="bg1"/>
              </a:solidFill>
            </a:endParaRPr>
          </a:p>
        </p:txBody>
      </p:sp>
      <p:sp>
        <p:nvSpPr>
          <p:cNvPr id="7" name="Rectangle 6"/>
          <p:cNvSpPr/>
          <p:nvPr/>
        </p:nvSpPr>
        <p:spPr>
          <a:xfrm>
            <a:off x="-218198" y="2713199"/>
            <a:ext cx="3730171" cy="3523465"/>
          </a:xfrm>
          <a:prstGeom prst="rect">
            <a:avLst/>
          </a:prstGeom>
        </p:spPr>
        <p:txBody>
          <a:bodyPr wrap="square">
            <a:spAutoFit/>
          </a:bodyPr>
          <a:lstStyle/>
          <a:p>
            <a:pPr marL="465138" marR="0" indent="-7938">
              <a:lnSpc>
                <a:spcPct val="107000"/>
              </a:lnSpc>
              <a:spcBef>
                <a:spcPts val="0"/>
              </a:spcBef>
              <a:spcAft>
                <a:spcPts val="800"/>
              </a:spcAft>
            </a:pPr>
            <a:r>
              <a:rPr lang="en-US" sz="3200" dirty="0">
                <a:solidFill>
                  <a:schemeClr val="bg1"/>
                </a:solidFill>
                <a:ea typeface="Calibri" panose="020F0502020204030204" pitchFamily="34" charset="0"/>
                <a:cs typeface="Times New Roman" panose="02020603050405020304" pitchFamily="18" charset="0"/>
              </a:rPr>
              <a:t>The statement can be of the product’s: </a:t>
            </a:r>
          </a:p>
          <a:p>
            <a:pPr marL="914400" marR="0" indent="-457200">
              <a:lnSpc>
                <a:spcPct val="107000"/>
              </a:lnSpc>
              <a:spcBef>
                <a:spcPts val="0"/>
              </a:spcBef>
              <a:spcAft>
                <a:spcPts val="800"/>
              </a:spcAft>
              <a:buFont typeface="Arial" panose="020B0604020202020204" pitchFamily="34" charset="0"/>
              <a:buChar char="•"/>
            </a:pPr>
            <a:r>
              <a:rPr lang="en-US" sz="3200" dirty="0">
                <a:solidFill>
                  <a:schemeClr val="bg1"/>
                </a:solidFill>
                <a:ea typeface="Calibri" panose="020F0502020204030204" pitchFamily="34" charset="0"/>
                <a:cs typeface="Times New Roman" panose="02020603050405020304" pitchFamily="18" charset="0"/>
              </a:rPr>
              <a:t>Manufacturer</a:t>
            </a:r>
          </a:p>
          <a:p>
            <a:pPr marL="914400" marR="0" indent="-457200">
              <a:lnSpc>
                <a:spcPct val="107000"/>
              </a:lnSpc>
              <a:spcBef>
                <a:spcPts val="0"/>
              </a:spcBef>
              <a:spcAft>
                <a:spcPts val="800"/>
              </a:spcAft>
              <a:buFont typeface="Arial" panose="020B0604020202020204" pitchFamily="34" charset="0"/>
              <a:buChar char="•"/>
            </a:pPr>
            <a:r>
              <a:rPr lang="en-US" sz="3200" dirty="0">
                <a:solidFill>
                  <a:schemeClr val="bg1"/>
                </a:solidFill>
                <a:ea typeface="Calibri" panose="020F0502020204030204" pitchFamily="34" charset="0"/>
                <a:cs typeface="Times New Roman" panose="02020603050405020304" pitchFamily="18" charset="0"/>
              </a:rPr>
              <a:t>Packer or </a:t>
            </a:r>
          </a:p>
          <a:p>
            <a:pPr marL="914400" marR="0" indent="-457200">
              <a:lnSpc>
                <a:spcPct val="107000"/>
              </a:lnSpc>
              <a:spcBef>
                <a:spcPts val="0"/>
              </a:spcBef>
              <a:spcAft>
                <a:spcPts val="800"/>
              </a:spcAft>
              <a:buFont typeface="Arial" panose="020B0604020202020204" pitchFamily="34" charset="0"/>
              <a:buChar char="•"/>
            </a:pPr>
            <a:r>
              <a:rPr lang="en-US" sz="3200" dirty="0">
                <a:solidFill>
                  <a:schemeClr val="bg1"/>
                </a:solidFill>
                <a:ea typeface="Calibri" panose="020F0502020204030204" pitchFamily="34" charset="0"/>
                <a:cs typeface="Times New Roman" panose="02020603050405020304" pitchFamily="18" charset="0"/>
              </a:rPr>
              <a:t>Distributor </a:t>
            </a:r>
            <a:endParaRPr lang="en-US" sz="3200" dirty="0">
              <a:solidFill>
                <a:schemeClr val="bg1"/>
              </a:solidFill>
              <a:effectLst/>
              <a:ea typeface="Calibri" panose="020F0502020204030204" pitchFamily="34" charset="0"/>
              <a:cs typeface="Times New Roman" panose="02020603050405020304" pitchFamily="18" charset="0"/>
            </a:endParaRPr>
          </a:p>
        </p:txBody>
      </p:sp>
      <p:grpSp>
        <p:nvGrpSpPr>
          <p:cNvPr id="4" name="Group 3">
            <a:extLst>
              <a:ext uri="{FF2B5EF4-FFF2-40B4-BE49-F238E27FC236}">
                <a16:creationId xmlns:a16="http://schemas.microsoft.com/office/drawing/2014/main" id="{6395AF99-EE9A-476D-BE86-0B5453A85D05}"/>
              </a:ext>
            </a:extLst>
          </p:cNvPr>
          <p:cNvGrpSpPr/>
          <p:nvPr/>
        </p:nvGrpSpPr>
        <p:grpSpPr>
          <a:xfrm>
            <a:off x="3841946" y="912621"/>
            <a:ext cx="5151921" cy="5191171"/>
            <a:chOff x="3841946" y="1408386"/>
            <a:chExt cx="5151921" cy="5191171"/>
          </a:xfrm>
        </p:grpSpPr>
        <p:pic>
          <p:nvPicPr>
            <p:cNvPr id="3" name="Picture 2" descr="A close up of a newspaper&#10;&#10;Description generated with very high confidence">
              <a:extLst>
                <a:ext uri="{FF2B5EF4-FFF2-40B4-BE49-F238E27FC236}">
                  <a16:creationId xmlns:a16="http://schemas.microsoft.com/office/drawing/2014/main" id="{08DD30EF-2854-4EF5-A333-E8513467F5C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841946" y="1408386"/>
              <a:ext cx="5151921" cy="3943202"/>
            </a:xfrm>
            <a:prstGeom prst="rect">
              <a:avLst/>
            </a:prstGeom>
          </p:spPr>
        </p:pic>
        <p:sp>
          <p:nvSpPr>
            <p:cNvPr id="10" name="Callout: Line with Border and Accent Bar 9">
              <a:extLst>
                <a:ext uri="{FF2B5EF4-FFF2-40B4-BE49-F238E27FC236}">
                  <a16:creationId xmlns:a16="http://schemas.microsoft.com/office/drawing/2014/main" id="{AAE1E027-EF1A-48A1-8B45-FF0830BF80D9}"/>
                </a:ext>
              </a:extLst>
            </p:cNvPr>
            <p:cNvSpPr/>
            <p:nvPr/>
          </p:nvSpPr>
          <p:spPr>
            <a:xfrm flipH="1">
              <a:off x="3875798" y="5645450"/>
              <a:ext cx="2077531" cy="954107"/>
            </a:xfrm>
            <a:prstGeom prst="accentBorderCallout1">
              <a:avLst>
                <a:gd name="adj1" fmla="val 18750"/>
                <a:gd name="adj2" fmla="val -8333"/>
                <a:gd name="adj3" fmla="val -139221"/>
                <a:gd name="adj4" fmla="val -32929"/>
              </a:avLst>
            </a:prstGeom>
            <a:solidFill>
              <a:schemeClr val="tx1">
                <a:lumMod val="75000"/>
                <a:lumOff val="25000"/>
              </a:schemeClr>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800" dirty="0"/>
                <a:t>distributor:</a:t>
              </a:r>
            </a:p>
            <a:p>
              <a:pPr algn="ctr"/>
              <a:r>
                <a:rPr lang="en-US" sz="2800" dirty="0"/>
                <a:t>HY-VEE </a:t>
              </a:r>
            </a:p>
          </p:txBody>
        </p:sp>
      </p:grpSp>
      <p:sp>
        <p:nvSpPr>
          <p:cNvPr id="9" name="TextBox 8">
            <a:extLst>
              <a:ext uri="{FF2B5EF4-FFF2-40B4-BE49-F238E27FC236}">
                <a16:creationId xmlns:a16="http://schemas.microsoft.com/office/drawing/2014/main" id="{D20B6244-ADCF-486C-A6E1-7E615335B59B}"/>
              </a:ext>
            </a:extLst>
          </p:cNvPr>
          <p:cNvSpPr txBox="1"/>
          <p:nvPr/>
        </p:nvSpPr>
        <p:spPr>
          <a:xfrm>
            <a:off x="3661724" y="6616798"/>
            <a:ext cx="2585964" cy="246221"/>
          </a:xfrm>
          <a:prstGeom prst="rect">
            <a:avLst/>
          </a:prstGeom>
          <a:noFill/>
        </p:spPr>
        <p:txBody>
          <a:bodyPr wrap="none" rtlCol="0">
            <a:spAutoFit/>
          </a:bodyPr>
          <a:lstStyle/>
          <a:p>
            <a:r>
              <a:rPr lang="en-US" sz="1000" dirty="0">
                <a:solidFill>
                  <a:schemeClr val="bg1">
                    <a:lumMod val="50000"/>
                  </a:schemeClr>
                </a:solidFill>
              </a:rPr>
              <a:t>Image source: Photo by Alice Henneman</a:t>
            </a:r>
          </a:p>
        </p:txBody>
      </p:sp>
    </p:spTree>
    <p:extLst>
      <p:ext uri="{BB962C8B-B14F-4D97-AF65-F5344CB8AC3E}">
        <p14:creationId xmlns:p14="http://schemas.microsoft.com/office/powerpoint/2010/main" val="4452607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36576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6" name="TextBox 5"/>
          <p:cNvSpPr txBox="1"/>
          <p:nvPr/>
        </p:nvSpPr>
        <p:spPr>
          <a:xfrm>
            <a:off x="184346" y="237536"/>
            <a:ext cx="3846286" cy="1200329"/>
          </a:xfrm>
          <a:prstGeom prst="rect">
            <a:avLst/>
          </a:prstGeom>
          <a:noFill/>
        </p:spPr>
        <p:txBody>
          <a:bodyPr wrap="square" rtlCol="0">
            <a:spAutoFit/>
          </a:bodyPr>
          <a:lstStyle/>
          <a:p>
            <a:r>
              <a:rPr lang="en-US" sz="3600" b="1" dirty="0">
                <a:solidFill>
                  <a:schemeClr val="bg1"/>
                </a:solidFill>
              </a:rPr>
              <a:t>Country of Origin</a:t>
            </a:r>
          </a:p>
        </p:txBody>
      </p:sp>
      <p:sp>
        <p:nvSpPr>
          <p:cNvPr id="7" name="Rectangle 6"/>
          <p:cNvSpPr/>
          <p:nvPr/>
        </p:nvSpPr>
        <p:spPr>
          <a:xfrm>
            <a:off x="184346" y="2239582"/>
            <a:ext cx="3473253" cy="2589042"/>
          </a:xfrm>
          <a:prstGeom prst="rect">
            <a:avLst/>
          </a:prstGeom>
        </p:spPr>
        <p:txBody>
          <a:bodyPr wrap="square">
            <a:spAutoFit/>
          </a:bodyPr>
          <a:lstStyle/>
          <a:p>
            <a:r>
              <a:rPr lang="en-US" sz="3200" dirty="0">
                <a:solidFill>
                  <a:schemeClr val="bg1"/>
                </a:solidFill>
              </a:rPr>
              <a:t>Required by U.S. Customs and Border Protection for imported foods</a:t>
            </a:r>
          </a:p>
          <a:p>
            <a:pPr marL="457200" marR="0">
              <a:lnSpc>
                <a:spcPct val="107000"/>
              </a:lnSpc>
              <a:spcBef>
                <a:spcPts val="0"/>
              </a:spcBef>
              <a:spcAft>
                <a:spcPts val="800"/>
              </a:spcAft>
            </a:pPr>
            <a:r>
              <a:rPr lang="en-US" sz="3200" dirty="0">
                <a:solidFill>
                  <a:schemeClr val="bg1"/>
                </a:solidFill>
                <a:ea typeface="Calibri" panose="020F0502020204030204" pitchFamily="34" charset="0"/>
                <a:cs typeface="Times New Roman" panose="02020603050405020304" pitchFamily="18" charset="0"/>
              </a:rPr>
              <a:t> </a:t>
            </a:r>
            <a:endParaRPr lang="en-US" sz="3200" dirty="0">
              <a:solidFill>
                <a:schemeClr val="bg1"/>
              </a:solidFill>
              <a:effectLst/>
              <a:ea typeface="Calibri" panose="020F0502020204030204" pitchFamily="34" charset="0"/>
              <a:cs typeface="Times New Roman" panose="02020603050405020304" pitchFamily="18" charset="0"/>
            </a:endParaRPr>
          </a:p>
        </p:txBody>
      </p:sp>
      <p:grpSp>
        <p:nvGrpSpPr>
          <p:cNvPr id="2" name="Group 1">
            <a:extLst>
              <a:ext uri="{FF2B5EF4-FFF2-40B4-BE49-F238E27FC236}">
                <a16:creationId xmlns:a16="http://schemas.microsoft.com/office/drawing/2014/main" id="{A6836294-EAF0-4846-9F4F-4366F3083171}"/>
              </a:ext>
            </a:extLst>
          </p:cNvPr>
          <p:cNvGrpSpPr/>
          <p:nvPr/>
        </p:nvGrpSpPr>
        <p:grpSpPr>
          <a:xfrm>
            <a:off x="3935924" y="308072"/>
            <a:ext cx="4806625" cy="5648829"/>
            <a:chOff x="3935924" y="308072"/>
            <a:chExt cx="4806625" cy="5648829"/>
          </a:xfrm>
        </p:grpSpPr>
        <p:pic>
          <p:nvPicPr>
            <p:cNvPr id="18" name="Picture 17">
              <a:extLst>
                <a:ext uri="{FF2B5EF4-FFF2-40B4-BE49-F238E27FC236}">
                  <a16:creationId xmlns:a16="http://schemas.microsoft.com/office/drawing/2014/main" id="{C1F6F83B-42CD-4910-BC48-85F2D024CF64}"/>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5423" r="21792"/>
            <a:stretch/>
          </p:blipFill>
          <p:spPr>
            <a:xfrm>
              <a:off x="3935924" y="308072"/>
              <a:ext cx="4728826" cy="5648829"/>
            </a:xfrm>
            <a:prstGeom prst="rect">
              <a:avLst/>
            </a:prstGeom>
          </p:spPr>
        </p:pic>
        <p:sp>
          <p:nvSpPr>
            <p:cNvPr id="19" name="Arrow: Right 18">
              <a:extLst>
                <a:ext uri="{FF2B5EF4-FFF2-40B4-BE49-F238E27FC236}">
                  <a16:creationId xmlns:a16="http://schemas.microsoft.com/office/drawing/2014/main" id="{032D86F6-983D-4392-96BC-0C8C8719EB9C}"/>
                </a:ext>
              </a:extLst>
            </p:cNvPr>
            <p:cNvSpPr/>
            <p:nvPr/>
          </p:nvSpPr>
          <p:spPr>
            <a:xfrm rot="12937307">
              <a:off x="7334163" y="1840189"/>
              <a:ext cx="1408386" cy="7987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A99A85F4-0745-41A9-B512-E4868D575C68}"/>
              </a:ext>
            </a:extLst>
          </p:cNvPr>
          <p:cNvSpPr txBox="1"/>
          <p:nvPr/>
        </p:nvSpPr>
        <p:spPr>
          <a:xfrm>
            <a:off x="3661724" y="6616798"/>
            <a:ext cx="2585964" cy="246221"/>
          </a:xfrm>
          <a:prstGeom prst="rect">
            <a:avLst/>
          </a:prstGeom>
          <a:noFill/>
        </p:spPr>
        <p:txBody>
          <a:bodyPr wrap="none" rtlCol="0">
            <a:spAutoFit/>
          </a:bodyPr>
          <a:lstStyle/>
          <a:p>
            <a:r>
              <a:rPr lang="en-US" sz="1000" dirty="0">
                <a:solidFill>
                  <a:schemeClr val="bg1">
                    <a:lumMod val="50000"/>
                  </a:schemeClr>
                </a:solidFill>
              </a:rPr>
              <a:t>Image source: Photo by Alice Henneman</a:t>
            </a:r>
          </a:p>
        </p:txBody>
      </p:sp>
    </p:spTree>
    <p:extLst>
      <p:ext uri="{BB962C8B-B14F-4D97-AF65-F5344CB8AC3E}">
        <p14:creationId xmlns:p14="http://schemas.microsoft.com/office/powerpoint/2010/main" val="9948968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 close up of text on a white background&#10;&#10;Description generated with very high confidence">
            <a:extLst>
              <a:ext uri="{FF2B5EF4-FFF2-40B4-BE49-F238E27FC236}">
                <a16:creationId xmlns:a16="http://schemas.microsoft.com/office/drawing/2014/main" id="{B14C7101-DF1B-46FF-BD2F-07E656505C0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8135" y="1901578"/>
            <a:ext cx="3461252" cy="4292691"/>
          </a:xfrm>
        </p:spPr>
      </p:pic>
      <p:sp>
        <p:nvSpPr>
          <p:cNvPr id="5" name="Rectangle 4"/>
          <p:cNvSpPr/>
          <p:nvPr/>
        </p:nvSpPr>
        <p:spPr>
          <a:xfrm>
            <a:off x="3219680" y="1700128"/>
            <a:ext cx="4572000" cy="314638"/>
          </a:xfrm>
          <a:prstGeom prst="rect">
            <a:avLst/>
          </a:prstGeom>
        </p:spPr>
        <p:txBody>
          <a:bodyPr>
            <a:spAutoFit/>
          </a:bodyPr>
          <a:lstStyle/>
          <a:p>
            <a:pPr marL="342900">
              <a:lnSpc>
                <a:spcPct val="107000"/>
              </a:lnSpc>
              <a:spcAft>
                <a:spcPts val="600"/>
              </a:spcAft>
            </a:pPr>
            <a:r>
              <a:rPr lang="en-US" sz="1350" dirty="0">
                <a:latin typeface="Arial Black" panose="020B0A04020102020204" pitchFamily="34" charset="0"/>
                <a:ea typeface="Calibri" panose="020F0502020204030204" pitchFamily="34" charset="0"/>
                <a:cs typeface="Times New Roman" panose="02020603050405020304" pitchFamily="18" charset="0"/>
              </a:rPr>
              <a:t> </a:t>
            </a:r>
          </a:p>
        </p:txBody>
      </p:sp>
      <p:sp>
        <p:nvSpPr>
          <p:cNvPr id="8" name="Rectangle 7">
            <a:extLst>
              <a:ext uri="{FF2B5EF4-FFF2-40B4-BE49-F238E27FC236}">
                <a16:creationId xmlns:a16="http://schemas.microsoft.com/office/drawing/2014/main" id="{ED54EE4A-E6A7-464B-BA9E-D93AC52A4F1A}"/>
              </a:ext>
            </a:extLst>
          </p:cNvPr>
          <p:cNvSpPr/>
          <p:nvPr/>
        </p:nvSpPr>
        <p:spPr>
          <a:xfrm>
            <a:off x="1" y="435429"/>
            <a:ext cx="9144000" cy="11435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p>
          <a:p>
            <a:pPr algn="ctr"/>
            <a:r>
              <a:rPr lang="en-US" sz="3200" b="1" dirty="0">
                <a:solidFill>
                  <a:schemeClr val="bg1"/>
                </a:solidFill>
              </a:rPr>
              <a:t>What is the country of origin on this label?</a:t>
            </a:r>
            <a:endParaRPr lang="en-US" sz="3200" dirty="0">
              <a:solidFill>
                <a:schemeClr val="bg1"/>
              </a:solidFill>
            </a:endParaRPr>
          </a:p>
          <a:p>
            <a:pPr algn="ctr"/>
            <a:r>
              <a:rPr lang="en-US" sz="3800" b="1" dirty="0"/>
              <a:t> </a:t>
            </a:r>
          </a:p>
        </p:txBody>
      </p:sp>
      <p:sp>
        <p:nvSpPr>
          <p:cNvPr id="11" name="TextBox 10">
            <a:extLst>
              <a:ext uri="{FF2B5EF4-FFF2-40B4-BE49-F238E27FC236}">
                <a16:creationId xmlns:a16="http://schemas.microsoft.com/office/drawing/2014/main" id="{DDF4BF88-2230-4536-B3E3-F1F1DC2166DB}"/>
              </a:ext>
            </a:extLst>
          </p:cNvPr>
          <p:cNvSpPr txBox="1"/>
          <p:nvPr/>
        </p:nvSpPr>
        <p:spPr>
          <a:xfrm>
            <a:off x="228206" y="6516914"/>
            <a:ext cx="2710999" cy="246221"/>
          </a:xfrm>
          <a:prstGeom prst="rect">
            <a:avLst/>
          </a:prstGeom>
          <a:noFill/>
        </p:spPr>
        <p:txBody>
          <a:bodyPr wrap="none" rtlCol="0">
            <a:spAutoFit/>
          </a:bodyPr>
          <a:lstStyle/>
          <a:p>
            <a:r>
              <a:rPr lang="en-US" sz="1000" dirty="0">
                <a:solidFill>
                  <a:schemeClr val="tx2">
                    <a:lumMod val="60000"/>
                    <a:lumOff val="40000"/>
                  </a:schemeClr>
                </a:solidFill>
              </a:rPr>
              <a:t>Image source: USDA, CC license CC BY 2.0</a:t>
            </a:r>
          </a:p>
        </p:txBody>
      </p:sp>
      <p:pic>
        <p:nvPicPr>
          <p:cNvPr id="13" name="Picture 12" descr="A close up of a sign&#10;&#10;Description generated with very high confidence">
            <a:extLst>
              <a:ext uri="{FF2B5EF4-FFF2-40B4-BE49-F238E27FC236}">
                <a16:creationId xmlns:a16="http://schemas.microsoft.com/office/drawing/2014/main" id="{1B65E899-7A39-4477-9586-5CBB006AB5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094" y="1901578"/>
            <a:ext cx="4327792" cy="3573234"/>
          </a:xfrm>
          <a:prstGeom prst="rect">
            <a:avLst/>
          </a:prstGeom>
        </p:spPr>
      </p:pic>
    </p:spTree>
    <p:extLst>
      <p:ext uri="{BB962C8B-B14F-4D97-AF65-F5344CB8AC3E}">
        <p14:creationId xmlns:p14="http://schemas.microsoft.com/office/powerpoint/2010/main" val="29020958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 close up of text on a white background&#10;&#10;Description generated with very high confidence">
            <a:extLst>
              <a:ext uri="{FF2B5EF4-FFF2-40B4-BE49-F238E27FC236}">
                <a16:creationId xmlns:a16="http://schemas.microsoft.com/office/drawing/2014/main" id="{B14C7101-DF1B-46FF-BD2F-07E656505C0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8135" y="1901578"/>
            <a:ext cx="3461252" cy="4292691"/>
          </a:xfrm>
        </p:spPr>
      </p:pic>
      <p:sp>
        <p:nvSpPr>
          <p:cNvPr id="5" name="Rectangle 4"/>
          <p:cNvSpPr/>
          <p:nvPr/>
        </p:nvSpPr>
        <p:spPr>
          <a:xfrm>
            <a:off x="3219680" y="1700128"/>
            <a:ext cx="4572000" cy="314638"/>
          </a:xfrm>
          <a:prstGeom prst="rect">
            <a:avLst/>
          </a:prstGeom>
        </p:spPr>
        <p:txBody>
          <a:bodyPr>
            <a:spAutoFit/>
          </a:bodyPr>
          <a:lstStyle/>
          <a:p>
            <a:pPr marL="342900">
              <a:lnSpc>
                <a:spcPct val="107000"/>
              </a:lnSpc>
              <a:spcAft>
                <a:spcPts val="600"/>
              </a:spcAft>
            </a:pPr>
            <a:r>
              <a:rPr lang="en-US" sz="1350" dirty="0">
                <a:latin typeface="Arial Black" panose="020B0A04020102020204" pitchFamily="34" charset="0"/>
                <a:ea typeface="Calibri" panose="020F0502020204030204" pitchFamily="34" charset="0"/>
                <a:cs typeface="Times New Roman" panose="02020603050405020304" pitchFamily="18" charset="0"/>
              </a:rPr>
              <a:t> </a:t>
            </a:r>
          </a:p>
        </p:txBody>
      </p:sp>
      <p:sp>
        <p:nvSpPr>
          <p:cNvPr id="8" name="Rectangle 7">
            <a:extLst>
              <a:ext uri="{FF2B5EF4-FFF2-40B4-BE49-F238E27FC236}">
                <a16:creationId xmlns:a16="http://schemas.microsoft.com/office/drawing/2014/main" id="{ED54EE4A-E6A7-464B-BA9E-D93AC52A4F1A}"/>
              </a:ext>
            </a:extLst>
          </p:cNvPr>
          <p:cNvSpPr/>
          <p:nvPr/>
        </p:nvSpPr>
        <p:spPr>
          <a:xfrm>
            <a:off x="1" y="435429"/>
            <a:ext cx="9144000" cy="11435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p>
          <a:p>
            <a:pPr algn="ctr"/>
            <a:r>
              <a:rPr lang="en-US" sz="3200" b="1" dirty="0">
                <a:solidFill>
                  <a:schemeClr val="bg1"/>
                </a:solidFill>
              </a:rPr>
              <a:t>What is the country of origin on this label?</a:t>
            </a:r>
            <a:endParaRPr lang="en-US" sz="3200" dirty="0">
              <a:solidFill>
                <a:schemeClr val="bg1"/>
              </a:solidFill>
            </a:endParaRPr>
          </a:p>
          <a:p>
            <a:pPr algn="ctr"/>
            <a:r>
              <a:rPr lang="en-US" sz="3800" b="1" dirty="0"/>
              <a:t> </a:t>
            </a:r>
          </a:p>
        </p:txBody>
      </p:sp>
      <p:sp>
        <p:nvSpPr>
          <p:cNvPr id="11" name="TextBox 10">
            <a:extLst>
              <a:ext uri="{FF2B5EF4-FFF2-40B4-BE49-F238E27FC236}">
                <a16:creationId xmlns:a16="http://schemas.microsoft.com/office/drawing/2014/main" id="{DDF4BF88-2230-4536-B3E3-F1F1DC2166DB}"/>
              </a:ext>
            </a:extLst>
          </p:cNvPr>
          <p:cNvSpPr txBox="1"/>
          <p:nvPr/>
        </p:nvSpPr>
        <p:spPr>
          <a:xfrm>
            <a:off x="228206" y="6516914"/>
            <a:ext cx="2710999" cy="246221"/>
          </a:xfrm>
          <a:prstGeom prst="rect">
            <a:avLst/>
          </a:prstGeom>
          <a:noFill/>
        </p:spPr>
        <p:txBody>
          <a:bodyPr wrap="none" rtlCol="0">
            <a:spAutoFit/>
          </a:bodyPr>
          <a:lstStyle/>
          <a:p>
            <a:r>
              <a:rPr lang="en-US" sz="1000" dirty="0">
                <a:solidFill>
                  <a:schemeClr val="tx2">
                    <a:lumMod val="60000"/>
                    <a:lumOff val="40000"/>
                  </a:schemeClr>
                </a:solidFill>
              </a:rPr>
              <a:t>Image source: USDA, CC license CC BY 2.0</a:t>
            </a:r>
          </a:p>
        </p:txBody>
      </p:sp>
      <p:pic>
        <p:nvPicPr>
          <p:cNvPr id="13" name="Picture 12" descr="A close up of a sign&#10;&#10;Description generated with very high confidence">
            <a:extLst>
              <a:ext uri="{FF2B5EF4-FFF2-40B4-BE49-F238E27FC236}">
                <a16:creationId xmlns:a16="http://schemas.microsoft.com/office/drawing/2014/main" id="{1B65E899-7A39-4477-9586-5CBB006AB5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094" y="1901578"/>
            <a:ext cx="4327792" cy="3573234"/>
          </a:xfrm>
          <a:prstGeom prst="rect">
            <a:avLst/>
          </a:prstGeom>
        </p:spPr>
      </p:pic>
      <p:sp>
        <p:nvSpPr>
          <p:cNvPr id="9" name="Arrow: Right 8">
            <a:extLst>
              <a:ext uri="{FF2B5EF4-FFF2-40B4-BE49-F238E27FC236}">
                <a16:creationId xmlns:a16="http://schemas.microsoft.com/office/drawing/2014/main" id="{98294152-5450-4437-925E-01F2D1DE1E8A}"/>
              </a:ext>
            </a:extLst>
          </p:cNvPr>
          <p:cNvSpPr/>
          <p:nvPr/>
        </p:nvSpPr>
        <p:spPr>
          <a:xfrm rot="11672413">
            <a:off x="2735829" y="5794875"/>
            <a:ext cx="1408386" cy="7987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56882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65F4110-C0FC-4D61-ACD2-A7C950EAE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531267" y="3509963"/>
            <a:ext cx="5319162"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F7DB24-3DB1-42F2-877C-82AF0C482A62}"/>
              </a:ext>
            </a:extLst>
          </p:cNvPr>
          <p:cNvSpPr>
            <a:spLocks noGrp="1"/>
          </p:cNvSpPr>
          <p:nvPr>
            <p:ph type="title"/>
          </p:nvPr>
        </p:nvSpPr>
        <p:spPr>
          <a:xfrm>
            <a:off x="3766365" y="3812954"/>
            <a:ext cx="4848966" cy="1516014"/>
          </a:xfrm>
        </p:spPr>
        <p:txBody>
          <a:bodyPr vert="horz" lIns="91440" tIns="45720" rIns="91440" bIns="45720" rtlCol="0" anchor="b">
            <a:normAutofit/>
          </a:bodyPr>
          <a:lstStyle/>
          <a:p>
            <a:r>
              <a:rPr lang="en-US" sz="3900" kern="1200">
                <a:solidFill>
                  <a:srgbClr val="FFFFFF"/>
                </a:solidFill>
                <a:latin typeface="+mj-lt"/>
                <a:ea typeface="+mj-ea"/>
                <a:cs typeface="+mj-cs"/>
              </a:rPr>
              <a:t>The Facts about the Nutrition Facts Label</a:t>
            </a:r>
          </a:p>
        </p:txBody>
      </p:sp>
      <p:sp>
        <p:nvSpPr>
          <p:cNvPr id="10" name="Content Placeholder 9">
            <a:extLst>
              <a:ext uri="{FF2B5EF4-FFF2-40B4-BE49-F238E27FC236}">
                <a16:creationId xmlns:a16="http://schemas.microsoft.com/office/drawing/2014/main" id="{229EBFF3-255E-44E9-8128-F984F115260E}"/>
              </a:ext>
            </a:extLst>
          </p:cNvPr>
          <p:cNvSpPr>
            <a:spLocks noGrp="1"/>
          </p:cNvSpPr>
          <p:nvPr>
            <p:ph idx="1"/>
          </p:nvPr>
        </p:nvSpPr>
        <p:spPr>
          <a:xfrm>
            <a:off x="3766365" y="5550568"/>
            <a:ext cx="4848965" cy="602551"/>
          </a:xfrm>
        </p:spPr>
        <p:txBody>
          <a:bodyPr vert="horz" lIns="91440" tIns="45720" rIns="91440" bIns="45720" rtlCol="0">
            <a:normAutofit/>
          </a:bodyPr>
          <a:lstStyle/>
          <a:p>
            <a:pPr marL="0" indent="0">
              <a:buNone/>
            </a:pPr>
            <a:r>
              <a:rPr lang="en-US" kern="1200" dirty="0">
                <a:solidFill>
                  <a:srgbClr val="80B4EF"/>
                </a:solidFill>
                <a:latin typeface="+mn-lt"/>
                <a:ea typeface="+mn-ea"/>
                <a:cs typeface="+mn-cs"/>
              </a:rPr>
              <a:t>Interpreting Labels</a:t>
            </a:r>
          </a:p>
        </p:txBody>
      </p:sp>
      <p:cxnSp>
        <p:nvCxnSpPr>
          <p:cNvPr id="24" name="Straight Connector 23">
            <a:extLst>
              <a:ext uri="{FF2B5EF4-FFF2-40B4-BE49-F238E27FC236}">
                <a16:creationId xmlns:a16="http://schemas.microsoft.com/office/drawing/2014/main" id="{CC94CBDB-A76C-499E-95AB-C0A049E315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53715" y="5443086"/>
            <a:ext cx="48006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marketplace, scene, building&#10;&#10;Description automatically generated">
            <a:extLst>
              <a:ext uri="{FF2B5EF4-FFF2-40B4-BE49-F238E27FC236}">
                <a16:creationId xmlns:a16="http://schemas.microsoft.com/office/drawing/2014/main" id="{C0440913-64D7-4551-A11E-B9729ACA27BD}"/>
              </a:ext>
            </a:extLst>
          </p:cNvPr>
          <p:cNvPicPr>
            <a:picLocks noChangeAspect="1"/>
          </p:cNvPicPr>
          <p:nvPr/>
        </p:nvPicPr>
        <p:blipFill rotWithShape="1">
          <a:blip r:embed="rId3">
            <a:extLst>
              <a:ext uri="{28A0092B-C50C-407E-A947-70E740481C1C}">
                <a14:useLocalDpi xmlns:a14="http://schemas.microsoft.com/office/drawing/2010/main" val="0"/>
              </a:ext>
            </a:extLst>
          </a:blip>
          <a:srcRect t="4181"/>
          <a:stretch/>
        </p:blipFill>
        <p:spPr>
          <a:xfrm>
            <a:off x="3490722" y="299363"/>
            <a:ext cx="5412813" cy="3008188"/>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32B46132-EA1B-45AA-86A6-AF7E2BFCD96F}"/>
              </a:ext>
            </a:extLst>
          </p:cNvPr>
          <p:cNvPicPr>
            <a:picLocks noChangeAspect="1"/>
          </p:cNvPicPr>
          <p:nvPr/>
        </p:nvPicPr>
        <p:blipFill rotWithShape="1">
          <a:blip r:embed="rId4">
            <a:extLst>
              <a:ext uri="{28A0092B-C50C-407E-A947-70E740481C1C}">
                <a14:useLocalDpi xmlns:a14="http://schemas.microsoft.com/office/drawing/2010/main" val="0"/>
              </a:ext>
            </a:extLst>
          </a:blip>
          <a:srcRect b="945"/>
          <a:stretch/>
        </p:blipFill>
        <p:spPr>
          <a:xfrm>
            <a:off x="117763" y="288746"/>
            <a:ext cx="3309161" cy="6242222"/>
          </a:xfrm>
          <a:prstGeom prst="rect">
            <a:avLst/>
          </a:prstGeom>
        </p:spPr>
      </p:pic>
      <p:sp>
        <p:nvSpPr>
          <p:cNvPr id="9" name="TextBox 8">
            <a:extLst>
              <a:ext uri="{FF2B5EF4-FFF2-40B4-BE49-F238E27FC236}">
                <a16:creationId xmlns:a16="http://schemas.microsoft.com/office/drawing/2014/main" id="{A0B0D4B7-F0F1-4340-8305-37C76891CAFB}"/>
              </a:ext>
            </a:extLst>
          </p:cNvPr>
          <p:cNvSpPr txBox="1"/>
          <p:nvPr/>
        </p:nvSpPr>
        <p:spPr>
          <a:xfrm>
            <a:off x="2660713" y="6576291"/>
            <a:ext cx="3530134" cy="246221"/>
          </a:xfrm>
          <a:prstGeom prst="rect">
            <a:avLst/>
          </a:prstGeom>
          <a:noFill/>
        </p:spPr>
        <p:txBody>
          <a:bodyPr wrap="none" rtlCol="0">
            <a:spAutoFit/>
          </a:bodyPr>
          <a:lstStyle/>
          <a:p>
            <a:r>
              <a:rPr lang="en-US" sz="1000" dirty="0">
                <a:solidFill>
                  <a:schemeClr val="bg1">
                    <a:lumMod val="50000"/>
                  </a:schemeClr>
                </a:solidFill>
              </a:rPr>
              <a:t>Image source: Label, FDA and grocery store, Pixabay.com</a:t>
            </a:r>
          </a:p>
        </p:txBody>
      </p:sp>
    </p:spTree>
    <p:extLst>
      <p:ext uri="{BB962C8B-B14F-4D97-AF65-F5344CB8AC3E}">
        <p14:creationId xmlns:p14="http://schemas.microsoft.com/office/powerpoint/2010/main" val="28402912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l="3007" r="2403" b="1768"/>
          <a:stretch/>
        </p:blipFill>
        <p:spPr>
          <a:xfrm>
            <a:off x="1722425" y="1431660"/>
            <a:ext cx="5307026" cy="5286641"/>
          </a:xfrm>
          <a:prstGeom prst="rect">
            <a:avLst/>
          </a:prstGeom>
        </p:spPr>
      </p:pic>
      <p:sp>
        <p:nvSpPr>
          <p:cNvPr id="6" name="Rectangle 5"/>
          <p:cNvSpPr/>
          <p:nvPr/>
        </p:nvSpPr>
        <p:spPr>
          <a:xfrm>
            <a:off x="1" y="428625"/>
            <a:ext cx="9144000"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Nutrition Facts Label </a:t>
            </a:r>
          </a:p>
        </p:txBody>
      </p:sp>
    </p:spTree>
    <p:extLst>
      <p:ext uri="{BB962C8B-B14F-4D97-AF65-F5344CB8AC3E}">
        <p14:creationId xmlns:p14="http://schemas.microsoft.com/office/powerpoint/2010/main" val="10614524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19680" y="1700128"/>
            <a:ext cx="4572000" cy="314638"/>
          </a:xfrm>
          <a:prstGeom prst="rect">
            <a:avLst/>
          </a:prstGeom>
        </p:spPr>
        <p:txBody>
          <a:bodyPr>
            <a:spAutoFit/>
          </a:bodyPr>
          <a:lstStyle/>
          <a:p>
            <a:pPr marL="342900">
              <a:lnSpc>
                <a:spcPct val="107000"/>
              </a:lnSpc>
              <a:spcAft>
                <a:spcPts val="600"/>
              </a:spcAft>
            </a:pPr>
            <a:r>
              <a:rPr lang="en-US" sz="1350" dirty="0">
                <a:latin typeface="Arial Black" panose="020B0A04020102020204" pitchFamily="34" charset="0"/>
                <a:ea typeface="Calibri" panose="020F0502020204030204" pitchFamily="34" charset="0"/>
                <a:cs typeface="Times New Roman" panose="02020603050405020304" pitchFamily="18" charset="0"/>
              </a:rPr>
              <a:t> </a:t>
            </a:r>
          </a:p>
        </p:txBody>
      </p:sp>
      <p:sp>
        <p:nvSpPr>
          <p:cNvPr id="8" name="Title 1"/>
          <p:cNvSpPr txBox="1">
            <a:spLocks/>
          </p:cNvSpPr>
          <p:nvPr/>
        </p:nvSpPr>
        <p:spPr>
          <a:xfrm>
            <a:off x="289040" y="2070103"/>
            <a:ext cx="2641600" cy="2529923"/>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Nutrition Facts Label Changes</a:t>
            </a:r>
          </a:p>
        </p:txBody>
      </p:sp>
      <p:sp>
        <p:nvSpPr>
          <p:cNvPr id="6" name="Rectangle 5"/>
          <p:cNvSpPr/>
          <p:nvPr/>
        </p:nvSpPr>
        <p:spPr>
          <a:xfrm>
            <a:off x="1" y="428625"/>
            <a:ext cx="9144000"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Nutrition Facts Label Changes</a:t>
            </a:r>
          </a:p>
        </p:txBody>
      </p:sp>
      <p:sp>
        <p:nvSpPr>
          <p:cNvPr id="7" name="TextBox 6">
            <a:extLst>
              <a:ext uri="{FF2B5EF4-FFF2-40B4-BE49-F238E27FC236}">
                <a16:creationId xmlns:a16="http://schemas.microsoft.com/office/drawing/2014/main" id="{312A0031-4017-401B-B7F0-4871F9D3A75E}"/>
              </a:ext>
            </a:extLst>
          </p:cNvPr>
          <p:cNvSpPr txBox="1"/>
          <p:nvPr/>
        </p:nvSpPr>
        <p:spPr>
          <a:xfrm>
            <a:off x="-24575" y="6583104"/>
            <a:ext cx="1284326" cy="246221"/>
          </a:xfrm>
          <a:prstGeom prst="rect">
            <a:avLst/>
          </a:prstGeom>
          <a:noFill/>
        </p:spPr>
        <p:txBody>
          <a:bodyPr wrap="none" rtlCol="0">
            <a:spAutoFit/>
          </a:bodyPr>
          <a:lstStyle/>
          <a:p>
            <a:r>
              <a:rPr lang="en-US" sz="1000" dirty="0">
                <a:solidFill>
                  <a:schemeClr val="bg1">
                    <a:lumMod val="50000"/>
                  </a:schemeClr>
                </a:solidFill>
              </a:rPr>
              <a:t>Image source: FDA</a:t>
            </a:r>
          </a:p>
        </p:txBody>
      </p:sp>
      <p:pic>
        <p:nvPicPr>
          <p:cNvPr id="2" name="Picture 1">
            <a:extLst>
              <a:ext uri="{FF2B5EF4-FFF2-40B4-BE49-F238E27FC236}">
                <a16:creationId xmlns:a16="http://schemas.microsoft.com/office/drawing/2014/main" id="{8C084824-D0D9-48DA-9DAF-161E00865A76}"/>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contrast="-40000"/>
                    </a14:imgEffect>
                  </a14:imgLayer>
                </a14:imgProps>
              </a:ext>
            </a:extLst>
          </a:blip>
          <a:srcRect t="19744"/>
          <a:stretch/>
        </p:blipFill>
        <p:spPr>
          <a:xfrm>
            <a:off x="1259751" y="1450535"/>
            <a:ext cx="6624499" cy="5208565"/>
          </a:xfrm>
          <a:prstGeom prst="rect">
            <a:avLst/>
          </a:prstGeom>
        </p:spPr>
      </p:pic>
    </p:spTree>
    <p:extLst>
      <p:ext uri="{BB962C8B-B14F-4D97-AF65-F5344CB8AC3E}">
        <p14:creationId xmlns:p14="http://schemas.microsoft.com/office/powerpoint/2010/main" val="41368742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p:cNvGraphicFramePr/>
          <p:nvPr/>
        </p:nvGraphicFramePr>
        <p:xfrm>
          <a:off x="2814868" y="1213041"/>
          <a:ext cx="5819545"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3219680" y="1700128"/>
            <a:ext cx="4572000" cy="314638"/>
          </a:xfrm>
          <a:prstGeom prst="rect">
            <a:avLst/>
          </a:prstGeom>
        </p:spPr>
        <p:txBody>
          <a:bodyPr>
            <a:spAutoFit/>
          </a:bodyPr>
          <a:lstStyle/>
          <a:p>
            <a:pPr marL="342900">
              <a:lnSpc>
                <a:spcPct val="107000"/>
              </a:lnSpc>
              <a:spcAft>
                <a:spcPts val="600"/>
              </a:spcAft>
            </a:pPr>
            <a:r>
              <a:rPr lang="en-US" sz="1350" dirty="0">
                <a:latin typeface="Arial Black" panose="020B0A04020102020204" pitchFamily="34" charset="0"/>
                <a:ea typeface="Calibri" panose="020F0502020204030204" pitchFamily="34" charset="0"/>
                <a:cs typeface="Times New Roman" panose="02020603050405020304" pitchFamily="18" charset="0"/>
              </a:rPr>
              <a:t> </a:t>
            </a:r>
          </a:p>
        </p:txBody>
      </p:sp>
      <p:sp>
        <p:nvSpPr>
          <p:cNvPr id="6" name="Rectangle 5"/>
          <p:cNvSpPr/>
          <p:nvPr/>
        </p:nvSpPr>
        <p:spPr>
          <a:xfrm>
            <a:off x="0" y="0"/>
            <a:ext cx="36576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lvl="1" indent="-285750">
              <a:buFont typeface="Arial" panose="020B0604020202020204" pitchFamily="34" charset="0"/>
              <a:buChar char="•"/>
            </a:pPr>
            <a:endParaRPr lang="en-US" sz="2800" dirty="0"/>
          </a:p>
          <a:p>
            <a:pPr marL="742950" lvl="1" indent="-285750">
              <a:buFont typeface="Arial" panose="020B0604020202020204" pitchFamily="34" charset="0"/>
              <a:buChar char="•"/>
            </a:pPr>
            <a:endParaRPr lang="en-US" sz="2800" dirty="0"/>
          </a:p>
          <a:p>
            <a:pPr marL="742950" lvl="1" indent="-285750">
              <a:buFont typeface="Arial" panose="020B0604020202020204" pitchFamily="34" charset="0"/>
              <a:buChar char="•"/>
            </a:pPr>
            <a:endParaRPr lang="en-US" sz="2800" dirty="0"/>
          </a:p>
          <a:p>
            <a:pPr marL="742950" lvl="1" indent="-285750">
              <a:buFont typeface="Arial" panose="020B0604020202020204" pitchFamily="34" charset="0"/>
              <a:buChar char="•"/>
            </a:pPr>
            <a:endParaRPr lang="en-US" sz="2800" dirty="0"/>
          </a:p>
          <a:p>
            <a:pPr marL="742950" lvl="1" indent="-285750">
              <a:buFont typeface="Arial" panose="020B0604020202020204" pitchFamily="34" charset="0"/>
              <a:buChar char="•"/>
            </a:pPr>
            <a:r>
              <a:rPr lang="en-US" sz="2800" dirty="0"/>
              <a:t>New science is available to help consumers make decisions about food</a:t>
            </a:r>
            <a:br>
              <a:rPr lang="en-US" sz="2800" dirty="0"/>
            </a:br>
            <a:endParaRPr lang="en-US" sz="2800" dirty="0"/>
          </a:p>
          <a:p>
            <a:pPr marL="742950" lvl="1" indent="-285750">
              <a:buFont typeface="Arial" panose="020B0604020202020204" pitchFamily="34" charset="0"/>
              <a:buChar char="•"/>
            </a:pPr>
            <a:r>
              <a:rPr lang="en-US" sz="2800" dirty="0"/>
              <a:t>Daily values updated to the 2015-2020 Dietary Guidelines</a:t>
            </a:r>
          </a:p>
          <a:p>
            <a:pPr lvl="1"/>
            <a:r>
              <a:rPr lang="en-US" sz="2800" b="1" dirty="0"/>
              <a:t> </a:t>
            </a:r>
            <a:endParaRPr lang="en-US" sz="2800" dirty="0"/>
          </a:p>
          <a:p>
            <a:endParaRPr lang="en-US" dirty="0"/>
          </a:p>
        </p:txBody>
      </p:sp>
      <p:sp>
        <p:nvSpPr>
          <p:cNvPr id="7" name="Title 1"/>
          <p:cNvSpPr>
            <a:spLocks noGrp="1"/>
          </p:cNvSpPr>
          <p:nvPr>
            <p:ph type="title"/>
          </p:nvPr>
        </p:nvSpPr>
        <p:spPr>
          <a:xfrm>
            <a:off x="519662" y="241189"/>
            <a:ext cx="2898321" cy="1325563"/>
          </a:xfrm>
          <a:prstGeom prst="rect">
            <a:avLst/>
          </a:prstGeom>
        </p:spPr>
        <p:txBody>
          <a:bodyPr>
            <a:noAutofit/>
          </a:bodyPr>
          <a:lstStyle/>
          <a:p>
            <a:r>
              <a:rPr lang="en-US" b="1" dirty="0">
                <a:solidFill>
                  <a:schemeClr val="bg1"/>
                </a:solidFill>
              </a:rPr>
              <a:t>WHY the changes?</a:t>
            </a:r>
          </a:p>
        </p:txBody>
      </p:sp>
    </p:spTree>
    <p:extLst>
      <p:ext uri="{BB962C8B-B14F-4D97-AF65-F5344CB8AC3E}">
        <p14:creationId xmlns:p14="http://schemas.microsoft.com/office/powerpoint/2010/main" val="28988487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2E5BD81-D0BF-49B5-A19D-D9A6D352FB62}"/>
              </a:ext>
            </a:extLst>
          </p:cNvPr>
          <p:cNvSpPr/>
          <p:nvPr/>
        </p:nvSpPr>
        <p:spPr>
          <a:xfrm>
            <a:off x="1" y="428625"/>
            <a:ext cx="9144000"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Serving Size Changes</a:t>
            </a:r>
          </a:p>
        </p:txBody>
      </p:sp>
      <p:pic>
        <p:nvPicPr>
          <p:cNvPr id="8" name="Picture 7">
            <a:extLst>
              <a:ext uri="{FF2B5EF4-FFF2-40B4-BE49-F238E27FC236}">
                <a16:creationId xmlns:a16="http://schemas.microsoft.com/office/drawing/2014/main" id="{3E72DF34-DA66-4156-9D23-FFD35CA53D5C}"/>
              </a:ext>
            </a:extLst>
          </p:cNvPr>
          <p:cNvPicPr>
            <a:picLocks noChangeAspect="1"/>
          </p:cNvPicPr>
          <p:nvPr/>
        </p:nvPicPr>
        <p:blipFill>
          <a:blip r:embed="rId3"/>
          <a:stretch>
            <a:fillRect/>
          </a:stretch>
        </p:blipFill>
        <p:spPr>
          <a:xfrm>
            <a:off x="892884" y="1461224"/>
            <a:ext cx="7610755" cy="5119341"/>
          </a:xfrm>
          <a:prstGeom prst="rect">
            <a:avLst/>
          </a:prstGeom>
        </p:spPr>
      </p:pic>
      <p:sp>
        <p:nvSpPr>
          <p:cNvPr id="9" name="TextBox 8">
            <a:extLst>
              <a:ext uri="{FF2B5EF4-FFF2-40B4-BE49-F238E27FC236}">
                <a16:creationId xmlns:a16="http://schemas.microsoft.com/office/drawing/2014/main" id="{68F58FB2-7A37-4A91-A671-C2B3171D172D}"/>
              </a:ext>
            </a:extLst>
          </p:cNvPr>
          <p:cNvSpPr txBox="1"/>
          <p:nvPr/>
        </p:nvSpPr>
        <p:spPr>
          <a:xfrm>
            <a:off x="1" y="6609723"/>
            <a:ext cx="1284326" cy="246221"/>
          </a:xfrm>
          <a:prstGeom prst="rect">
            <a:avLst/>
          </a:prstGeom>
          <a:noFill/>
        </p:spPr>
        <p:txBody>
          <a:bodyPr wrap="none" rtlCol="0">
            <a:spAutoFit/>
          </a:bodyPr>
          <a:lstStyle/>
          <a:p>
            <a:r>
              <a:rPr lang="en-US" sz="1000" dirty="0">
                <a:solidFill>
                  <a:schemeClr val="bg1">
                    <a:lumMod val="50000"/>
                  </a:schemeClr>
                </a:solidFill>
              </a:rPr>
              <a:t>Image source: FDA</a:t>
            </a:r>
          </a:p>
        </p:txBody>
      </p:sp>
    </p:spTree>
    <p:extLst>
      <p:ext uri="{BB962C8B-B14F-4D97-AF65-F5344CB8AC3E}">
        <p14:creationId xmlns:p14="http://schemas.microsoft.com/office/powerpoint/2010/main" val="30220157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C415BF3-0708-4DAF-BCDB-8F547571C416}"/>
              </a:ext>
            </a:extLst>
          </p:cNvPr>
          <p:cNvSpPr/>
          <p:nvPr/>
        </p:nvSpPr>
        <p:spPr>
          <a:xfrm>
            <a:off x="1" y="428625"/>
            <a:ext cx="9144000"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Why are food labels important?</a:t>
            </a:r>
          </a:p>
        </p:txBody>
      </p:sp>
      <p:sp>
        <p:nvSpPr>
          <p:cNvPr id="6" name="Speech Bubble: Rectangle with Corners Rounded 5">
            <a:extLst>
              <a:ext uri="{FF2B5EF4-FFF2-40B4-BE49-F238E27FC236}">
                <a16:creationId xmlns:a16="http://schemas.microsoft.com/office/drawing/2014/main" id="{F4774095-84A0-42FF-B10B-537AD41AFDAD}"/>
              </a:ext>
            </a:extLst>
          </p:cNvPr>
          <p:cNvSpPr/>
          <p:nvPr/>
        </p:nvSpPr>
        <p:spPr>
          <a:xfrm>
            <a:off x="1061884" y="1333179"/>
            <a:ext cx="7210600" cy="5550456"/>
          </a:xfrm>
          <a:prstGeom prst="wedgeRoundRectCallout">
            <a:avLst>
              <a:gd name="adj1" fmla="val -81760"/>
              <a:gd name="adj2" fmla="val 34528"/>
              <a:gd name="adj3" fmla="val 16667"/>
            </a:avLst>
          </a:prstGeom>
          <a:ln w="38100"/>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just"/>
            <a:r>
              <a:rPr lang="en-US" sz="2000" b="0" i="0" dirty="0">
                <a:solidFill>
                  <a:srgbClr val="202124"/>
                </a:solidFill>
                <a:effectLst/>
                <a:latin typeface="arial" panose="020B0604020202020204" pitchFamily="34" charset="0"/>
              </a:rPr>
              <a:t>Food labels are a legal requirement and are important. They </a:t>
            </a:r>
            <a:r>
              <a:rPr lang="en-US" sz="2000" b="1" i="0" dirty="0">
                <a:solidFill>
                  <a:srgbClr val="202124"/>
                </a:solidFill>
                <a:effectLst/>
                <a:latin typeface="arial" panose="020B0604020202020204" pitchFamily="34" charset="0"/>
              </a:rPr>
              <a:t>help consumers make informed choices about the food they buy</a:t>
            </a:r>
            <a:r>
              <a:rPr lang="en-US" sz="2000" b="0" i="0" dirty="0">
                <a:solidFill>
                  <a:srgbClr val="202124"/>
                </a:solidFill>
                <a:effectLst/>
                <a:latin typeface="arial" panose="020B0604020202020204" pitchFamily="34" charset="0"/>
              </a:rPr>
              <a:t>, help them to store and use it safely and allow people to plan when they will consume it – all of which reduce food waste. </a:t>
            </a:r>
          </a:p>
          <a:p>
            <a:pPr algn="ctr"/>
            <a:endParaRPr lang="en-US" sz="2000" dirty="0">
              <a:solidFill>
                <a:srgbClr val="202124"/>
              </a:solidFill>
              <a:latin typeface="arial" panose="020B0604020202020204" pitchFamily="34" charset="0"/>
            </a:endParaRPr>
          </a:p>
          <a:p>
            <a:r>
              <a:rPr lang="en-US" sz="2000" b="1" i="0" dirty="0">
                <a:solidFill>
                  <a:srgbClr val="202124"/>
                </a:solidFill>
                <a:effectLst/>
                <a:latin typeface="arial" panose="020B0604020202020204" pitchFamily="34" charset="0"/>
              </a:rPr>
              <a:t>Task:</a:t>
            </a:r>
            <a:r>
              <a:rPr lang="en-US" sz="2000" b="0" i="0" dirty="0">
                <a:solidFill>
                  <a:srgbClr val="202124"/>
                </a:solidFill>
                <a:effectLst/>
                <a:latin typeface="arial" panose="020B0604020202020204" pitchFamily="34" charset="0"/>
              </a:rPr>
              <a:t>  Go to:  </a:t>
            </a:r>
          </a:p>
          <a:p>
            <a:r>
              <a:rPr lang="en-US" sz="2000" b="0" i="0" dirty="0">
                <a:solidFill>
                  <a:srgbClr val="202124"/>
                </a:solidFill>
                <a:effectLst/>
                <a:latin typeface="arial" panose="020B0604020202020204" pitchFamily="34" charset="0"/>
                <a:hlinkClick r:id="rId3"/>
              </a:rPr>
              <a:t>https://www.foodmag.com.au/six-reasons-why-food-labelling-is-important/</a:t>
            </a:r>
            <a:endParaRPr lang="en-US" sz="2000" b="0" i="0" dirty="0">
              <a:solidFill>
                <a:srgbClr val="202124"/>
              </a:solidFill>
              <a:effectLst/>
              <a:latin typeface="arial" panose="020B0604020202020204" pitchFamily="34" charset="0"/>
            </a:endParaRPr>
          </a:p>
          <a:p>
            <a:r>
              <a:rPr lang="en-US" sz="2000" dirty="0">
                <a:solidFill>
                  <a:srgbClr val="202124"/>
                </a:solidFill>
                <a:latin typeface="arial" panose="020B0604020202020204" pitchFamily="34" charset="0"/>
              </a:rPr>
              <a:t>and in your Red Books under the heading ‘6 Reasons why Food Labeling is Important,’ write down a 1 to 2 sentence summary – in your own words - for each of the reasons.  </a:t>
            </a:r>
            <a:endParaRPr lang="en-US" sz="2000" b="0" i="0" dirty="0">
              <a:solidFill>
                <a:srgbClr val="202124"/>
              </a:solidFill>
              <a:effectLst/>
              <a:latin typeface="arial" panose="020B0604020202020204" pitchFamily="34" charset="0"/>
            </a:endParaRPr>
          </a:p>
          <a:p>
            <a:pPr algn="ctr"/>
            <a:endParaRPr lang="en-US" sz="2000" dirty="0">
              <a:solidFill>
                <a:srgbClr val="202124"/>
              </a:solidFill>
              <a:latin typeface="arial" panose="020B0604020202020204" pitchFamily="34" charset="0"/>
            </a:endParaRPr>
          </a:p>
          <a:p>
            <a:pPr algn="ctr"/>
            <a:endParaRPr lang="en-US" sz="2000" dirty="0">
              <a:solidFill>
                <a:srgbClr val="202124"/>
              </a:solidFill>
              <a:latin typeface="arial" panose="020B0604020202020204" pitchFamily="34" charset="0"/>
            </a:endParaRPr>
          </a:p>
          <a:p>
            <a:pPr algn="ctr"/>
            <a:endParaRPr lang="en-US" sz="2000" dirty="0"/>
          </a:p>
        </p:txBody>
      </p:sp>
    </p:spTree>
    <p:extLst>
      <p:ext uri="{BB962C8B-B14F-4D97-AF65-F5344CB8AC3E}">
        <p14:creationId xmlns:p14="http://schemas.microsoft.com/office/powerpoint/2010/main" val="25151316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2E5BD81-D0BF-49B5-A19D-D9A6D352FB62}"/>
              </a:ext>
            </a:extLst>
          </p:cNvPr>
          <p:cNvSpPr/>
          <p:nvPr/>
        </p:nvSpPr>
        <p:spPr>
          <a:xfrm>
            <a:off x="1" y="428625"/>
            <a:ext cx="9144000"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Labeling Single-Serving Packages </a:t>
            </a:r>
          </a:p>
        </p:txBody>
      </p:sp>
      <p:pic>
        <p:nvPicPr>
          <p:cNvPr id="2" name="Picture 1">
            <a:extLst>
              <a:ext uri="{FF2B5EF4-FFF2-40B4-BE49-F238E27FC236}">
                <a16:creationId xmlns:a16="http://schemas.microsoft.com/office/drawing/2014/main" id="{83836281-37B4-4469-AD61-91702AF9E4FD}"/>
              </a:ext>
            </a:extLst>
          </p:cNvPr>
          <p:cNvPicPr>
            <a:picLocks noChangeAspect="1"/>
          </p:cNvPicPr>
          <p:nvPr/>
        </p:nvPicPr>
        <p:blipFill>
          <a:blip r:embed="rId3"/>
          <a:stretch>
            <a:fillRect/>
          </a:stretch>
        </p:blipFill>
        <p:spPr>
          <a:xfrm>
            <a:off x="801904" y="1613647"/>
            <a:ext cx="7327649" cy="4969457"/>
          </a:xfrm>
          <a:prstGeom prst="rect">
            <a:avLst/>
          </a:prstGeom>
        </p:spPr>
      </p:pic>
      <p:sp>
        <p:nvSpPr>
          <p:cNvPr id="5" name="TextBox 4">
            <a:extLst>
              <a:ext uri="{FF2B5EF4-FFF2-40B4-BE49-F238E27FC236}">
                <a16:creationId xmlns:a16="http://schemas.microsoft.com/office/drawing/2014/main" id="{0E787B36-A39F-4F15-A2C3-D206F7399E33}"/>
              </a:ext>
            </a:extLst>
          </p:cNvPr>
          <p:cNvSpPr txBox="1"/>
          <p:nvPr/>
        </p:nvSpPr>
        <p:spPr>
          <a:xfrm>
            <a:off x="-24575" y="6583104"/>
            <a:ext cx="1284326" cy="246221"/>
          </a:xfrm>
          <a:prstGeom prst="rect">
            <a:avLst/>
          </a:prstGeom>
          <a:noFill/>
        </p:spPr>
        <p:txBody>
          <a:bodyPr wrap="none" rtlCol="0">
            <a:spAutoFit/>
          </a:bodyPr>
          <a:lstStyle/>
          <a:p>
            <a:r>
              <a:rPr lang="en-US" sz="1000" dirty="0">
                <a:solidFill>
                  <a:schemeClr val="bg1">
                    <a:lumMod val="50000"/>
                  </a:schemeClr>
                </a:solidFill>
              </a:rPr>
              <a:t>Image source: FDA</a:t>
            </a:r>
          </a:p>
        </p:txBody>
      </p:sp>
    </p:spTree>
    <p:extLst>
      <p:ext uri="{BB962C8B-B14F-4D97-AF65-F5344CB8AC3E}">
        <p14:creationId xmlns:p14="http://schemas.microsoft.com/office/powerpoint/2010/main" val="9541392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10E29-80BE-48C1-A4F8-64B44F226B27}"/>
              </a:ext>
            </a:extLst>
          </p:cNvPr>
          <p:cNvSpPr>
            <a:spLocks noGrp="1"/>
          </p:cNvSpPr>
          <p:nvPr>
            <p:ph type="title"/>
          </p:nvPr>
        </p:nvSpPr>
        <p:spPr>
          <a:xfrm>
            <a:off x="0" y="110532"/>
            <a:ext cx="10504923" cy="1972042"/>
          </a:xfrm>
        </p:spPr>
        <p:txBody>
          <a:bodyPr>
            <a:normAutofit fontScale="90000"/>
          </a:bodyPr>
          <a:lstStyle/>
          <a:p>
            <a:br>
              <a:rPr lang="en-US" sz="3600" dirty="0"/>
            </a:br>
            <a:br>
              <a:rPr lang="en-US" sz="3600" dirty="0"/>
            </a:br>
            <a:br>
              <a:rPr lang="en-US" sz="3600" dirty="0"/>
            </a:br>
            <a:br>
              <a:rPr lang="en-US" sz="3600" dirty="0"/>
            </a:br>
            <a:br>
              <a:rPr lang="en-US" sz="3600" dirty="0"/>
            </a:br>
            <a:br>
              <a:rPr lang="en-US" sz="3600" dirty="0"/>
            </a:br>
            <a:br>
              <a:rPr lang="en-US" sz="3600" dirty="0"/>
            </a:br>
            <a:br>
              <a:rPr lang="en-US" sz="3600" dirty="0"/>
            </a:br>
            <a:r>
              <a:rPr lang="en-US" sz="3600" dirty="0"/>
              <a:t>Week 2 Lesson 3</a:t>
            </a:r>
            <a:br>
              <a:rPr lang="en-US" sz="3600" dirty="0"/>
            </a:br>
            <a:r>
              <a:rPr lang="en-US" sz="3600" dirty="0"/>
              <a:t>Dodgy Health</a:t>
            </a:r>
            <a:br>
              <a:rPr lang="en-US" sz="3600" dirty="0"/>
            </a:br>
            <a:r>
              <a:rPr lang="en-US" sz="3600" dirty="0"/>
              <a:t>Claims</a:t>
            </a:r>
            <a:br>
              <a:rPr lang="en-US" sz="3600" dirty="0"/>
            </a:br>
            <a:br>
              <a:rPr lang="en-US" sz="3600" dirty="0"/>
            </a:br>
            <a:br>
              <a:rPr lang="en-US" sz="3600" dirty="0"/>
            </a:br>
            <a:r>
              <a:rPr lang="en-US" sz="2000" b="1" dirty="0"/>
              <a:t>Task 1:  Add the definition of the </a:t>
            </a:r>
            <a:br>
              <a:rPr lang="en-US" sz="2000" b="1" dirty="0"/>
            </a:br>
            <a:r>
              <a:rPr lang="en-US" sz="2000" b="1" dirty="0"/>
              <a:t>word ‘dodgy’ in your </a:t>
            </a:r>
            <a:r>
              <a:rPr lang="en-US" sz="2000" b="1" dirty="0">
                <a:solidFill>
                  <a:srgbClr val="C00000"/>
                </a:solidFill>
              </a:rPr>
              <a:t>Red Books </a:t>
            </a:r>
            <a:br>
              <a:rPr lang="en-US" sz="2000" b="1" dirty="0">
                <a:solidFill>
                  <a:srgbClr val="C00000"/>
                </a:solidFill>
              </a:rPr>
            </a:br>
            <a:r>
              <a:rPr lang="en-US" sz="2000" b="1" dirty="0"/>
              <a:t>(look it up online).</a:t>
            </a:r>
            <a:br>
              <a:rPr lang="en-US" sz="2000" b="1" dirty="0"/>
            </a:br>
            <a:br>
              <a:rPr lang="en-US" sz="2000" b="1" dirty="0"/>
            </a:br>
            <a:r>
              <a:rPr lang="en-US" sz="2000" b="1" dirty="0"/>
              <a:t>Task 2: </a:t>
            </a:r>
            <a:r>
              <a:rPr lang="en-US" sz="2000" dirty="0"/>
              <a:t>Write the definitions of ‘Gluten </a:t>
            </a:r>
            <a:br>
              <a:rPr lang="en-US" sz="2000" dirty="0"/>
            </a:br>
            <a:r>
              <a:rPr lang="en-US" sz="2000" dirty="0"/>
              <a:t>Free,’ ‘Healthy,’ &amp; ‘Natural’ in your </a:t>
            </a:r>
            <a:br>
              <a:rPr lang="en-US" sz="2000" dirty="0"/>
            </a:br>
            <a:r>
              <a:rPr lang="en-US" sz="2000" dirty="0">
                <a:solidFill>
                  <a:srgbClr val="C00000"/>
                </a:solidFill>
              </a:rPr>
              <a:t>Red Books </a:t>
            </a:r>
            <a:r>
              <a:rPr lang="en-US" sz="2000" dirty="0"/>
              <a:t>(see slide 33).</a:t>
            </a:r>
            <a:br>
              <a:rPr lang="en-US" sz="2000" dirty="0"/>
            </a:br>
            <a:br>
              <a:rPr lang="en-US" sz="2000" dirty="0"/>
            </a:br>
            <a:r>
              <a:rPr lang="en-US" sz="2000" b="1" dirty="0"/>
              <a:t>Task 2:  </a:t>
            </a:r>
            <a:r>
              <a:rPr lang="en-US" sz="2000" dirty="0"/>
              <a:t>Read slides 35-45.  When </a:t>
            </a:r>
            <a:br>
              <a:rPr lang="en-US" sz="2000" dirty="0"/>
            </a:br>
            <a:r>
              <a:rPr lang="en-US" sz="2000" dirty="0"/>
              <a:t>done, write down what is the difference </a:t>
            </a:r>
            <a:br>
              <a:rPr lang="en-US" sz="2000" dirty="0"/>
            </a:br>
            <a:r>
              <a:rPr lang="en-US" sz="2000" dirty="0"/>
              <a:t>between an ‘Authorized Health Claim,’ </a:t>
            </a:r>
            <a:br>
              <a:rPr lang="en-US" sz="2000" dirty="0"/>
            </a:br>
            <a:r>
              <a:rPr lang="en-US" sz="2000" dirty="0"/>
              <a:t>and a ‘Qualified Health Claim.’    </a:t>
            </a:r>
            <a:endParaRPr lang="en-NZ" sz="2000" dirty="0"/>
          </a:p>
        </p:txBody>
      </p:sp>
      <p:pic>
        <p:nvPicPr>
          <p:cNvPr id="1032" name="Picture 8">
            <a:extLst>
              <a:ext uri="{FF2B5EF4-FFF2-40B4-BE49-F238E27FC236}">
                <a16:creationId xmlns:a16="http://schemas.microsoft.com/office/drawing/2014/main" id="{29F42DDF-7292-4EE7-8F00-8D5BE055A6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1097" y="483166"/>
            <a:ext cx="4802903" cy="6374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10373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607" y="0"/>
            <a:ext cx="3749674" cy="2168912"/>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pic>
        <p:nvPicPr>
          <p:cNvPr id="15" name="Picture 14" descr="A close up of text on a white background&#10;&#10;Description generated with high confidence">
            <a:extLst>
              <a:ext uri="{FF2B5EF4-FFF2-40B4-BE49-F238E27FC236}">
                <a16:creationId xmlns:a16="http://schemas.microsoft.com/office/drawing/2014/main" id="{44D1321F-5923-479A-B188-75B63412245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8813" r="1" b="13333"/>
          <a:stretch/>
        </p:blipFill>
        <p:spPr>
          <a:xfrm>
            <a:off x="293068" y="10"/>
            <a:ext cx="3458751" cy="2019612"/>
          </a:xfrm>
          <a:custGeom>
            <a:avLst/>
            <a:gdLst>
              <a:gd name="connsiteX0" fmla="*/ 29691 w 3913632"/>
              <a:gd name="connsiteY0" fmla="*/ 0 h 2285234"/>
              <a:gd name="connsiteX1" fmla="*/ 3883942 w 3913632"/>
              <a:gd name="connsiteY1" fmla="*/ 0 h 2285234"/>
              <a:gd name="connsiteX2" fmla="*/ 3903529 w 3913632"/>
              <a:gd name="connsiteY2" fmla="*/ 128345 h 2285234"/>
              <a:gd name="connsiteX3" fmla="*/ 3913632 w 3913632"/>
              <a:gd name="connsiteY3" fmla="*/ 328418 h 2285234"/>
              <a:gd name="connsiteX4" fmla="*/ 1956816 w 3913632"/>
              <a:gd name="connsiteY4" fmla="*/ 2285234 h 2285234"/>
              <a:gd name="connsiteX5" fmla="*/ 0 w 3913632"/>
              <a:gd name="connsiteY5" fmla="*/ 328418 h 2285234"/>
              <a:gd name="connsiteX6" fmla="*/ 10103 w 3913632"/>
              <a:gd name="connsiteY6" fmla="*/ 128345 h 228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sp>
        <p:nvSpPr>
          <p:cNvPr id="26" name="Freeform: Shape 25">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06164"/>
            <a:ext cx="2798064" cy="3551837"/>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pic>
        <p:nvPicPr>
          <p:cNvPr id="11" name="Picture 10" descr="A close up of food&#10;&#10;Description generated with high confidence">
            <a:extLst>
              <a:ext uri="{FF2B5EF4-FFF2-40B4-BE49-F238E27FC236}">
                <a16:creationId xmlns:a16="http://schemas.microsoft.com/office/drawing/2014/main" id="{9C5E75A0-398F-4CB4-9903-AEC61B54DC1B}"/>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r="21205" b="-1"/>
          <a:stretch/>
        </p:blipFill>
        <p:spPr>
          <a:xfrm>
            <a:off x="20" y="3430749"/>
            <a:ext cx="2673459" cy="3427251"/>
          </a:xfrm>
          <a:custGeom>
            <a:avLst/>
            <a:gdLst>
              <a:gd name="connsiteX0" fmla="*/ 640080 w 3564638"/>
              <a:gd name="connsiteY0" fmla="*/ 0 h 4569668"/>
              <a:gd name="connsiteX1" fmla="*/ 3564638 w 3564638"/>
              <a:gd name="connsiteY1" fmla="*/ 2924558 h 4569668"/>
              <a:gd name="connsiteX2" fmla="*/ 3065170 w 3564638"/>
              <a:gd name="connsiteY2" fmla="*/ 4559707 h 4569668"/>
              <a:gd name="connsiteX3" fmla="*/ 3057720 w 3564638"/>
              <a:gd name="connsiteY3" fmla="*/ 4569668 h 4569668"/>
              <a:gd name="connsiteX4" fmla="*/ 0 w 3564638"/>
              <a:gd name="connsiteY4" fmla="*/ 4569668 h 4569668"/>
              <a:gd name="connsiteX5" fmla="*/ 0 w 3564638"/>
              <a:gd name="connsiteY5" fmla="*/ 72448 h 4569668"/>
              <a:gd name="connsiteX6" fmla="*/ 50679 w 3564638"/>
              <a:gd name="connsiteY6" fmla="*/ 59417 h 4569668"/>
              <a:gd name="connsiteX7" fmla="*/ 640080 w 3564638"/>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sp>
        <p:nvSpPr>
          <p:cNvPr id="28" name="Oval 27">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8436" y="1135543"/>
            <a:ext cx="2679072" cy="267907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0" name="Freeform: Shape 29">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0420" y="-1"/>
            <a:ext cx="2983580" cy="3079565"/>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dirty="0">
              <a:solidFill>
                <a:prstClr val="white"/>
              </a:solidFill>
              <a:latin typeface="Calibri" panose="020F0502020204030204"/>
            </a:endParaRPr>
          </a:p>
        </p:txBody>
      </p:sp>
      <p:pic>
        <p:nvPicPr>
          <p:cNvPr id="5" name="Picture 4" descr="A picture containing green, indoor&#10;&#10;Description generated with high confidence">
            <a:extLst>
              <a:ext uri="{FF2B5EF4-FFF2-40B4-BE49-F238E27FC236}">
                <a16:creationId xmlns:a16="http://schemas.microsoft.com/office/drawing/2014/main" id="{700B4F4A-8609-45B9-BB02-A2A61D985A02}"/>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24372" r="7189" b="-4"/>
          <a:stretch/>
        </p:blipFill>
        <p:spPr>
          <a:xfrm>
            <a:off x="6304587" y="10"/>
            <a:ext cx="2839413" cy="2935390"/>
          </a:xfrm>
          <a:custGeom>
            <a:avLst/>
            <a:gdLst>
              <a:gd name="connsiteX0" fmla="*/ 122841 w 3273238"/>
              <a:gd name="connsiteY0" fmla="*/ 0 h 3383891"/>
              <a:gd name="connsiteX1" fmla="*/ 3273238 w 3273238"/>
              <a:gd name="connsiteY1" fmla="*/ 0 h 3383891"/>
              <a:gd name="connsiteX2" fmla="*/ 3273238 w 3273238"/>
              <a:gd name="connsiteY2" fmla="*/ 3291335 h 3383891"/>
              <a:gd name="connsiteX3" fmla="*/ 3118338 w 3273238"/>
              <a:gd name="connsiteY3" fmla="*/ 3331164 h 3383891"/>
              <a:gd name="connsiteX4" fmla="*/ 2595295 w 3273238"/>
              <a:gd name="connsiteY4" fmla="*/ 3383891 h 3383891"/>
              <a:gd name="connsiteX5" fmla="*/ 0 w 3273238"/>
              <a:gd name="connsiteY5" fmla="*/ 788596 h 3383891"/>
              <a:gd name="connsiteX6" fmla="*/ 116679 w 3273238"/>
              <a:gd name="connsiteY6" fmla="*/ 16835 h 338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p:spPr>
      </p:pic>
      <p:sp>
        <p:nvSpPr>
          <p:cNvPr id="32" name="Freeform: Shape 31">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99497" y="4645063"/>
            <a:ext cx="2244502" cy="2212937"/>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pic>
        <p:nvPicPr>
          <p:cNvPr id="19" name="Picture 18" descr="A picture containing text, bottle, container&#10;&#10;Description generated with high confidence">
            <a:extLst>
              <a:ext uri="{FF2B5EF4-FFF2-40B4-BE49-F238E27FC236}">
                <a16:creationId xmlns:a16="http://schemas.microsoft.com/office/drawing/2014/main" id="{8629164B-5D78-4812-98A9-88140D268875}"/>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11456" r="12415" b="4"/>
          <a:stretch/>
        </p:blipFill>
        <p:spPr>
          <a:xfrm>
            <a:off x="7022425" y="4767991"/>
            <a:ext cx="2121574" cy="2090009"/>
          </a:xfrm>
          <a:custGeom>
            <a:avLst/>
            <a:gdLst>
              <a:gd name="connsiteX0" fmla="*/ 1888236 w 2828765"/>
              <a:gd name="connsiteY0" fmla="*/ 0 h 2786678"/>
              <a:gd name="connsiteX1" fmla="*/ 2788281 w 2828765"/>
              <a:gd name="connsiteY1" fmla="*/ 227900 h 2786678"/>
              <a:gd name="connsiteX2" fmla="*/ 2828765 w 2828765"/>
              <a:gd name="connsiteY2" fmla="*/ 252495 h 2786678"/>
              <a:gd name="connsiteX3" fmla="*/ 2828765 w 2828765"/>
              <a:gd name="connsiteY3" fmla="*/ 2786678 h 2786678"/>
              <a:gd name="connsiteX4" fmla="*/ 227128 w 2828765"/>
              <a:gd name="connsiteY4" fmla="*/ 2786678 h 2786678"/>
              <a:gd name="connsiteX5" fmla="*/ 148387 w 2828765"/>
              <a:gd name="connsiteY5" fmla="*/ 2623223 h 2786678"/>
              <a:gd name="connsiteX6" fmla="*/ 0 w 2828765"/>
              <a:gd name="connsiteY6" fmla="*/ 1888236 h 2786678"/>
              <a:gd name="connsiteX7" fmla="*/ 1888236 w 2828765"/>
              <a:gd name="connsiteY7" fmla="*/ 0 h 278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p:spPr>
      </p:pic>
      <p:sp>
        <p:nvSpPr>
          <p:cNvPr id="12" name="Rectangle 11">
            <a:extLst>
              <a:ext uri="{FF2B5EF4-FFF2-40B4-BE49-F238E27FC236}">
                <a16:creationId xmlns:a16="http://schemas.microsoft.com/office/drawing/2014/main" id="{043869CA-E67F-4894-BC20-91B2AEC10250}"/>
              </a:ext>
            </a:extLst>
          </p:cNvPr>
          <p:cNvSpPr/>
          <p:nvPr/>
        </p:nvSpPr>
        <p:spPr>
          <a:xfrm>
            <a:off x="3093950" y="1668244"/>
            <a:ext cx="4572000" cy="314638"/>
          </a:xfrm>
          <a:prstGeom prst="rect">
            <a:avLst/>
          </a:prstGeom>
        </p:spPr>
        <p:txBody>
          <a:bodyPr>
            <a:spAutoFit/>
          </a:bodyPr>
          <a:lstStyle/>
          <a:p>
            <a:pPr marL="342900">
              <a:lnSpc>
                <a:spcPct val="107000"/>
              </a:lnSpc>
              <a:spcAft>
                <a:spcPts val="600"/>
              </a:spcAft>
            </a:pPr>
            <a:r>
              <a:rPr lang="en-US" sz="1350" dirty="0">
                <a:latin typeface="Arial Black" panose="020B0A04020102020204" pitchFamily="34" charset="0"/>
                <a:ea typeface="Calibri" panose="020F0502020204030204" pitchFamily="34" charset="0"/>
                <a:cs typeface="Times New Roman" panose="02020603050405020304" pitchFamily="18" charset="0"/>
              </a:rPr>
              <a:t> </a:t>
            </a:r>
          </a:p>
        </p:txBody>
      </p:sp>
      <p:pic>
        <p:nvPicPr>
          <p:cNvPr id="13" name="Picture 12">
            <a:extLst>
              <a:ext uri="{FF2B5EF4-FFF2-40B4-BE49-F238E27FC236}">
                <a16:creationId xmlns:a16="http://schemas.microsoft.com/office/drawing/2014/main" id="{99019836-BCBE-481A-A277-11E729574831}"/>
              </a:ext>
            </a:extLst>
          </p:cNvPr>
          <p:cNvPicPr>
            <a:picLocks noChangeAspect="1"/>
          </p:cNvPicPr>
          <p:nvPr/>
        </p:nvPicPr>
        <p:blipFill>
          <a:blip r:embed="rId7"/>
          <a:stretch>
            <a:fillRect/>
          </a:stretch>
        </p:blipFill>
        <p:spPr>
          <a:xfrm>
            <a:off x="8038357" y="5956901"/>
            <a:ext cx="1105643" cy="901099"/>
          </a:xfrm>
          <a:prstGeom prst="rect">
            <a:avLst/>
          </a:prstGeom>
        </p:spPr>
      </p:pic>
      <p:sp>
        <p:nvSpPr>
          <p:cNvPr id="3" name="Oval 2">
            <a:extLst>
              <a:ext uri="{FF2B5EF4-FFF2-40B4-BE49-F238E27FC236}">
                <a16:creationId xmlns:a16="http://schemas.microsoft.com/office/drawing/2014/main" id="{A423C362-ADDA-48D6-B1A1-DB2E7F18EC08}"/>
              </a:ext>
            </a:extLst>
          </p:cNvPr>
          <p:cNvSpPr/>
          <p:nvPr/>
        </p:nvSpPr>
        <p:spPr>
          <a:xfrm>
            <a:off x="3194152" y="966837"/>
            <a:ext cx="3151786" cy="2935390"/>
          </a:xfrm>
          <a:prstGeom prst="ellipse">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094FBD-D614-4D24-B526-86E6C3263387}"/>
              </a:ext>
            </a:extLst>
          </p:cNvPr>
          <p:cNvSpPr>
            <a:spLocks noGrp="1"/>
          </p:cNvSpPr>
          <p:nvPr>
            <p:ph type="title"/>
          </p:nvPr>
        </p:nvSpPr>
        <p:spPr>
          <a:xfrm>
            <a:off x="2727140" y="2483512"/>
            <a:ext cx="4245940" cy="2585323"/>
          </a:xfrm>
        </p:spPr>
        <p:txBody>
          <a:bodyPr vert="horz" wrap="square" lIns="91440" tIns="45720" rIns="91440" bIns="45720" rtlCol="0" anchor="t">
            <a:spAutoFit/>
          </a:bodyPr>
          <a:lstStyle/>
          <a:p>
            <a:pPr algn="ctr"/>
            <a:r>
              <a:rPr lang="en-US" sz="3600" b="1" kern="1200" dirty="0">
                <a:solidFill>
                  <a:schemeClr val="tx1"/>
                </a:solidFill>
                <a:latin typeface="+mj-lt"/>
                <a:ea typeface="+mj-ea"/>
                <a:cs typeface="+mj-cs"/>
              </a:rPr>
              <a:t>What is the difference between Natural, Healthy &amp; Gluten Free?</a:t>
            </a:r>
          </a:p>
        </p:txBody>
      </p:sp>
      <p:sp>
        <p:nvSpPr>
          <p:cNvPr id="16" name="TextBox 15">
            <a:extLst>
              <a:ext uri="{FF2B5EF4-FFF2-40B4-BE49-F238E27FC236}">
                <a16:creationId xmlns:a16="http://schemas.microsoft.com/office/drawing/2014/main" id="{70842D01-FEED-4A92-95ED-EDE472508054}"/>
              </a:ext>
            </a:extLst>
          </p:cNvPr>
          <p:cNvSpPr txBox="1"/>
          <p:nvPr/>
        </p:nvSpPr>
        <p:spPr>
          <a:xfrm>
            <a:off x="3661724" y="6616798"/>
            <a:ext cx="2585964" cy="246221"/>
          </a:xfrm>
          <a:prstGeom prst="rect">
            <a:avLst/>
          </a:prstGeom>
          <a:noFill/>
        </p:spPr>
        <p:txBody>
          <a:bodyPr wrap="none" rtlCol="0">
            <a:spAutoFit/>
          </a:bodyPr>
          <a:lstStyle/>
          <a:p>
            <a:r>
              <a:rPr lang="en-US" sz="1000" dirty="0"/>
              <a:t>Image source: Photo by Alice Henneman</a:t>
            </a:r>
          </a:p>
        </p:txBody>
      </p:sp>
    </p:spTree>
    <p:extLst>
      <p:ext uri="{BB962C8B-B14F-4D97-AF65-F5344CB8AC3E}">
        <p14:creationId xmlns:p14="http://schemas.microsoft.com/office/powerpoint/2010/main" val="4222341435"/>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Content Placeholder 2"/>
          <p:cNvGraphicFramePr>
            <a:graphicFrameLocks noGrp="1"/>
          </p:cNvGraphicFramePr>
          <p:nvPr>
            <p:ph idx="1"/>
            <p:extLst>
              <p:ext uri="{D42A27DB-BD31-4B8C-83A1-F6EECF244321}">
                <p14:modId xmlns:p14="http://schemas.microsoft.com/office/powerpoint/2010/main" val="1217361348"/>
              </p:ext>
            </p:extLst>
          </p:nvPr>
        </p:nvGraphicFramePr>
        <p:xfrm>
          <a:off x="622300" y="1587500"/>
          <a:ext cx="7893050" cy="51080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9">
            <a:extLst>
              <a:ext uri="{FF2B5EF4-FFF2-40B4-BE49-F238E27FC236}">
                <a16:creationId xmlns:a16="http://schemas.microsoft.com/office/drawing/2014/main" id="{0DFBBE8C-1418-476A-B66F-4992CDA527B6}"/>
              </a:ext>
            </a:extLst>
          </p:cNvPr>
          <p:cNvSpPr/>
          <p:nvPr/>
        </p:nvSpPr>
        <p:spPr>
          <a:xfrm>
            <a:off x="1" y="428625"/>
            <a:ext cx="9144000"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Nutrition-Related </a:t>
            </a:r>
            <a:br>
              <a:rPr lang="en-US" sz="2800" b="1" dirty="0"/>
            </a:br>
            <a:r>
              <a:rPr lang="en-US" sz="2800" b="1" dirty="0"/>
              <a:t>Label Terms</a:t>
            </a:r>
          </a:p>
        </p:txBody>
      </p:sp>
    </p:spTree>
    <p:extLst>
      <p:ext uri="{BB962C8B-B14F-4D97-AF65-F5344CB8AC3E}">
        <p14:creationId xmlns:p14="http://schemas.microsoft.com/office/powerpoint/2010/main" val="25780411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03B62A-E66F-4C09-BA8A-C9D5E5D913EB}"/>
              </a:ext>
            </a:extLst>
          </p:cNvPr>
          <p:cNvSpPr/>
          <p:nvPr/>
        </p:nvSpPr>
        <p:spPr>
          <a:xfrm>
            <a:off x="1" y="428625"/>
            <a:ext cx="9144000"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Label Examples: Natural, Healthy, Gluten Free</a:t>
            </a:r>
          </a:p>
        </p:txBody>
      </p:sp>
      <p:grpSp>
        <p:nvGrpSpPr>
          <p:cNvPr id="22" name="Group 21">
            <a:extLst>
              <a:ext uri="{FF2B5EF4-FFF2-40B4-BE49-F238E27FC236}">
                <a16:creationId xmlns:a16="http://schemas.microsoft.com/office/drawing/2014/main" id="{61D7D081-7F62-418A-B165-12256A00244B}"/>
              </a:ext>
            </a:extLst>
          </p:cNvPr>
          <p:cNvGrpSpPr/>
          <p:nvPr/>
        </p:nvGrpSpPr>
        <p:grpSpPr>
          <a:xfrm>
            <a:off x="371985" y="1623557"/>
            <a:ext cx="8320463" cy="4828912"/>
            <a:chOff x="497715" y="1655441"/>
            <a:chExt cx="8320463" cy="4828912"/>
          </a:xfrm>
        </p:grpSpPr>
        <p:pic>
          <p:nvPicPr>
            <p:cNvPr id="16" name="Picture 15" descr="A close up of food&#10;&#10;Description generated with high confidence">
              <a:extLst>
                <a:ext uri="{FF2B5EF4-FFF2-40B4-BE49-F238E27FC236}">
                  <a16:creationId xmlns:a16="http://schemas.microsoft.com/office/drawing/2014/main" id="{15933237-8F6E-4F7D-8E52-82E713026ED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97715" y="1700128"/>
              <a:ext cx="3166108" cy="3197693"/>
            </a:xfrm>
            <a:prstGeom prst="rect">
              <a:avLst/>
            </a:prstGeom>
          </p:spPr>
        </p:pic>
        <p:sp>
          <p:nvSpPr>
            <p:cNvPr id="5" name="Rectangle 4"/>
            <p:cNvSpPr/>
            <p:nvPr/>
          </p:nvSpPr>
          <p:spPr>
            <a:xfrm>
              <a:off x="3219680" y="1700128"/>
              <a:ext cx="4572000" cy="314638"/>
            </a:xfrm>
            <a:prstGeom prst="rect">
              <a:avLst/>
            </a:prstGeom>
          </p:spPr>
          <p:txBody>
            <a:bodyPr>
              <a:spAutoFit/>
            </a:bodyPr>
            <a:lstStyle/>
            <a:p>
              <a:pPr marL="342900">
                <a:lnSpc>
                  <a:spcPct val="107000"/>
                </a:lnSpc>
                <a:spcAft>
                  <a:spcPts val="600"/>
                </a:spcAft>
              </a:pPr>
              <a:r>
                <a:rPr lang="en-US" sz="1350" dirty="0">
                  <a:latin typeface="Arial Black" panose="020B0A04020102020204" pitchFamily="34" charset="0"/>
                  <a:ea typeface="Calibri" panose="020F0502020204030204" pitchFamily="34" charset="0"/>
                  <a:cs typeface="Times New Roman" panose="02020603050405020304" pitchFamily="18" charset="0"/>
                </a:rPr>
                <a:t> </a:t>
              </a:r>
            </a:p>
          </p:txBody>
        </p:sp>
        <p:pic>
          <p:nvPicPr>
            <p:cNvPr id="14" name="Picture 13" descr="A close up of food&#10;&#10;Description generated with high confidence">
              <a:extLst>
                <a:ext uri="{FF2B5EF4-FFF2-40B4-BE49-F238E27FC236}">
                  <a16:creationId xmlns:a16="http://schemas.microsoft.com/office/drawing/2014/main" id="{97700105-4CF9-4825-8B04-26C32374305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627558" y="3735897"/>
              <a:ext cx="3100193" cy="2748456"/>
            </a:xfrm>
            <a:prstGeom prst="rect">
              <a:avLst/>
            </a:prstGeom>
          </p:spPr>
        </p:pic>
        <p:pic>
          <p:nvPicPr>
            <p:cNvPr id="18" name="Picture 17" descr="A close up of text on a white background&#10;&#10;Description generated with high confidence">
              <a:extLst>
                <a:ext uri="{FF2B5EF4-FFF2-40B4-BE49-F238E27FC236}">
                  <a16:creationId xmlns:a16="http://schemas.microsoft.com/office/drawing/2014/main" id="{D03E7768-19F5-4DBB-9A3C-8A314AFB508D}"/>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24047"/>
            <a:stretch/>
          </p:blipFill>
          <p:spPr>
            <a:xfrm>
              <a:off x="5984239" y="1655441"/>
              <a:ext cx="2833939" cy="2798379"/>
            </a:xfrm>
            <a:prstGeom prst="rect">
              <a:avLst/>
            </a:prstGeom>
          </p:spPr>
        </p:pic>
        <p:sp>
          <p:nvSpPr>
            <p:cNvPr id="19" name="Arrow: Right 18">
              <a:extLst>
                <a:ext uri="{FF2B5EF4-FFF2-40B4-BE49-F238E27FC236}">
                  <a16:creationId xmlns:a16="http://schemas.microsoft.com/office/drawing/2014/main" id="{E82C69C2-854B-46BF-85AF-BD29FD102F2F}"/>
                </a:ext>
              </a:extLst>
            </p:cNvPr>
            <p:cNvSpPr/>
            <p:nvPr/>
          </p:nvSpPr>
          <p:spPr>
            <a:xfrm rot="13453656">
              <a:off x="7308943" y="4421054"/>
              <a:ext cx="1408386" cy="7987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06AAACEB-C242-475A-9A5A-421086699E09}"/>
                </a:ext>
              </a:extLst>
            </p:cNvPr>
            <p:cNvSpPr/>
            <p:nvPr/>
          </p:nvSpPr>
          <p:spPr>
            <a:xfrm rot="13259133">
              <a:off x="5280046" y="5557508"/>
              <a:ext cx="1408386" cy="7987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Arrow: Right 20">
              <a:extLst>
                <a:ext uri="{FF2B5EF4-FFF2-40B4-BE49-F238E27FC236}">
                  <a16:creationId xmlns:a16="http://schemas.microsoft.com/office/drawing/2014/main" id="{B924027A-DA0E-436B-B828-E54C89497A7F}"/>
                </a:ext>
              </a:extLst>
            </p:cNvPr>
            <p:cNvSpPr/>
            <p:nvPr/>
          </p:nvSpPr>
          <p:spPr>
            <a:xfrm rot="16200000">
              <a:off x="192915" y="3200087"/>
              <a:ext cx="1408386" cy="7987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extBox 12">
            <a:extLst>
              <a:ext uri="{FF2B5EF4-FFF2-40B4-BE49-F238E27FC236}">
                <a16:creationId xmlns:a16="http://schemas.microsoft.com/office/drawing/2014/main" id="{04A871DB-2E80-483A-9ED3-C36DBC6C1293}"/>
              </a:ext>
            </a:extLst>
          </p:cNvPr>
          <p:cNvSpPr txBox="1"/>
          <p:nvPr/>
        </p:nvSpPr>
        <p:spPr>
          <a:xfrm>
            <a:off x="43543" y="6565256"/>
            <a:ext cx="2585964" cy="246221"/>
          </a:xfrm>
          <a:prstGeom prst="rect">
            <a:avLst/>
          </a:prstGeom>
          <a:noFill/>
        </p:spPr>
        <p:txBody>
          <a:bodyPr wrap="none" rtlCol="0">
            <a:spAutoFit/>
          </a:bodyPr>
          <a:lstStyle/>
          <a:p>
            <a:r>
              <a:rPr lang="en-US" sz="1000" dirty="0">
                <a:solidFill>
                  <a:schemeClr val="bg1">
                    <a:lumMod val="50000"/>
                  </a:schemeClr>
                </a:solidFill>
              </a:rPr>
              <a:t>Image source: Photos by Alice Henneman</a:t>
            </a:r>
          </a:p>
        </p:txBody>
      </p:sp>
    </p:spTree>
    <p:extLst>
      <p:ext uri="{BB962C8B-B14F-4D97-AF65-F5344CB8AC3E}">
        <p14:creationId xmlns:p14="http://schemas.microsoft.com/office/powerpoint/2010/main" val="3837621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16177" y="2259204"/>
            <a:ext cx="7307147" cy="860877"/>
          </a:xfrm>
          <a:prstGeom prst="rect">
            <a:avLst/>
          </a:prstGeom>
        </p:spPr>
        <p:txBody>
          <a:bodyPr wrap="square">
            <a:spAutoFit/>
          </a:bodyPr>
          <a:lstStyle/>
          <a:p>
            <a:pPr marL="342900">
              <a:lnSpc>
                <a:spcPct val="107000"/>
              </a:lnSpc>
              <a:spcAft>
                <a:spcPts val="600"/>
              </a:spcAft>
            </a:pPr>
            <a:endParaRPr lang="en-US" sz="2100" dirty="0">
              <a:ea typeface="Calibri" panose="020F0502020204030204" pitchFamily="34" charset="0"/>
              <a:cs typeface="Times New Roman" panose="02020603050405020304" pitchFamily="18" charset="0"/>
            </a:endParaRPr>
          </a:p>
          <a:p>
            <a:pPr marL="342900">
              <a:lnSpc>
                <a:spcPct val="107000"/>
              </a:lnSpc>
              <a:spcAft>
                <a:spcPts val="600"/>
              </a:spcAft>
            </a:pPr>
            <a:r>
              <a:rPr lang="en-US" sz="2100" dirty="0">
                <a:ea typeface="Calibri" panose="020F0502020204030204" pitchFamily="34" charset="0"/>
                <a:cs typeface="Times New Roman" panose="02020603050405020304" pitchFamily="18" charset="0"/>
              </a:rPr>
              <a:t>  </a:t>
            </a:r>
          </a:p>
        </p:txBody>
      </p:sp>
      <p:graphicFrame>
        <p:nvGraphicFramePr>
          <p:cNvPr id="8" name="Content Placeholder 5"/>
          <p:cNvGraphicFramePr>
            <a:graphicFrameLocks noGrp="1"/>
          </p:cNvGraphicFramePr>
          <p:nvPr>
            <p:ph idx="1"/>
            <p:extLst>
              <p:ext uri="{D42A27DB-BD31-4B8C-83A1-F6EECF244321}">
                <p14:modId xmlns:p14="http://schemas.microsoft.com/office/powerpoint/2010/main" val="3941247353"/>
              </p:ext>
            </p:extLst>
          </p:nvPr>
        </p:nvGraphicFramePr>
        <p:xfrm>
          <a:off x="370114" y="1001486"/>
          <a:ext cx="8632372" cy="55801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p:cNvSpPr/>
          <p:nvPr/>
        </p:nvSpPr>
        <p:spPr>
          <a:xfrm>
            <a:off x="1" y="428625"/>
            <a:ext cx="9144000"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Health Claims</a:t>
            </a:r>
          </a:p>
        </p:txBody>
      </p:sp>
    </p:spTree>
    <p:extLst>
      <p:ext uri="{BB962C8B-B14F-4D97-AF65-F5344CB8AC3E}">
        <p14:creationId xmlns:p14="http://schemas.microsoft.com/office/powerpoint/2010/main" val="27985288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3AC254D-BEF9-4034-9F94-386241ADA857}"/>
              </a:ext>
            </a:extLst>
          </p:cNvPr>
          <p:cNvSpPr/>
          <p:nvPr/>
        </p:nvSpPr>
        <p:spPr>
          <a:xfrm>
            <a:off x="1" y="428625"/>
            <a:ext cx="9144000"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“Authorized” Health Claims</a:t>
            </a:r>
          </a:p>
        </p:txBody>
      </p:sp>
      <p:sp>
        <p:nvSpPr>
          <p:cNvPr id="5" name="Content Placeholder 4">
            <a:extLst>
              <a:ext uri="{FF2B5EF4-FFF2-40B4-BE49-F238E27FC236}">
                <a16:creationId xmlns:a16="http://schemas.microsoft.com/office/drawing/2014/main" id="{9016E1F9-EA15-4A4B-B3A6-58D08E6D25D7}"/>
              </a:ext>
            </a:extLst>
          </p:cNvPr>
          <p:cNvSpPr>
            <a:spLocks noGrp="1"/>
          </p:cNvSpPr>
          <p:nvPr>
            <p:ph idx="1"/>
          </p:nvPr>
        </p:nvSpPr>
        <p:spPr>
          <a:xfrm>
            <a:off x="246743" y="1750706"/>
            <a:ext cx="8476343" cy="4351338"/>
          </a:xfrm>
        </p:spPr>
        <p:txBody>
          <a:bodyPr/>
          <a:lstStyle/>
          <a:p>
            <a:r>
              <a:rPr lang="en-US" dirty="0"/>
              <a:t>There must be </a:t>
            </a:r>
            <a:r>
              <a:rPr lang="en-US" u="sng" dirty="0"/>
              <a:t>significant scientific agreement </a:t>
            </a:r>
            <a:r>
              <a:rPr lang="en-US" dirty="0"/>
              <a:t>among qualified experts that the claim is supported by scientific evidence for a substance/disease relationship. </a:t>
            </a:r>
            <a:br>
              <a:rPr lang="en-US" dirty="0"/>
            </a:br>
            <a:endParaRPr lang="en-US" dirty="0"/>
          </a:p>
          <a:p>
            <a:r>
              <a:rPr lang="en-US" dirty="0"/>
              <a:t>The authorized health must contain the elements of a substance and a disease or health-related condition. </a:t>
            </a:r>
          </a:p>
        </p:txBody>
      </p:sp>
    </p:spTree>
    <p:extLst>
      <p:ext uri="{BB962C8B-B14F-4D97-AF65-F5344CB8AC3E}">
        <p14:creationId xmlns:p14="http://schemas.microsoft.com/office/powerpoint/2010/main" val="18773427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3EF2D4-D93B-46DC-86E9-43E445992192}"/>
              </a:ext>
            </a:extLst>
          </p:cNvPr>
          <p:cNvSpPr/>
          <p:nvPr/>
        </p:nvSpPr>
        <p:spPr>
          <a:xfrm>
            <a:off x="151326" y="1737454"/>
            <a:ext cx="8583769" cy="4669996"/>
          </a:xfrm>
          <a:prstGeom prst="rect">
            <a:avLst/>
          </a:prstGeom>
        </p:spPr>
        <p:txBody>
          <a:bodyPr wrap="square">
            <a:spAutoFit/>
          </a:bodyPr>
          <a:lstStyle/>
          <a:p>
            <a:pPr marL="285750" lvl="0" indent="-285750" defTabSz="1422400">
              <a:lnSpc>
                <a:spcPct val="90000"/>
              </a:lnSpc>
              <a:spcBef>
                <a:spcPts val="500"/>
              </a:spcBef>
              <a:spcAft>
                <a:spcPts val="500"/>
              </a:spcAft>
              <a:buFont typeface="Arial" panose="020B0604020202020204" pitchFamily="34" charset="0"/>
              <a:buChar char="•"/>
            </a:pPr>
            <a:r>
              <a:rPr lang="en-US" sz="2600" dirty="0"/>
              <a:t>“Diets low in </a:t>
            </a:r>
            <a:r>
              <a:rPr lang="en-US" sz="2600" i="1" dirty="0"/>
              <a:t>sodium</a:t>
            </a:r>
            <a:r>
              <a:rPr lang="en-US" sz="2600" dirty="0"/>
              <a:t> may reduce the risk of high blood pressure, a disease associated with many factors.”</a:t>
            </a:r>
          </a:p>
          <a:p>
            <a:pPr marL="285750" indent="-285750">
              <a:spcBef>
                <a:spcPts val="500"/>
              </a:spcBef>
              <a:spcAft>
                <a:spcPts val="500"/>
              </a:spcAft>
              <a:buFont typeface="Arial" panose="020B0604020202020204" pitchFamily="34" charset="0"/>
              <a:buChar char="•"/>
            </a:pPr>
            <a:r>
              <a:rPr lang="en-US" sz="2600" dirty="0"/>
              <a:t>“Healthful diets with adequate folate may reduce a woman's risk of having a child with a brain or spinal cord birth defect.”</a:t>
            </a:r>
          </a:p>
          <a:p>
            <a:pPr marL="285750" indent="-285750">
              <a:spcBef>
                <a:spcPts val="500"/>
              </a:spcBef>
              <a:spcAft>
                <a:spcPts val="500"/>
              </a:spcAft>
              <a:buFont typeface="Arial" panose="020B0604020202020204" pitchFamily="34" charset="0"/>
              <a:buChar char="•"/>
            </a:pPr>
            <a:r>
              <a:rPr lang="en-US" sz="2600" dirty="0"/>
              <a:t>“Development of cancer depends on many factors. Eating a diet low in fat and high in fruits and vegetables, foods that are low in fat and may contain vitamin A, vitamin C, and dietary fiber, may reduce your risk of some cancers. Oranges, a food low in fat, are a good source of fiber and vitamin C.”</a:t>
            </a:r>
          </a:p>
        </p:txBody>
      </p:sp>
      <p:sp>
        <p:nvSpPr>
          <p:cNvPr id="9" name="Rectangle 8">
            <a:extLst>
              <a:ext uri="{FF2B5EF4-FFF2-40B4-BE49-F238E27FC236}">
                <a16:creationId xmlns:a16="http://schemas.microsoft.com/office/drawing/2014/main" id="{43AC254D-BEF9-4034-9F94-386241ADA857}"/>
              </a:ext>
            </a:extLst>
          </p:cNvPr>
          <p:cNvSpPr/>
          <p:nvPr/>
        </p:nvSpPr>
        <p:spPr>
          <a:xfrm>
            <a:off x="1" y="428625"/>
            <a:ext cx="9144000"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Examples </a:t>
            </a:r>
            <a:r>
              <a:rPr lang="en-US" sz="3600" b="1"/>
              <a:t>of “Authorized” </a:t>
            </a:r>
            <a:r>
              <a:rPr lang="en-US" sz="3600" b="1" dirty="0"/>
              <a:t>Health Claims</a:t>
            </a:r>
          </a:p>
        </p:txBody>
      </p:sp>
    </p:spTree>
    <p:extLst>
      <p:ext uri="{BB962C8B-B14F-4D97-AF65-F5344CB8AC3E}">
        <p14:creationId xmlns:p14="http://schemas.microsoft.com/office/powerpoint/2010/main" val="5802170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428625"/>
            <a:ext cx="9144000"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“Qualified” Health Claims</a:t>
            </a:r>
          </a:p>
        </p:txBody>
      </p:sp>
      <p:sp>
        <p:nvSpPr>
          <p:cNvPr id="2" name="Rectangle 1">
            <a:extLst>
              <a:ext uri="{FF2B5EF4-FFF2-40B4-BE49-F238E27FC236}">
                <a16:creationId xmlns:a16="http://schemas.microsoft.com/office/drawing/2014/main" id="{7F8D9686-5B9A-4C82-8FDF-39CA6FDFB60C}"/>
              </a:ext>
            </a:extLst>
          </p:cNvPr>
          <p:cNvSpPr/>
          <p:nvPr/>
        </p:nvSpPr>
        <p:spPr>
          <a:xfrm>
            <a:off x="225380" y="1536174"/>
            <a:ext cx="8693239" cy="3785652"/>
          </a:xfrm>
          <a:prstGeom prst="rect">
            <a:avLst/>
          </a:prstGeom>
        </p:spPr>
        <p:txBody>
          <a:bodyPr wrap="square">
            <a:spAutoFit/>
          </a:bodyPr>
          <a:lstStyle/>
          <a:p>
            <a:pPr marL="285750" indent="-285750">
              <a:buFont typeface="Arial" panose="020B0604020202020204" pitchFamily="34" charset="0"/>
              <a:buChar char="•"/>
            </a:pPr>
            <a:r>
              <a:rPr lang="en-US" sz="2400" dirty="0"/>
              <a:t>Qualified health claims are </a:t>
            </a:r>
            <a:r>
              <a:rPr lang="en-US" sz="2400" u="sng" dirty="0"/>
              <a:t>supported by SOME scientific evidence</a:t>
            </a:r>
            <a:r>
              <a:rPr lang="en-US" sz="2400" dirty="0"/>
              <a:t>, but do not meet the more rigorous “significant scientific agreement” standard required for an authorized health claim.  Many scientists don’t accept the claim.</a:t>
            </a:r>
            <a:br>
              <a:rPr lang="en-US" sz="2400" dirty="0"/>
            </a:br>
            <a:endParaRPr lang="en-US" sz="2400" dirty="0"/>
          </a:p>
          <a:p>
            <a:pPr marL="285750" indent="-285750">
              <a:buFont typeface="Arial" panose="020B0604020202020204" pitchFamily="34" charset="0"/>
              <a:buChar char="•"/>
            </a:pPr>
            <a:r>
              <a:rPr lang="en-US" sz="2400" dirty="0"/>
              <a:t>They must be accompanied by a disclaimer or other qualifying language to accurately communicate to consumers the level of scientific evidence supporting the claim. </a:t>
            </a:r>
          </a:p>
          <a:p>
            <a:pPr marL="285750" indent="-285750">
              <a:buFont typeface="Arial" panose="020B0604020202020204" pitchFamily="34" charset="0"/>
              <a:buChar char="•"/>
            </a:pPr>
            <a:endParaRPr lang="en-US" sz="2400" dirty="0"/>
          </a:p>
        </p:txBody>
      </p:sp>
    </p:spTree>
    <p:extLst>
      <p:ext uri="{BB962C8B-B14F-4D97-AF65-F5344CB8AC3E}">
        <p14:creationId xmlns:p14="http://schemas.microsoft.com/office/powerpoint/2010/main" val="26538142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428625"/>
            <a:ext cx="9144000"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Examples of “Qualified” Health Claims</a:t>
            </a:r>
          </a:p>
        </p:txBody>
      </p:sp>
      <p:sp>
        <p:nvSpPr>
          <p:cNvPr id="2" name="Rectangle 1">
            <a:extLst>
              <a:ext uri="{FF2B5EF4-FFF2-40B4-BE49-F238E27FC236}">
                <a16:creationId xmlns:a16="http://schemas.microsoft.com/office/drawing/2014/main" id="{7F8D9686-5B9A-4C82-8FDF-39CA6FDFB60C}"/>
              </a:ext>
            </a:extLst>
          </p:cNvPr>
          <p:cNvSpPr/>
          <p:nvPr/>
        </p:nvSpPr>
        <p:spPr>
          <a:xfrm>
            <a:off x="225380" y="1468192"/>
            <a:ext cx="8693239" cy="5262979"/>
          </a:xfrm>
          <a:prstGeom prst="rect">
            <a:avLst/>
          </a:prstGeom>
        </p:spPr>
        <p:txBody>
          <a:bodyPr wrap="square">
            <a:spAutoFit/>
          </a:bodyPr>
          <a:lstStyle/>
          <a:p>
            <a:pPr marL="285750" indent="-285750">
              <a:buFont typeface="Arial" panose="020B0604020202020204" pitchFamily="34" charset="0"/>
              <a:buChar char="•"/>
            </a:pPr>
            <a:r>
              <a:rPr lang="en-US" sz="2400" dirty="0">
                <a:solidFill>
                  <a:srgbClr val="333333"/>
                </a:solidFill>
              </a:rPr>
              <a:t>“</a:t>
            </a:r>
            <a:r>
              <a:rPr lang="en-US" sz="2400" dirty="0"/>
              <a:t>Scientific evidence suggests, but does not prove, that whole grains (three servings or 48 grams per day), as part of a low saturated fat, low cholesterol diet, may reduce the risk of diabetes mellitus type 2.”</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“Supportive but not conclusive scientific evidence suggests that daily consumption of about 1½ tablespoons (20 grams) of oils containing high levels of oleic acid, may reduce the risk of coronary heart disease. To achieve this possible benefit, oleic acid-containing oils should replace fats and oils higher in saturated fat and not increase the total number of calories you eat in a day. One serving of [x] oil provides [x] grams of oleic acid (which is [x] grams of monounsaturated fatty acid).” </a:t>
            </a:r>
          </a:p>
        </p:txBody>
      </p:sp>
    </p:spTree>
    <p:extLst>
      <p:ext uri="{BB962C8B-B14F-4D97-AF65-F5344CB8AC3E}">
        <p14:creationId xmlns:p14="http://schemas.microsoft.com/office/powerpoint/2010/main" val="42167708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FA703-0AD4-490D-A1E7-C47A66CB77CC}"/>
              </a:ext>
            </a:extLst>
          </p:cNvPr>
          <p:cNvSpPr>
            <a:spLocks noGrp="1"/>
          </p:cNvSpPr>
          <p:nvPr>
            <p:ph type="title"/>
          </p:nvPr>
        </p:nvSpPr>
        <p:spPr/>
        <p:txBody>
          <a:bodyPr>
            <a:normAutofit/>
          </a:bodyPr>
          <a:lstStyle/>
          <a:p>
            <a:pPr algn="ctr"/>
            <a:r>
              <a:rPr lang="en-US" dirty="0"/>
              <a:t>Week 2 Lesson 2</a:t>
            </a:r>
            <a:endParaRPr lang="en-NZ" dirty="0"/>
          </a:p>
        </p:txBody>
      </p:sp>
      <p:sp>
        <p:nvSpPr>
          <p:cNvPr id="3" name="TextBox 2">
            <a:extLst>
              <a:ext uri="{FF2B5EF4-FFF2-40B4-BE49-F238E27FC236}">
                <a16:creationId xmlns:a16="http://schemas.microsoft.com/office/drawing/2014/main" id="{026A8448-A640-4B85-939E-FB1BB6AA46B3}"/>
              </a:ext>
            </a:extLst>
          </p:cNvPr>
          <p:cNvSpPr txBox="1"/>
          <p:nvPr/>
        </p:nvSpPr>
        <p:spPr>
          <a:xfrm>
            <a:off x="2202427" y="1690689"/>
            <a:ext cx="4748980" cy="3970318"/>
          </a:xfrm>
          <a:prstGeom prst="rect">
            <a:avLst/>
          </a:prstGeom>
          <a:noFill/>
        </p:spPr>
        <p:txBody>
          <a:bodyPr wrap="square" rtlCol="0">
            <a:spAutoFit/>
          </a:bodyPr>
          <a:lstStyle/>
          <a:p>
            <a:r>
              <a:rPr lang="en-US" b="1" dirty="0"/>
              <a:t>Read slides 5 to 22.  </a:t>
            </a:r>
          </a:p>
          <a:p>
            <a:r>
              <a:rPr lang="en-US" dirty="0"/>
              <a:t>Take your time and do not rush.  The answers are provided for you.  </a:t>
            </a:r>
          </a:p>
          <a:p>
            <a:r>
              <a:rPr lang="en-US" dirty="0"/>
              <a:t>The goal of this lesson is to gain a basic understanding of food labels. </a:t>
            </a:r>
          </a:p>
          <a:p>
            <a:endParaRPr lang="en-US" dirty="0"/>
          </a:p>
          <a:p>
            <a:r>
              <a:rPr lang="en-US" dirty="0"/>
              <a:t>Read slides 25, 26 &amp; 27 which compare old food labels with the new ones.  Now look at slides 28, 29 and 30. List the 3 examples of changes to food labels and why they were made.</a:t>
            </a:r>
          </a:p>
          <a:p>
            <a:endParaRPr lang="en-US" dirty="0"/>
          </a:p>
          <a:p>
            <a:r>
              <a:rPr lang="en-US" dirty="0"/>
              <a:t>Write the answers in your </a:t>
            </a:r>
            <a:r>
              <a:rPr lang="en-US" b="1" dirty="0">
                <a:solidFill>
                  <a:srgbClr val="FF0000"/>
                </a:solidFill>
              </a:rPr>
              <a:t>Red Book </a:t>
            </a:r>
            <a:r>
              <a:rPr lang="en-US" dirty="0"/>
              <a:t>under the heading ‘The New Food Label Changes.’</a:t>
            </a:r>
            <a:endParaRPr lang="en-NZ" dirty="0"/>
          </a:p>
        </p:txBody>
      </p:sp>
    </p:spTree>
    <p:extLst>
      <p:ext uri="{BB962C8B-B14F-4D97-AF65-F5344CB8AC3E}">
        <p14:creationId xmlns:p14="http://schemas.microsoft.com/office/powerpoint/2010/main" val="31432850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 close up of a sign&#10;&#10;Description generated with very high confidence">
            <a:extLst>
              <a:ext uri="{FF2B5EF4-FFF2-40B4-BE49-F238E27FC236}">
                <a16:creationId xmlns:a16="http://schemas.microsoft.com/office/drawing/2014/main" id="{49CFF16E-84AE-455F-A6FB-024201D89560}"/>
              </a:ext>
            </a:extLst>
          </p:cNvPr>
          <p:cNvPicPr>
            <a:picLocks noGrp="1" noChangeAspect="1"/>
          </p:cNvPicPr>
          <p:nvPr>
            <p:ph idx="1"/>
          </p:nvPr>
        </p:nvPicPr>
        <p:blipFill rotWithShape="1">
          <a:blip r:embed="rId3" cstate="hqprint">
            <a:extLst>
              <a:ext uri="{28A0092B-C50C-407E-A947-70E740481C1C}">
                <a14:useLocalDpi xmlns:a14="http://schemas.microsoft.com/office/drawing/2010/main" val="0"/>
              </a:ext>
            </a:extLst>
          </a:blip>
          <a:srcRect r="24005"/>
          <a:stretch/>
        </p:blipFill>
        <p:spPr>
          <a:xfrm>
            <a:off x="453217" y="1780478"/>
            <a:ext cx="4824767" cy="4761636"/>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8" name="Rectangle 7">
            <a:extLst>
              <a:ext uri="{FF2B5EF4-FFF2-40B4-BE49-F238E27FC236}">
                <a16:creationId xmlns:a16="http://schemas.microsoft.com/office/drawing/2014/main" id="{3CE82BCF-CC19-43F4-A370-011195030931}"/>
              </a:ext>
            </a:extLst>
          </p:cNvPr>
          <p:cNvSpPr/>
          <p:nvPr/>
        </p:nvSpPr>
        <p:spPr>
          <a:xfrm>
            <a:off x="1" y="428625"/>
            <a:ext cx="9144000"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100" b="1" dirty="0"/>
              <a:t>Is This an “Authorized” or a “Qualified’</a:t>
            </a:r>
            <a:br>
              <a:rPr lang="en-US" sz="3100" b="1" dirty="0"/>
            </a:br>
            <a:r>
              <a:rPr lang="en-US" sz="3100" b="1" dirty="0"/>
              <a:t> Health Claim and Why? </a:t>
            </a:r>
          </a:p>
        </p:txBody>
      </p:sp>
      <p:sp>
        <p:nvSpPr>
          <p:cNvPr id="5" name="TextBox 4">
            <a:extLst>
              <a:ext uri="{FF2B5EF4-FFF2-40B4-BE49-F238E27FC236}">
                <a16:creationId xmlns:a16="http://schemas.microsoft.com/office/drawing/2014/main" id="{63A4867F-E26F-43BA-A42B-2203310DF3C4}"/>
              </a:ext>
            </a:extLst>
          </p:cNvPr>
          <p:cNvSpPr txBox="1"/>
          <p:nvPr/>
        </p:nvSpPr>
        <p:spPr>
          <a:xfrm>
            <a:off x="3840544" y="6542114"/>
            <a:ext cx="2536272" cy="246221"/>
          </a:xfrm>
          <a:prstGeom prst="rect">
            <a:avLst/>
          </a:prstGeom>
          <a:noFill/>
        </p:spPr>
        <p:txBody>
          <a:bodyPr wrap="none" rtlCol="0">
            <a:spAutoFit/>
          </a:bodyPr>
          <a:lstStyle/>
          <a:p>
            <a:r>
              <a:rPr lang="en-US" sz="1000" dirty="0">
                <a:solidFill>
                  <a:schemeClr val="bg1">
                    <a:lumMod val="50000"/>
                  </a:schemeClr>
                </a:solidFill>
              </a:rPr>
              <a:t>Image source: Photo by Alice Henneman</a:t>
            </a:r>
          </a:p>
        </p:txBody>
      </p:sp>
    </p:spTree>
    <p:extLst>
      <p:ext uri="{BB962C8B-B14F-4D97-AF65-F5344CB8AC3E}">
        <p14:creationId xmlns:p14="http://schemas.microsoft.com/office/powerpoint/2010/main" val="37531954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 close up of a sign&#10;&#10;Description generated with very high confidence">
            <a:extLst>
              <a:ext uri="{FF2B5EF4-FFF2-40B4-BE49-F238E27FC236}">
                <a16:creationId xmlns:a16="http://schemas.microsoft.com/office/drawing/2014/main" id="{49CFF16E-84AE-455F-A6FB-024201D89560}"/>
              </a:ext>
            </a:extLst>
          </p:cNvPr>
          <p:cNvPicPr>
            <a:picLocks noGrp="1" noChangeAspect="1"/>
          </p:cNvPicPr>
          <p:nvPr>
            <p:ph idx="1"/>
          </p:nvPr>
        </p:nvPicPr>
        <p:blipFill rotWithShape="1">
          <a:blip r:embed="rId3" cstate="hqprint">
            <a:extLst>
              <a:ext uri="{28A0092B-C50C-407E-A947-70E740481C1C}">
                <a14:useLocalDpi xmlns:a14="http://schemas.microsoft.com/office/drawing/2010/main" val="0"/>
              </a:ext>
            </a:extLst>
          </a:blip>
          <a:srcRect r="24005"/>
          <a:stretch/>
        </p:blipFill>
        <p:spPr>
          <a:xfrm>
            <a:off x="404056" y="1700128"/>
            <a:ext cx="4824767" cy="4761636"/>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8" name="Rectangle 7">
            <a:extLst>
              <a:ext uri="{FF2B5EF4-FFF2-40B4-BE49-F238E27FC236}">
                <a16:creationId xmlns:a16="http://schemas.microsoft.com/office/drawing/2014/main" id="{3CE82BCF-CC19-43F4-A370-011195030931}"/>
              </a:ext>
            </a:extLst>
          </p:cNvPr>
          <p:cNvSpPr/>
          <p:nvPr/>
        </p:nvSpPr>
        <p:spPr>
          <a:xfrm>
            <a:off x="1" y="428625"/>
            <a:ext cx="9144000"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100" b="1" dirty="0"/>
              <a:t>Is This an “Authorized” or a “Qualified’</a:t>
            </a:r>
            <a:br>
              <a:rPr lang="en-US" sz="3100" b="1" dirty="0"/>
            </a:br>
            <a:r>
              <a:rPr lang="en-US" sz="3100" b="1" dirty="0"/>
              <a:t> Health Claim and Why? </a:t>
            </a:r>
          </a:p>
        </p:txBody>
      </p:sp>
      <p:sp>
        <p:nvSpPr>
          <p:cNvPr id="2" name="TextBox 1">
            <a:extLst>
              <a:ext uri="{FF2B5EF4-FFF2-40B4-BE49-F238E27FC236}">
                <a16:creationId xmlns:a16="http://schemas.microsoft.com/office/drawing/2014/main" id="{D69DC242-76DC-49FE-8674-D5E6B04F5CFA}"/>
              </a:ext>
            </a:extLst>
          </p:cNvPr>
          <p:cNvSpPr txBox="1"/>
          <p:nvPr/>
        </p:nvSpPr>
        <p:spPr>
          <a:xfrm>
            <a:off x="5645974" y="3019117"/>
            <a:ext cx="3220970" cy="2123658"/>
          </a:xfrm>
          <a:prstGeom prst="rect">
            <a:avLst/>
          </a:prstGeom>
          <a:noFill/>
        </p:spPr>
        <p:txBody>
          <a:bodyPr wrap="square" rtlCol="0">
            <a:spAutoFit/>
          </a:bodyPr>
          <a:lstStyle/>
          <a:p>
            <a:r>
              <a:rPr lang="en-US" sz="4400" dirty="0"/>
              <a:t>Authorized health</a:t>
            </a:r>
            <a:br>
              <a:rPr lang="en-US" sz="4400" dirty="0"/>
            </a:br>
            <a:r>
              <a:rPr lang="en-US" sz="4400" dirty="0"/>
              <a:t>claim </a:t>
            </a:r>
          </a:p>
        </p:txBody>
      </p:sp>
      <p:sp>
        <p:nvSpPr>
          <p:cNvPr id="9" name="TextBox 8">
            <a:extLst>
              <a:ext uri="{FF2B5EF4-FFF2-40B4-BE49-F238E27FC236}">
                <a16:creationId xmlns:a16="http://schemas.microsoft.com/office/drawing/2014/main" id="{193572C7-B2B4-4E8B-8C66-867C2F0B24C3}"/>
              </a:ext>
            </a:extLst>
          </p:cNvPr>
          <p:cNvSpPr txBox="1"/>
          <p:nvPr/>
        </p:nvSpPr>
        <p:spPr>
          <a:xfrm>
            <a:off x="3840544" y="6542114"/>
            <a:ext cx="2536272" cy="246221"/>
          </a:xfrm>
          <a:prstGeom prst="rect">
            <a:avLst/>
          </a:prstGeom>
          <a:noFill/>
        </p:spPr>
        <p:txBody>
          <a:bodyPr wrap="none" rtlCol="0">
            <a:spAutoFit/>
          </a:bodyPr>
          <a:lstStyle/>
          <a:p>
            <a:r>
              <a:rPr lang="en-US" sz="1000" dirty="0">
                <a:solidFill>
                  <a:schemeClr val="bg1">
                    <a:lumMod val="50000"/>
                  </a:schemeClr>
                </a:solidFill>
              </a:rPr>
              <a:t>Image source: Photo by Alice Henneman</a:t>
            </a:r>
          </a:p>
        </p:txBody>
      </p:sp>
    </p:spTree>
    <p:extLst>
      <p:ext uri="{BB962C8B-B14F-4D97-AF65-F5344CB8AC3E}">
        <p14:creationId xmlns:p14="http://schemas.microsoft.com/office/powerpoint/2010/main" val="1198034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CE82BCF-CC19-43F4-A370-011195030931}"/>
              </a:ext>
            </a:extLst>
          </p:cNvPr>
          <p:cNvSpPr/>
          <p:nvPr/>
        </p:nvSpPr>
        <p:spPr>
          <a:xfrm>
            <a:off x="1" y="428625"/>
            <a:ext cx="9144000"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100" b="1" dirty="0"/>
              <a:t>Is This an “Authorized” or a “Qualified’</a:t>
            </a:r>
            <a:br>
              <a:rPr lang="en-US" sz="3100" b="1" dirty="0"/>
            </a:br>
            <a:r>
              <a:rPr lang="en-US" sz="3100" b="1" dirty="0"/>
              <a:t> Health Claim and Why? </a:t>
            </a:r>
          </a:p>
        </p:txBody>
      </p:sp>
      <p:pic>
        <p:nvPicPr>
          <p:cNvPr id="3" name="Picture 2" descr="A close up of food&#10;&#10;Description automatically generated">
            <a:extLst>
              <a:ext uri="{FF2B5EF4-FFF2-40B4-BE49-F238E27FC236}">
                <a16:creationId xmlns:a16="http://schemas.microsoft.com/office/drawing/2014/main" id="{C560B302-0E82-4E28-973B-DDD55B8CE266}"/>
              </a:ext>
            </a:extLst>
          </p:cNvPr>
          <p:cNvPicPr>
            <a:picLocks noChangeAspect="1"/>
          </p:cNvPicPr>
          <p:nvPr/>
        </p:nvPicPr>
        <p:blipFill rotWithShape="1">
          <a:blip r:embed="rId3">
            <a:extLst>
              <a:ext uri="{28A0092B-C50C-407E-A947-70E740481C1C}">
                <a14:useLocalDpi xmlns:a14="http://schemas.microsoft.com/office/drawing/2010/main" val="0"/>
              </a:ext>
            </a:extLst>
          </a:blip>
          <a:srcRect l="2514" b="28476"/>
          <a:stretch/>
        </p:blipFill>
        <p:spPr>
          <a:xfrm>
            <a:off x="447040" y="2069925"/>
            <a:ext cx="5090160" cy="3734576"/>
          </a:xfrm>
          <a:prstGeom prst="rect">
            <a:avLst/>
          </a:prstGeom>
          <a:ln w="57150" cap="sq">
            <a:solidFill>
              <a:srgbClr val="000000"/>
            </a:solidFill>
            <a:miter lim="800000"/>
          </a:ln>
          <a:effectLst>
            <a:outerShdw blurRad="57150" dist="50800" dir="2700000" algn="tl" rotWithShape="0">
              <a:srgbClr val="000000">
                <a:alpha val="40000"/>
              </a:srgbClr>
            </a:outerShdw>
          </a:effectLst>
        </p:spPr>
      </p:pic>
      <p:sp>
        <p:nvSpPr>
          <p:cNvPr id="5" name="TextBox 4">
            <a:extLst>
              <a:ext uri="{FF2B5EF4-FFF2-40B4-BE49-F238E27FC236}">
                <a16:creationId xmlns:a16="http://schemas.microsoft.com/office/drawing/2014/main" id="{64134764-6895-43F3-8A3B-7CE13A39CF21}"/>
              </a:ext>
            </a:extLst>
          </p:cNvPr>
          <p:cNvSpPr txBox="1"/>
          <p:nvPr/>
        </p:nvSpPr>
        <p:spPr>
          <a:xfrm>
            <a:off x="3840544" y="6542114"/>
            <a:ext cx="2536272" cy="246221"/>
          </a:xfrm>
          <a:prstGeom prst="rect">
            <a:avLst/>
          </a:prstGeom>
          <a:noFill/>
        </p:spPr>
        <p:txBody>
          <a:bodyPr wrap="none" rtlCol="0">
            <a:spAutoFit/>
          </a:bodyPr>
          <a:lstStyle/>
          <a:p>
            <a:r>
              <a:rPr lang="en-US" sz="1000" dirty="0">
                <a:solidFill>
                  <a:schemeClr val="bg1">
                    <a:lumMod val="50000"/>
                  </a:schemeClr>
                </a:solidFill>
              </a:rPr>
              <a:t>Image source: Photo by Alice Henneman</a:t>
            </a:r>
          </a:p>
        </p:txBody>
      </p:sp>
    </p:spTree>
    <p:extLst>
      <p:ext uri="{BB962C8B-B14F-4D97-AF65-F5344CB8AC3E}">
        <p14:creationId xmlns:p14="http://schemas.microsoft.com/office/powerpoint/2010/main" val="23144819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CE82BCF-CC19-43F4-A370-011195030931}"/>
              </a:ext>
            </a:extLst>
          </p:cNvPr>
          <p:cNvSpPr/>
          <p:nvPr/>
        </p:nvSpPr>
        <p:spPr>
          <a:xfrm>
            <a:off x="1" y="428625"/>
            <a:ext cx="9144000"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100" b="1" dirty="0"/>
              <a:t>Is This an “Authorized” or a “Qualified’</a:t>
            </a:r>
            <a:br>
              <a:rPr lang="en-US" sz="3100" b="1" dirty="0"/>
            </a:br>
            <a:r>
              <a:rPr lang="en-US" sz="3100" b="1" dirty="0"/>
              <a:t> Health Claim and Why? </a:t>
            </a:r>
          </a:p>
        </p:txBody>
      </p:sp>
      <p:pic>
        <p:nvPicPr>
          <p:cNvPr id="3" name="Picture 2" descr="A close up of food&#10;&#10;Description automatically generated">
            <a:extLst>
              <a:ext uri="{FF2B5EF4-FFF2-40B4-BE49-F238E27FC236}">
                <a16:creationId xmlns:a16="http://schemas.microsoft.com/office/drawing/2014/main" id="{C560B302-0E82-4E28-973B-DDD55B8CE266}"/>
              </a:ext>
            </a:extLst>
          </p:cNvPr>
          <p:cNvPicPr>
            <a:picLocks noChangeAspect="1"/>
          </p:cNvPicPr>
          <p:nvPr/>
        </p:nvPicPr>
        <p:blipFill rotWithShape="1">
          <a:blip r:embed="rId3">
            <a:extLst>
              <a:ext uri="{28A0092B-C50C-407E-A947-70E740481C1C}">
                <a14:useLocalDpi xmlns:a14="http://schemas.microsoft.com/office/drawing/2010/main" val="0"/>
              </a:ext>
            </a:extLst>
          </a:blip>
          <a:srcRect l="2514" b="28476"/>
          <a:stretch/>
        </p:blipFill>
        <p:spPr>
          <a:xfrm>
            <a:off x="447040" y="2069925"/>
            <a:ext cx="5090160" cy="3734576"/>
          </a:xfrm>
          <a:prstGeom prst="rect">
            <a:avLst/>
          </a:prstGeom>
          <a:ln w="57150" cap="sq">
            <a:solidFill>
              <a:srgbClr val="000000"/>
            </a:solidFill>
            <a:miter lim="800000"/>
          </a:ln>
          <a:effectLst>
            <a:outerShdw blurRad="57150" dist="50800" dir="2700000" algn="tl" rotWithShape="0">
              <a:srgbClr val="000000">
                <a:alpha val="40000"/>
              </a:srgbClr>
            </a:outerShdw>
          </a:effectLst>
        </p:spPr>
      </p:pic>
      <p:sp>
        <p:nvSpPr>
          <p:cNvPr id="2" name="TextBox 1">
            <a:extLst>
              <a:ext uri="{FF2B5EF4-FFF2-40B4-BE49-F238E27FC236}">
                <a16:creationId xmlns:a16="http://schemas.microsoft.com/office/drawing/2014/main" id="{C834904B-9197-4B11-B862-843B77160B4D}"/>
              </a:ext>
            </a:extLst>
          </p:cNvPr>
          <p:cNvSpPr txBox="1"/>
          <p:nvPr/>
        </p:nvSpPr>
        <p:spPr>
          <a:xfrm>
            <a:off x="5958490" y="2824480"/>
            <a:ext cx="2651760" cy="1938992"/>
          </a:xfrm>
          <a:prstGeom prst="rect">
            <a:avLst/>
          </a:prstGeom>
          <a:noFill/>
        </p:spPr>
        <p:txBody>
          <a:bodyPr wrap="square" rtlCol="0">
            <a:spAutoFit/>
          </a:bodyPr>
          <a:lstStyle/>
          <a:p>
            <a:r>
              <a:rPr lang="en-US" sz="4000" dirty="0"/>
              <a:t>Authorized health claim </a:t>
            </a:r>
          </a:p>
        </p:txBody>
      </p:sp>
      <p:sp>
        <p:nvSpPr>
          <p:cNvPr id="6" name="TextBox 5">
            <a:extLst>
              <a:ext uri="{FF2B5EF4-FFF2-40B4-BE49-F238E27FC236}">
                <a16:creationId xmlns:a16="http://schemas.microsoft.com/office/drawing/2014/main" id="{A20F2C30-24D8-4362-BDF0-3C46CD2A5832}"/>
              </a:ext>
            </a:extLst>
          </p:cNvPr>
          <p:cNvSpPr txBox="1"/>
          <p:nvPr/>
        </p:nvSpPr>
        <p:spPr>
          <a:xfrm>
            <a:off x="3840544" y="6542114"/>
            <a:ext cx="2536272" cy="246221"/>
          </a:xfrm>
          <a:prstGeom prst="rect">
            <a:avLst/>
          </a:prstGeom>
          <a:noFill/>
        </p:spPr>
        <p:txBody>
          <a:bodyPr wrap="none" rtlCol="0">
            <a:spAutoFit/>
          </a:bodyPr>
          <a:lstStyle/>
          <a:p>
            <a:r>
              <a:rPr lang="en-US" sz="1000" dirty="0">
                <a:solidFill>
                  <a:schemeClr val="bg1">
                    <a:lumMod val="50000"/>
                  </a:schemeClr>
                </a:solidFill>
              </a:rPr>
              <a:t>Image source: Photo by Alice Henneman</a:t>
            </a:r>
          </a:p>
        </p:txBody>
      </p:sp>
    </p:spTree>
    <p:extLst>
      <p:ext uri="{BB962C8B-B14F-4D97-AF65-F5344CB8AC3E}">
        <p14:creationId xmlns:p14="http://schemas.microsoft.com/office/powerpoint/2010/main" val="23569519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CE82BCF-CC19-43F4-A370-011195030931}"/>
              </a:ext>
            </a:extLst>
          </p:cNvPr>
          <p:cNvSpPr/>
          <p:nvPr/>
        </p:nvSpPr>
        <p:spPr>
          <a:xfrm>
            <a:off x="1" y="428625"/>
            <a:ext cx="9144000"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100" b="1" dirty="0"/>
              <a:t>Is This an “Authorized” or a “Qualified’</a:t>
            </a:r>
            <a:br>
              <a:rPr lang="en-US" sz="3100" b="1" dirty="0"/>
            </a:br>
            <a:r>
              <a:rPr lang="en-US" sz="3100" b="1" dirty="0"/>
              <a:t> Health Claim and Why? </a:t>
            </a:r>
          </a:p>
        </p:txBody>
      </p:sp>
      <p:pic>
        <p:nvPicPr>
          <p:cNvPr id="5" name="Picture 4" descr="A picture containing green, text&#10;&#10;Description automatically generated">
            <a:extLst>
              <a:ext uri="{FF2B5EF4-FFF2-40B4-BE49-F238E27FC236}">
                <a16:creationId xmlns:a16="http://schemas.microsoft.com/office/drawing/2014/main" id="{6482E803-7D8D-4238-B50F-0F93C2AF964D}"/>
              </a:ext>
            </a:extLst>
          </p:cNvPr>
          <p:cNvPicPr>
            <a:picLocks noChangeAspect="1"/>
          </p:cNvPicPr>
          <p:nvPr/>
        </p:nvPicPr>
        <p:blipFill rotWithShape="1">
          <a:blip r:embed="rId3">
            <a:extLst>
              <a:ext uri="{28A0092B-C50C-407E-A947-70E740481C1C}">
                <a14:useLocalDpi xmlns:a14="http://schemas.microsoft.com/office/drawing/2010/main" val="0"/>
              </a:ext>
            </a:extLst>
          </a:blip>
          <a:srcRect t="7851"/>
          <a:stretch/>
        </p:blipFill>
        <p:spPr>
          <a:xfrm>
            <a:off x="309880" y="1663883"/>
            <a:ext cx="5180388" cy="4773632"/>
          </a:xfrm>
          <a:prstGeom prst="rect">
            <a:avLst/>
          </a:prstGeom>
          <a:solidFill>
            <a:srgbClr val="000000">
              <a:shade val="95000"/>
            </a:srgbClr>
          </a:solidFill>
          <a:ln w="117475" cap="sq">
            <a:solidFill>
              <a:srgbClr val="000000"/>
            </a:solidFill>
            <a:miter lim="800000"/>
          </a:ln>
          <a:effectLst/>
        </p:spPr>
      </p:pic>
      <p:sp>
        <p:nvSpPr>
          <p:cNvPr id="6" name="TextBox 5">
            <a:extLst>
              <a:ext uri="{FF2B5EF4-FFF2-40B4-BE49-F238E27FC236}">
                <a16:creationId xmlns:a16="http://schemas.microsoft.com/office/drawing/2014/main" id="{DFE6CF68-E2DA-42F6-8C02-B7310F75C8E4}"/>
              </a:ext>
            </a:extLst>
          </p:cNvPr>
          <p:cNvSpPr txBox="1"/>
          <p:nvPr/>
        </p:nvSpPr>
        <p:spPr>
          <a:xfrm>
            <a:off x="3840544" y="6542114"/>
            <a:ext cx="2536272" cy="246221"/>
          </a:xfrm>
          <a:prstGeom prst="rect">
            <a:avLst/>
          </a:prstGeom>
          <a:noFill/>
        </p:spPr>
        <p:txBody>
          <a:bodyPr wrap="none" rtlCol="0">
            <a:spAutoFit/>
          </a:bodyPr>
          <a:lstStyle/>
          <a:p>
            <a:r>
              <a:rPr lang="en-US" sz="1000" dirty="0">
                <a:solidFill>
                  <a:schemeClr val="bg1">
                    <a:lumMod val="50000"/>
                  </a:schemeClr>
                </a:solidFill>
              </a:rPr>
              <a:t>Image source: Photo by Alice Henneman</a:t>
            </a:r>
          </a:p>
        </p:txBody>
      </p:sp>
    </p:spTree>
    <p:extLst>
      <p:ext uri="{BB962C8B-B14F-4D97-AF65-F5344CB8AC3E}">
        <p14:creationId xmlns:p14="http://schemas.microsoft.com/office/powerpoint/2010/main" val="9818542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CE82BCF-CC19-43F4-A370-011195030931}"/>
              </a:ext>
            </a:extLst>
          </p:cNvPr>
          <p:cNvSpPr/>
          <p:nvPr/>
        </p:nvSpPr>
        <p:spPr>
          <a:xfrm>
            <a:off x="1" y="428625"/>
            <a:ext cx="9144000"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100" b="1" dirty="0"/>
              <a:t>Is This an “Authorized” or a “Qualified’</a:t>
            </a:r>
            <a:br>
              <a:rPr lang="en-US" sz="3100" b="1" dirty="0"/>
            </a:br>
            <a:r>
              <a:rPr lang="en-US" sz="3100" b="1" dirty="0"/>
              <a:t> Health Claim and Why? </a:t>
            </a:r>
          </a:p>
        </p:txBody>
      </p:sp>
      <p:sp>
        <p:nvSpPr>
          <p:cNvPr id="2" name="TextBox 1">
            <a:extLst>
              <a:ext uri="{FF2B5EF4-FFF2-40B4-BE49-F238E27FC236}">
                <a16:creationId xmlns:a16="http://schemas.microsoft.com/office/drawing/2014/main" id="{C834904B-9197-4B11-B862-843B77160B4D}"/>
              </a:ext>
            </a:extLst>
          </p:cNvPr>
          <p:cNvSpPr txBox="1"/>
          <p:nvPr/>
        </p:nvSpPr>
        <p:spPr>
          <a:xfrm>
            <a:off x="5958490" y="2824480"/>
            <a:ext cx="2651760" cy="1938992"/>
          </a:xfrm>
          <a:prstGeom prst="rect">
            <a:avLst/>
          </a:prstGeom>
          <a:noFill/>
        </p:spPr>
        <p:txBody>
          <a:bodyPr wrap="square" rtlCol="0">
            <a:spAutoFit/>
          </a:bodyPr>
          <a:lstStyle/>
          <a:p>
            <a:r>
              <a:rPr lang="en-US" sz="4000" dirty="0"/>
              <a:t>Qualified</a:t>
            </a:r>
          </a:p>
          <a:p>
            <a:r>
              <a:rPr lang="en-US" sz="4000" dirty="0"/>
              <a:t>Health</a:t>
            </a:r>
          </a:p>
          <a:p>
            <a:r>
              <a:rPr lang="en-US" sz="4000" dirty="0"/>
              <a:t>Claim </a:t>
            </a:r>
          </a:p>
        </p:txBody>
      </p:sp>
      <p:pic>
        <p:nvPicPr>
          <p:cNvPr id="5" name="Picture 4" descr="A picture containing green, text&#10;&#10;Description automatically generated">
            <a:extLst>
              <a:ext uri="{FF2B5EF4-FFF2-40B4-BE49-F238E27FC236}">
                <a16:creationId xmlns:a16="http://schemas.microsoft.com/office/drawing/2014/main" id="{6482E803-7D8D-4238-B50F-0F93C2AF964D}"/>
              </a:ext>
            </a:extLst>
          </p:cNvPr>
          <p:cNvPicPr>
            <a:picLocks noChangeAspect="1"/>
          </p:cNvPicPr>
          <p:nvPr/>
        </p:nvPicPr>
        <p:blipFill rotWithShape="1">
          <a:blip r:embed="rId3">
            <a:extLst>
              <a:ext uri="{28A0092B-C50C-407E-A947-70E740481C1C}">
                <a14:useLocalDpi xmlns:a14="http://schemas.microsoft.com/office/drawing/2010/main" val="0"/>
              </a:ext>
            </a:extLst>
          </a:blip>
          <a:srcRect t="7851"/>
          <a:stretch/>
        </p:blipFill>
        <p:spPr>
          <a:xfrm>
            <a:off x="309880" y="1663883"/>
            <a:ext cx="5180388" cy="4773632"/>
          </a:xfrm>
          <a:prstGeom prst="rect">
            <a:avLst/>
          </a:prstGeom>
          <a:solidFill>
            <a:srgbClr val="000000">
              <a:shade val="95000"/>
            </a:srgbClr>
          </a:solidFill>
          <a:ln w="117475" cap="sq">
            <a:solidFill>
              <a:srgbClr val="000000"/>
            </a:solidFill>
            <a:miter lim="800000"/>
          </a:ln>
          <a:effectLst/>
        </p:spPr>
      </p:pic>
      <p:sp>
        <p:nvSpPr>
          <p:cNvPr id="6" name="TextBox 5">
            <a:extLst>
              <a:ext uri="{FF2B5EF4-FFF2-40B4-BE49-F238E27FC236}">
                <a16:creationId xmlns:a16="http://schemas.microsoft.com/office/drawing/2014/main" id="{B053C1AE-5C54-4C5B-9510-AA1B32FDD6E1}"/>
              </a:ext>
            </a:extLst>
          </p:cNvPr>
          <p:cNvSpPr txBox="1"/>
          <p:nvPr/>
        </p:nvSpPr>
        <p:spPr>
          <a:xfrm>
            <a:off x="3840544" y="6542114"/>
            <a:ext cx="2536272" cy="246221"/>
          </a:xfrm>
          <a:prstGeom prst="rect">
            <a:avLst/>
          </a:prstGeom>
          <a:noFill/>
        </p:spPr>
        <p:txBody>
          <a:bodyPr wrap="none" rtlCol="0">
            <a:spAutoFit/>
          </a:bodyPr>
          <a:lstStyle/>
          <a:p>
            <a:r>
              <a:rPr lang="en-US" sz="1000" dirty="0">
                <a:solidFill>
                  <a:schemeClr val="bg1">
                    <a:lumMod val="50000"/>
                  </a:schemeClr>
                </a:solidFill>
              </a:rPr>
              <a:t>Image source: Photo by Alice Henneman</a:t>
            </a:r>
          </a:p>
        </p:txBody>
      </p:sp>
    </p:spTree>
    <p:extLst>
      <p:ext uri="{BB962C8B-B14F-4D97-AF65-F5344CB8AC3E}">
        <p14:creationId xmlns:p14="http://schemas.microsoft.com/office/powerpoint/2010/main" val="16373166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DC04A-1D0A-08CD-3375-1EB4CF2AE8D5}"/>
              </a:ext>
            </a:extLst>
          </p:cNvPr>
          <p:cNvSpPr>
            <a:spLocks noGrp="1"/>
          </p:cNvSpPr>
          <p:nvPr>
            <p:ph type="title"/>
          </p:nvPr>
        </p:nvSpPr>
        <p:spPr/>
        <p:txBody>
          <a:bodyPr/>
          <a:lstStyle/>
          <a:p>
            <a:r>
              <a:rPr lang="en-US" dirty="0"/>
              <a:t>Homework</a:t>
            </a:r>
            <a:endParaRPr lang="en-NZ" dirty="0"/>
          </a:p>
        </p:txBody>
      </p:sp>
      <p:sp>
        <p:nvSpPr>
          <p:cNvPr id="3" name="Content Placeholder 2">
            <a:extLst>
              <a:ext uri="{FF2B5EF4-FFF2-40B4-BE49-F238E27FC236}">
                <a16:creationId xmlns:a16="http://schemas.microsoft.com/office/drawing/2014/main" id="{3241F7CD-3CA6-3D78-194B-B01F52D11398}"/>
              </a:ext>
            </a:extLst>
          </p:cNvPr>
          <p:cNvSpPr>
            <a:spLocks noGrp="1"/>
          </p:cNvSpPr>
          <p:nvPr>
            <p:ph idx="1"/>
          </p:nvPr>
        </p:nvSpPr>
        <p:spPr/>
        <p:txBody>
          <a:bodyPr/>
          <a:lstStyle/>
          <a:p>
            <a:r>
              <a:rPr lang="en-US" dirty="0"/>
              <a:t>Make sure that your </a:t>
            </a:r>
            <a:r>
              <a:rPr lang="en-US" b="1" dirty="0">
                <a:solidFill>
                  <a:srgbClr val="FF0000"/>
                </a:solidFill>
              </a:rPr>
              <a:t>Red Books </a:t>
            </a:r>
            <a:r>
              <a:rPr lang="en-US" dirty="0"/>
              <a:t>are up to date.  </a:t>
            </a:r>
            <a:endParaRPr lang="en-NZ" dirty="0"/>
          </a:p>
        </p:txBody>
      </p:sp>
    </p:spTree>
    <p:extLst>
      <p:ext uri="{BB962C8B-B14F-4D97-AF65-F5344CB8AC3E}">
        <p14:creationId xmlns:p14="http://schemas.microsoft.com/office/powerpoint/2010/main" val="21611470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36576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a:xfrm>
            <a:off x="32420" y="122612"/>
            <a:ext cx="3915950" cy="1344975"/>
          </a:xfrm>
          <a:prstGeom prst="rect">
            <a:avLst/>
          </a:prstGeom>
        </p:spPr>
        <p:txBody>
          <a:bodyPr>
            <a:normAutofit/>
          </a:bodyPr>
          <a:lstStyle/>
          <a:p>
            <a:r>
              <a:rPr lang="en-US" sz="3000" b="1" dirty="0">
                <a:solidFill>
                  <a:schemeClr val="bg1"/>
                </a:solidFill>
                <a:latin typeface="+mn-lt"/>
              </a:rPr>
              <a:t>Required</a:t>
            </a:r>
            <a:r>
              <a:rPr lang="en-US" sz="3000" b="1" dirty="0">
                <a:solidFill>
                  <a:schemeClr val="bg1"/>
                </a:solidFill>
              </a:rPr>
              <a:t> Information on All Food Labels</a:t>
            </a:r>
          </a:p>
        </p:txBody>
      </p:sp>
      <p:sp>
        <p:nvSpPr>
          <p:cNvPr id="7" name="Content Placeholder 3">
            <a:extLst>
              <a:ext uri="{FF2B5EF4-FFF2-40B4-BE49-F238E27FC236}">
                <a16:creationId xmlns:a16="http://schemas.microsoft.com/office/drawing/2014/main" id="{E8795AC6-936C-4CBA-B296-7295889595C9}"/>
              </a:ext>
            </a:extLst>
          </p:cNvPr>
          <p:cNvSpPr>
            <a:spLocks noGrp="1"/>
          </p:cNvSpPr>
          <p:nvPr>
            <p:ph idx="1"/>
          </p:nvPr>
        </p:nvSpPr>
        <p:spPr>
          <a:xfrm>
            <a:off x="80195" y="1590199"/>
            <a:ext cx="3578026" cy="5622565"/>
          </a:xfrm>
        </p:spPr>
        <p:txBody>
          <a:bodyPr>
            <a:spAutoFit/>
          </a:bodyPr>
          <a:lstStyle/>
          <a:p>
            <a:pPr marL="457200" indent="-457200">
              <a:buFont typeface="+mj-lt"/>
              <a:buAutoNum type="alphaUcPeriod"/>
            </a:pPr>
            <a:r>
              <a:rPr lang="en-US" sz="2400" dirty="0">
                <a:solidFill>
                  <a:schemeClr val="bg1"/>
                </a:solidFill>
                <a:ea typeface="Calibri" panose="020F0502020204030204" pitchFamily="34" charset="0"/>
                <a:cs typeface="Times New Roman" panose="02020603050405020304" pitchFamily="18" charset="0"/>
              </a:rPr>
              <a:t>A statement of identity</a:t>
            </a:r>
          </a:p>
          <a:p>
            <a:pPr marL="457200" indent="-457200">
              <a:buFont typeface="+mj-lt"/>
              <a:buAutoNum type="alphaUcPeriod"/>
            </a:pPr>
            <a:r>
              <a:rPr lang="en-US" sz="2400" dirty="0">
                <a:solidFill>
                  <a:schemeClr val="bg1"/>
                </a:solidFill>
                <a:ea typeface="Calibri" panose="020F0502020204030204" pitchFamily="34" charset="0"/>
                <a:cs typeface="Times New Roman" panose="02020603050405020304" pitchFamily="18" charset="0"/>
              </a:rPr>
              <a:t>A net weight or contents statement </a:t>
            </a:r>
          </a:p>
          <a:p>
            <a:pPr marL="457200" indent="-457200">
              <a:buFont typeface="+mj-lt"/>
              <a:buAutoNum type="alphaUcPeriod"/>
            </a:pPr>
            <a:r>
              <a:rPr lang="en-US" sz="2400" dirty="0">
                <a:solidFill>
                  <a:schemeClr val="bg1"/>
                </a:solidFill>
                <a:ea typeface="Calibri" panose="020F0502020204030204" pitchFamily="34" charset="0"/>
                <a:cs typeface="Times New Roman" panose="02020603050405020304" pitchFamily="18" charset="0"/>
              </a:rPr>
              <a:t>An ingredient statement</a:t>
            </a:r>
          </a:p>
          <a:p>
            <a:pPr marL="457200" indent="-457200">
              <a:buFont typeface="+mj-lt"/>
              <a:buAutoNum type="alphaUcPeriod"/>
            </a:pPr>
            <a:r>
              <a:rPr lang="en-US" sz="2400" dirty="0">
                <a:solidFill>
                  <a:schemeClr val="bg1"/>
                </a:solidFill>
                <a:ea typeface="Calibri" panose="020F0502020204030204" pitchFamily="34" charset="0"/>
                <a:cs typeface="Times New Roman" panose="02020603050405020304" pitchFamily="18" charset="0"/>
              </a:rPr>
              <a:t>A statement that gives the name and place of business of the product’s manufacturer, packer, or distributor</a:t>
            </a:r>
          </a:p>
          <a:p>
            <a:pPr marL="457200" indent="-457200">
              <a:buFont typeface="+mj-lt"/>
              <a:buAutoNum type="alphaUcPeriod"/>
            </a:pPr>
            <a:r>
              <a:rPr lang="en-US" sz="2400" dirty="0">
                <a:solidFill>
                  <a:schemeClr val="bg1"/>
                </a:solidFill>
                <a:ea typeface="Calibri" panose="020F0502020204030204" pitchFamily="34" charset="0"/>
                <a:cs typeface="Times New Roman" panose="02020603050405020304" pitchFamily="18" charset="0"/>
              </a:rPr>
              <a:t>The Nutrition Facts label </a:t>
            </a:r>
          </a:p>
          <a:p>
            <a:endParaRPr lang="en-US" sz="1700" dirty="0">
              <a:solidFill>
                <a:schemeClr val="bg1"/>
              </a:solidFill>
            </a:endParaRPr>
          </a:p>
        </p:txBody>
      </p:sp>
      <p:grpSp>
        <p:nvGrpSpPr>
          <p:cNvPr id="14" name="Group 13"/>
          <p:cNvGrpSpPr/>
          <p:nvPr/>
        </p:nvGrpSpPr>
        <p:grpSpPr>
          <a:xfrm>
            <a:off x="4536638" y="1680305"/>
            <a:ext cx="4109749" cy="3989995"/>
            <a:chOff x="4361541" y="1670577"/>
            <a:chExt cx="4109749" cy="3989995"/>
          </a:xfrm>
        </p:grpSpPr>
        <p:pic>
          <p:nvPicPr>
            <p:cNvPr id="8" name="Picture 4" descr="Image result for list of ingredients site:gov">
              <a:extLst>
                <a:ext uri="{FF2B5EF4-FFF2-40B4-BE49-F238E27FC236}">
                  <a16:creationId xmlns:a16="http://schemas.microsoft.com/office/drawing/2014/main" id="{EA26C8E9-9E3B-4533-9C83-ADB111B7BB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1541" y="1670577"/>
              <a:ext cx="4109749" cy="3592799"/>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9561CE67-8C61-4F49-ACDD-A2BA9CD910AD}"/>
                </a:ext>
              </a:extLst>
            </p:cNvPr>
            <p:cNvSpPr/>
            <p:nvPr/>
          </p:nvSpPr>
          <p:spPr>
            <a:xfrm>
              <a:off x="4487925" y="2121763"/>
              <a:ext cx="566057" cy="47992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A</a:t>
              </a:r>
            </a:p>
          </p:txBody>
        </p:sp>
        <p:sp>
          <p:nvSpPr>
            <p:cNvPr id="10" name="Oval 9">
              <a:extLst>
                <a:ext uri="{FF2B5EF4-FFF2-40B4-BE49-F238E27FC236}">
                  <a16:creationId xmlns:a16="http://schemas.microsoft.com/office/drawing/2014/main" id="{2221FF2F-0D3A-436E-89D7-FCB2B130B586}"/>
                </a:ext>
              </a:extLst>
            </p:cNvPr>
            <p:cNvSpPr/>
            <p:nvPr/>
          </p:nvSpPr>
          <p:spPr>
            <a:xfrm>
              <a:off x="4487925" y="3613106"/>
              <a:ext cx="566057" cy="47992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b</a:t>
              </a:r>
            </a:p>
          </p:txBody>
        </p:sp>
        <p:sp>
          <p:nvSpPr>
            <p:cNvPr id="11" name="Oval 10">
              <a:extLst>
                <a:ext uri="{FF2B5EF4-FFF2-40B4-BE49-F238E27FC236}">
                  <a16:creationId xmlns:a16="http://schemas.microsoft.com/office/drawing/2014/main" id="{0EDB9B52-919C-4EC5-9844-6F3675459E2C}"/>
                </a:ext>
              </a:extLst>
            </p:cNvPr>
            <p:cNvSpPr/>
            <p:nvPr/>
          </p:nvSpPr>
          <p:spPr>
            <a:xfrm>
              <a:off x="5380553" y="4244477"/>
              <a:ext cx="566057" cy="47992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C</a:t>
              </a:r>
            </a:p>
          </p:txBody>
        </p:sp>
        <p:sp>
          <p:nvSpPr>
            <p:cNvPr id="12" name="Oval 11">
              <a:extLst>
                <a:ext uri="{FF2B5EF4-FFF2-40B4-BE49-F238E27FC236}">
                  <a16:creationId xmlns:a16="http://schemas.microsoft.com/office/drawing/2014/main" id="{903848A4-AFFA-4A9F-ABF6-0FDEE4B9F606}"/>
                </a:ext>
              </a:extLst>
            </p:cNvPr>
            <p:cNvSpPr/>
            <p:nvPr/>
          </p:nvSpPr>
          <p:spPr>
            <a:xfrm>
              <a:off x="6316725" y="5180649"/>
              <a:ext cx="566057" cy="47992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D</a:t>
              </a:r>
            </a:p>
          </p:txBody>
        </p:sp>
        <p:sp>
          <p:nvSpPr>
            <p:cNvPr id="13" name="Oval 12">
              <a:extLst>
                <a:ext uri="{FF2B5EF4-FFF2-40B4-BE49-F238E27FC236}">
                  <a16:creationId xmlns:a16="http://schemas.microsoft.com/office/drawing/2014/main" id="{7ACBD797-B88F-44AE-939F-30B6B2954C0E}"/>
                </a:ext>
              </a:extLst>
            </p:cNvPr>
            <p:cNvSpPr/>
            <p:nvPr/>
          </p:nvSpPr>
          <p:spPr>
            <a:xfrm>
              <a:off x="7403471" y="2121762"/>
              <a:ext cx="566057" cy="47992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E</a:t>
              </a:r>
            </a:p>
          </p:txBody>
        </p:sp>
      </p:grpSp>
    </p:spTree>
    <p:extLst>
      <p:ext uri="{BB962C8B-B14F-4D97-AF65-F5344CB8AC3E}">
        <p14:creationId xmlns:p14="http://schemas.microsoft.com/office/powerpoint/2010/main" val="25677710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621" y="0"/>
            <a:ext cx="36576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a:stretch>
            <a:fillRect/>
          </a:stretch>
        </p:blipFill>
        <p:spPr>
          <a:xfrm>
            <a:off x="8038357" y="5956901"/>
            <a:ext cx="1105643" cy="901099"/>
          </a:xfrm>
          <a:prstGeom prst="rect">
            <a:avLst/>
          </a:prstGeom>
        </p:spPr>
      </p:pic>
      <p:sp>
        <p:nvSpPr>
          <p:cNvPr id="19" name="Title 2">
            <a:extLst>
              <a:ext uri="{FF2B5EF4-FFF2-40B4-BE49-F238E27FC236}">
                <a16:creationId xmlns:a16="http://schemas.microsoft.com/office/drawing/2014/main" id="{095AC87F-67E2-4B87-814E-04AD49B72B2E}"/>
              </a:ext>
            </a:extLst>
          </p:cNvPr>
          <p:cNvSpPr>
            <a:spLocks noGrp="1"/>
          </p:cNvSpPr>
          <p:nvPr>
            <p:ph type="title"/>
          </p:nvPr>
        </p:nvSpPr>
        <p:spPr>
          <a:xfrm>
            <a:off x="249736" y="1100721"/>
            <a:ext cx="3009495" cy="1325563"/>
          </a:xfrm>
        </p:spPr>
        <p:txBody>
          <a:bodyPr>
            <a:normAutofit/>
          </a:bodyPr>
          <a:lstStyle/>
          <a:p>
            <a:r>
              <a:rPr lang="en-US" sz="3600" b="1" dirty="0">
                <a:solidFill>
                  <a:schemeClr val="bg1"/>
                </a:solidFill>
              </a:rPr>
              <a:t>Statement of Identity</a:t>
            </a:r>
          </a:p>
        </p:txBody>
      </p:sp>
      <p:sp>
        <p:nvSpPr>
          <p:cNvPr id="20" name="Content Placeholder 3">
            <a:extLst>
              <a:ext uri="{FF2B5EF4-FFF2-40B4-BE49-F238E27FC236}">
                <a16:creationId xmlns:a16="http://schemas.microsoft.com/office/drawing/2014/main" id="{B87C1FC8-B510-46EF-812E-BCE4E49CB42C}"/>
              </a:ext>
            </a:extLst>
          </p:cNvPr>
          <p:cNvSpPr>
            <a:spLocks noGrp="1"/>
          </p:cNvSpPr>
          <p:nvPr>
            <p:ph idx="1"/>
          </p:nvPr>
        </p:nvSpPr>
        <p:spPr>
          <a:xfrm>
            <a:off x="249736" y="2561220"/>
            <a:ext cx="3009495" cy="2223861"/>
          </a:xfrm>
        </p:spPr>
        <p:txBody>
          <a:bodyPr>
            <a:noAutofit/>
          </a:bodyPr>
          <a:lstStyle/>
          <a:p>
            <a:r>
              <a:rPr lang="en-US" sz="3200" dirty="0">
                <a:solidFill>
                  <a:schemeClr val="bg1"/>
                </a:solidFill>
              </a:rPr>
              <a:t>Describes the product</a:t>
            </a:r>
          </a:p>
          <a:p>
            <a:r>
              <a:rPr lang="en-US" sz="3200" dirty="0">
                <a:solidFill>
                  <a:schemeClr val="bg1"/>
                </a:solidFill>
              </a:rPr>
              <a:t>Common name of the food</a:t>
            </a:r>
          </a:p>
        </p:txBody>
      </p:sp>
      <p:pic>
        <p:nvPicPr>
          <p:cNvPr id="11" name="Picture 10">
            <a:extLst>
              <a:ext uri="{FF2B5EF4-FFF2-40B4-BE49-F238E27FC236}">
                <a16:creationId xmlns:a16="http://schemas.microsoft.com/office/drawing/2014/main" id="{C9855F79-702B-BA41-8286-84DCC1C5D79A}"/>
              </a:ext>
            </a:extLst>
          </p:cNvPr>
          <p:cNvPicPr>
            <a:picLocks noChangeAspect="1"/>
          </p:cNvPicPr>
          <p:nvPr/>
        </p:nvPicPr>
        <p:blipFill rotWithShape="1">
          <a:blip r:embed="rId4">
            <a:extLst>
              <a:ext uri="{28A0092B-C50C-407E-A947-70E740481C1C}">
                <a14:useLocalDpi xmlns:a14="http://schemas.microsoft.com/office/drawing/2010/main" val="0"/>
              </a:ext>
            </a:extLst>
          </a:blip>
          <a:srcRect l="50592" t="7762" r="1311" b="2851"/>
          <a:stretch/>
        </p:blipFill>
        <p:spPr>
          <a:xfrm>
            <a:off x="3993838" y="867508"/>
            <a:ext cx="4900426" cy="5122984"/>
          </a:xfrm>
          <a:prstGeom prst="rect">
            <a:avLst/>
          </a:prstGeom>
        </p:spPr>
      </p:pic>
    </p:spTree>
    <p:extLst>
      <p:ext uri="{BB962C8B-B14F-4D97-AF65-F5344CB8AC3E}">
        <p14:creationId xmlns:p14="http://schemas.microsoft.com/office/powerpoint/2010/main" val="39894471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0EA0EA-5A61-1E42-BE71-B11A55276238}"/>
              </a:ext>
            </a:extLst>
          </p:cNvPr>
          <p:cNvPicPr>
            <a:picLocks noChangeAspect="1"/>
          </p:cNvPicPr>
          <p:nvPr/>
        </p:nvPicPr>
        <p:blipFill rotWithShape="1">
          <a:blip r:embed="rId3">
            <a:extLst>
              <a:ext uri="{28A0092B-C50C-407E-A947-70E740481C1C}">
                <a14:useLocalDpi xmlns:a14="http://schemas.microsoft.com/office/drawing/2010/main" val="0"/>
              </a:ext>
            </a:extLst>
          </a:blip>
          <a:srcRect b="15145"/>
          <a:stretch/>
        </p:blipFill>
        <p:spPr>
          <a:xfrm>
            <a:off x="4031266" y="3361163"/>
            <a:ext cx="4702627" cy="2699668"/>
          </a:xfrm>
          <a:prstGeom prst="rect">
            <a:avLst/>
          </a:prstGeom>
        </p:spPr>
      </p:pic>
      <p:pic>
        <p:nvPicPr>
          <p:cNvPr id="3" name="Picture 2">
            <a:extLst>
              <a:ext uri="{FF2B5EF4-FFF2-40B4-BE49-F238E27FC236}">
                <a16:creationId xmlns:a16="http://schemas.microsoft.com/office/drawing/2014/main" id="{F774BF3F-7BD0-FD4A-93D7-05CD16A64BF8}"/>
              </a:ext>
            </a:extLst>
          </p:cNvPr>
          <p:cNvPicPr>
            <a:picLocks noChangeAspect="1"/>
          </p:cNvPicPr>
          <p:nvPr/>
        </p:nvPicPr>
        <p:blipFill rotWithShape="1">
          <a:blip r:embed="rId4">
            <a:extLst>
              <a:ext uri="{28A0092B-C50C-407E-A947-70E740481C1C}">
                <a14:useLocalDpi xmlns:a14="http://schemas.microsoft.com/office/drawing/2010/main" val="0"/>
              </a:ext>
            </a:extLst>
          </a:blip>
          <a:srcRect l="21714" t="6930" r="7746" b="4418"/>
          <a:stretch/>
        </p:blipFill>
        <p:spPr>
          <a:xfrm>
            <a:off x="4031268" y="256535"/>
            <a:ext cx="3798052" cy="3176949"/>
          </a:xfrm>
          <a:prstGeom prst="rect">
            <a:avLst/>
          </a:prstGeom>
        </p:spPr>
      </p:pic>
      <p:sp>
        <p:nvSpPr>
          <p:cNvPr id="10" name="Rectangle 9"/>
          <p:cNvSpPr/>
          <p:nvPr/>
        </p:nvSpPr>
        <p:spPr>
          <a:xfrm>
            <a:off x="0" y="0"/>
            <a:ext cx="36576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CECD95D1-E834-46B3-847A-6550628B3322}"/>
              </a:ext>
            </a:extLst>
          </p:cNvPr>
          <p:cNvSpPr>
            <a:spLocks noGrp="1"/>
          </p:cNvSpPr>
          <p:nvPr>
            <p:ph type="title"/>
          </p:nvPr>
        </p:nvSpPr>
        <p:spPr>
          <a:xfrm>
            <a:off x="373667" y="1335685"/>
            <a:ext cx="3204048" cy="3139321"/>
          </a:xfrm>
          <a:prstGeom prst="rect">
            <a:avLst/>
          </a:prstGeom>
        </p:spPr>
        <p:txBody>
          <a:bodyPr wrap="square">
            <a:spAutoFit/>
          </a:bodyPr>
          <a:lstStyle/>
          <a:p>
            <a:r>
              <a:rPr lang="en-US" b="1" dirty="0">
                <a:solidFill>
                  <a:schemeClr val="bg1"/>
                </a:solidFill>
              </a:rPr>
              <a:t>What is the statement of identity for these products?</a:t>
            </a:r>
          </a:p>
        </p:txBody>
      </p:sp>
      <p:sp>
        <p:nvSpPr>
          <p:cNvPr id="7" name="TextBox 6">
            <a:extLst>
              <a:ext uri="{FF2B5EF4-FFF2-40B4-BE49-F238E27FC236}">
                <a16:creationId xmlns:a16="http://schemas.microsoft.com/office/drawing/2014/main" id="{4D12B9F0-D111-4741-8D1B-11F83FDB0B44}"/>
              </a:ext>
            </a:extLst>
          </p:cNvPr>
          <p:cNvSpPr txBox="1"/>
          <p:nvPr/>
        </p:nvSpPr>
        <p:spPr>
          <a:xfrm>
            <a:off x="3642979" y="6536247"/>
            <a:ext cx="4578497" cy="253916"/>
          </a:xfrm>
          <a:prstGeom prst="rect">
            <a:avLst/>
          </a:prstGeom>
          <a:noFill/>
        </p:spPr>
        <p:txBody>
          <a:bodyPr wrap="none" rtlCol="0">
            <a:spAutoFit/>
          </a:bodyPr>
          <a:lstStyle/>
          <a:p>
            <a:r>
              <a:rPr lang="en-US" sz="1050" dirty="0">
                <a:solidFill>
                  <a:schemeClr val="bg1">
                    <a:lumMod val="50000"/>
                  </a:schemeClr>
                </a:solidFill>
              </a:rPr>
              <a:t>Image source: National Cancer Institute / Renee Comet (Photographer)</a:t>
            </a:r>
          </a:p>
        </p:txBody>
      </p:sp>
    </p:spTree>
    <p:extLst>
      <p:ext uri="{BB962C8B-B14F-4D97-AF65-F5344CB8AC3E}">
        <p14:creationId xmlns:p14="http://schemas.microsoft.com/office/powerpoint/2010/main" val="5451841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DF4A380-BDDE-2045-845B-D9E78C6DBEFB}"/>
              </a:ext>
            </a:extLst>
          </p:cNvPr>
          <p:cNvPicPr>
            <a:picLocks noChangeAspect="1"/>
          </p:cNvPicPr>
          <p:nvPr/>
        </p:nvPicPr>
        <p:blipFill rotWithShape="1">
          <a:blip r:embed="rId3">
            <a:extLst>
              <a:ext uri="{28A0092B-C50C-407E-A947-70E740481C1C}">
                <a14:useLocalDpi xmlns:a14="http://schemas.microsoft.com/office/drawing/2010/main" val="0"/>
              </a:ext>
            </a:extLst>
          </a:blip>
          <a:srcRect b="15145"/>
          <a:stretch/>
        </p:blipFill>
        <p:spPr>
          <a:xfrm>
            <a:off x="4031266" y="3361163"/>
            <a:ext cx="4702627" cy="2699668"/>
          </a:xfrm>
          <a:prstGeom prst="rect">
            <a:avLst/>
          </a:prstGeom>
        </p:spPr>
      </p:pic>
      <p:pic>
        <p:nvPicPr>
          <p:cNvPr id="17" name="Picture 16">
            <a:extLst>
              <a:ext uri="{FF2B5EF4-FFF2-40B4-BE49-F238E27FC236}">
                <a16:creationId xmlns:a16="http://schemas.microsoft.com/office/drawing/2014/main" id="{AAC8A894-D995-234E-A144-1F011426DACC}"/>
              </a:ext>
            </a:extLst>
          </p:cNvPr>
          <p:cNvPicPr>
            <a:picLocks noChangeAspect="1"/>
          </p:cNvPicPr>
          <p:nvPr/>
        </p:nvPicPr>
        <p:blipFill rotWithShape="1">
          <a:blip r:embed="rId4">
            <a:extLst>
              <a:ext uri="{28A0092B-C50C-407E-A947-70E740481C1C}">
                <a14:useLocalDpi xmlns:a14="http://schemas.microsoft.com/office/drawing/2010/main" val="0"/>
              </a:ext>
            </a:extLst>
          </a:blip>
          <a:srcRect l="21714" t="6930" r="7746" b="4418"/>
          <a:stretch/>
        </p:blipFill>
        <p:spPr>
          <a:xfrm>
            <a:off x="4031268" y="256535"/>
            <a:ext cx="3798052" cy="3176949"/>
          </a:xfrm>
          <a:prstGeom prst="rect">
            <a:avLst/>
          </a:prstGeom>
        </p:spPr>
      </p:pic>
      <p:sp>
        <p:nvSpPr>
          <p:cNvPr id="10" name="Rectangle 9"/>
          <p:cNvSpPr/>
          <p:nvPr/>
        </p:nvSpPr>
        <p:spPr>
          <a:xfrm>
            <a:off x="-14621" y="0"/>
            <a:ext cx="36576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5"/>
          <a:stretch>
            <a:fillRect/>
          </a:stretch>
        </p:blipFill>
        <p:spPr>
          <a:xfrm>
            <a:off x="8038357" y="5956901"/>
            <a:ext cx="1105643" cy="901099"/>
          </a:xfrm>
          <a:prstGeom prst="rect">
            <a:avLst/>
          </a:prstGeom>
        </p:spPr>
      </p:pic>
      <p:sp>
        <p:nvSpPr>
          <p:cNvPr id="16" name="Title 1">
            <a:extLst>
              <a:ext uri="{FF2B5EF4-FFF2-40B4-BE49-F238E27FC236}">
                <a16:creationId xmlns:a16="http://schemas.microsoft.com/office/drawing/2014/main" id="{CECD95D1-E834-46B3-847A-6550628B3322}"/>
              </a:ext>
            </a:extLst>
          </p:cNvPr>
          <p:cNvSpPr>
            <a:spLocks noGrp="1"/>
          </p:cNvSpPr>
          <p:nvPr>
            <p:ph type="title"/>
          </p:nvPr>
        </p:nvSpPr>
        <p:spPr>
          <a:xfrm>
            <a:off x="337230" y="1364485"/>
            <a:ext cx="3204048" cy="3139321"/>
          </a:xfrm>
          <a:prstGeom prst="rect">
            <a:avLst/>
          </a:prstGeom>
        </p:spPr>
        <p:txBody>
          <a:bodyPr wrap="square">
            <a:spAutoFit/>
          </a:bodyPr>
          <a:lstStyle/>
          <a:p>
            <a:r>
              <a:rPr lang="en-US" b="1" dirty="0">
                <a:solidFill>
                  <a:schemeClr val="bg1"/>
                </a:solidFill>
              </a:rPr>
              <a:t>What is the statement of identity for these products?</a:t>
            </a:r>
          </a:p>
        </p:txBody>
      </p:sp>
      <p:sp>
        <p:nvSpPr>
          <p:cNvPr id="7" name="TextBox 6">
            <a:extLst>
              <a:ext uri="{FF2B5EF4-FFF2-40B4-BE49-F238E27FC236}">
                <a16:creationId xmlns:a16="http://schemas.microsoft.com/office/drawing/2014/main" id="{4D12B9F0-D111-4741-8D1B-11F83FDB0B44}"/>
              </a:ext>
            </a:extLst>
          </p:cNvPr>
          <p:cNvSpPr txBox="1"/>
          <p:nvPr/>
        </p:nvSpPr>
        <p:spPr>
          <a:xfrm>
            <a:off x="3642979" y="6536247"/>
            <a:ext cx="4578497" cy="253916"/>
          </a:xfrm>
          <a:prstGeom prst="rect">
            <a:avLst/>
          </a:prstGeom>
          <a:noFill/>
        </p:spPr>
        <p:txBody>
          <a:bodyPr wrap="none" rtlCol="0">
            <a:spAutoFit/>
          </a:bodyPr>
          <a:lstStyle/>
          <a:p>
            <a:r>
              <a:rPr lang="en-US" sz="1050" dirty="0">
                <a:solidFill>
                  <a:schemeClr val="bg1">
                    <a:lumMod val="50000"/>
                  </a:schemeClr>
                </a:solidFill>
              </a:rPr>
              <a:t>Image source: National Cancer Institute / Renee Comet (Photographer)</a:t>
            </a:r>
          </a:p>
        </p:txBody>
      </p:sp>
      <p:sp>
        <p:nvSpPr>
          <p:cNvPr id="3" name="Callout: Bent Line with Border and Accent Bar 2">
            <a:extLst>
              <a:ext uri="{FF2B5EF4-FFF2-40B4-BE49-F238E27FC236}">
                <a16:creationId xmlns:a16="http://schemas.microsoft.com/office/drawing/2014/main" id="{ADBC90FD-91C8-4224-B4A3-5716AFE57735}"/>
              </a:ext>
            </a:extLst>
          </p:cNvPr>
          <p:cNvSpPr/>
          <p:nvPr/>
        </p:nvSpPr>
        <p:spPr>
          <a:xfrm>
            <a:off x="7381301" y="1980039"/>
            <a:ext cx="1520327" cy="954107"/>
          </a:xfrm>
          <a:prstGeom prst="accentBorderCallout2">
            <a:avLst>
              <a:gd name="adj1" fmla="val 18750"/>
              <a:gd name="adj2" fmla="val -8333"/>
              <a:gd name="adj3" fmla="val 18750"/>
              <a:gd name="adj4" fmla="val -16667"/>
              <a:gd name="adj5" fmla="val 100554"/>
              <a:gd name="adj6" fmla="val -84792"/>
            </a:avLst>
          </a:prstGeom>
          <a:solidFill>
            <a:schemeClr val="tx1">
              <a:lumMod val="75000"/>
              <a:lumOff val="25000"/>
            </a:schemeClr>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800" dirty="0"/>
              <a:t>cream cheese</a:t>
            </a:r>
          </a:p>
        </p:txBody>
      </p:sp>
      <p:sp>
        <p:nvSpPr>
          <p:cNvPr id="5" name="Callout: Line with Border and Accent Bar 4">
            <a:extLst>
              <a:ext uri="{FF2B5EF4-FFF2-40B4-BE49-F238E27FC236}">
                <a16:creationId xmlns:a16="http://schemas.microsoft.com/office/drawing/2014/main" id="{65A71CF5-7EA1-4825-8549-7D06F390E44C}"/>
              </a:ext>
            </a:extLst>
          </p:cNvPr>
          <p:cNvSpPr/>
          <p:nvPr/>
        </p:nvSpPr>
        <p:spPr>
          <a:xfrm flipH="1">
            <a:off x="4031267" y="5348544"/>
            <a:ext cx="1543268" cy="954107"/>
          </a:xfrm>
          <a:prstGeom prst="accentBorderCallout1">
            <a:avLst>
              <a:gd name="adj1" fmla="val 18750"/>
              <a:gd name="adj2" fmla="val -8333"/>
              <a:gd name="adj3" fmla="val -71094"/>
              <a:gd name="adj4" fmla="val -61891"/>
            </a:avLst>
          </a:prstGeom>
          <a:solidFill>
            <a:schemeClr val="tx1">
              <a:lumMod val="75000"/>
              <a:lumOff val="25000"/>
            </a:schemeClr>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800" dirty="0"/>
              <a:t>granola bars</a:t>
            </a:r>
          </a:p>
        </p:txBody>
      </p:sp>
    </p:spTree>
    <p:extLst>
      <p:ext uri="{BB962C8B-B14F-4D97-AF65-F5344CB8AC3E}">
        <p14:creationId xmlns:p14="http://schemas.microsoft.com/office/powerpoint/2010/main" val="633660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36576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226776" y="291472"/>
            <a:ext cx="3204048" cy="1754326"/>
          </a:xfrm>
          <a:prstGeom prst="rect">
            <a:avLst/>
          </a:prstGeom>
        </p:spPr>
        <p:txBody>
          <a:bodyPr wrap="square">
            <a:spAutoFit/>
          </a:bodyPr>
          <a:lstStyle/>
          <a:p>
            <a:r>
              <a:rPr lang="en-US" sz="4000" b="1" dirty="0">
                <a:solidFill>
                  <a:schemeClr val="bg1"/>
                </a:solidFill>
              </a:rPr>
              <a:t>Net Weight or Contents Statement</a:t>
            </a:r>
          </a:p>
        </p:txBody>
      </p:sp>
      <p:sp>
        <p:nvSpPr>
          <p:cNvPr id="2" name="TextBox 1">
            <a:extLst>
              <a:ext uri="{FF2B5EF4-FFF2-40B4-BE49-F238E27FC236}">
                <a16:creationId xmlns:a16="http://schemas.microsoft.com/office/drawing/2014/main" id="{4B3BB0A1-14DD-40A5-B720-F60348A9C4F9}"/>
              </a:ext>
            </a:extLst>
          </p:cNvPr>
          <p:cNvSpPr txBox="1"/>
          <p:nvPr/>
        </p:nvSpPr>
        <p:spPr>
          <a:xfrm>
            <a:off x="352900" y="2540581"/>
            <a:ext cx="3304700" cy="3416320"/>
          </a:xfrm>
          <a:prstGeom prst="rect">
            <a:avLst/>
          </a:prstGeom>
          <a:noFill/>
        </p:spPr>
        <p:txBody>
          <a:bodyPr wrap="square" rtlCol="0">
            <a:spAutoFit/>
          </a:bodyPr>
          <a:lstStyle/>
          <a:p>
            <a:pPr>
              <a:spcBef>
                <a:spcPts val="600"/>
              </a:spcBef>
              <a:spcAft>
                <a:spcPts val="600"/>
              </a:spcAft>
            </a:pPr>
            <a:r>
              <a:rPr lang="en-US" sz="2800" dirty="0">
                <a:solidFill>
                  <a:schemeClr val="bg1"/>
                </a:solidFill>
              </a:rPr>
              <a:t>The edible product is listed:</a:t>
            </a:r>
          </a:p>
          <a:p>
            <a:pPr marL="285750" indent="-285750">
              <a:spcBef>
                <a:spcPts val="600"/>
              </a:spcBef>
              <a:spcAft>
                <a:spcPts val="600"/>
              </a:spcAft>
              <a:buFont typeface="Arial" panose="020B0604020202020204" pitchFamily="34" charset="0"/>
              <a:buChar char="•"/>
            </a:pPr>
            <a:r>
              <a:rPr lang="en-US" sz="2800" dirty="0">
                <a:solidFill>
                  <a:schemeClr val="bg1"/>
                </a:solidFill>
              </a:rPr>
              <a:t>By weight, volume or numerical count</a:t>
            </a:r>
          </a:p>
          <a:p>
            <a:pPr marL="285750" indent="-285750">
              <a:spcBef>
                <a:spcPts val="600"/>
              </a:spcBef>
              <a:spcAft>
                <a:spcPts val="600"/>
              </a:spcAft>
              <a:buFont typeface="Arial" panose="020B0604020202020204" pitchFamily="34" charset="0"/>
              <a:buChar char="•"/>
            </a:pPr>
            <a:r>
              <a:rPr lang="en-US" sz="2800" dirty="0">
                <a:solidFill>
                  <a:schemeClr val="bg1"/>
                </a:solidFill>
              </a:rPr>
              <a:t>In English and metric units</a:t>
            </a:r>
          </a:p>
        </p:txBody>
      </p:sp>
      <p:grpSp>
        <p:nvGrpSpPr>
          <p:cNvPr id="5" name="Group 4">
            <a:extLst>
              <a:ext uri="{FF2B5EF4-FFF2-40B4-BE49-F238E27FC236}">
                <a16:creationId xmlns:a16="http://schemas.microsoft.com/office/drawing/2014/main" id="{F73F0D32-3F44-42E5-AA9F-D2C6732F1D2F}"/>
              </a:ext>
            </a:extLst>
          </p:cNvPr>
          <p:cNvGrpSpPr/>
          <p:nvPr/>
        </p:nvGrpSpPr>
        <p:grpSpPr>
          <a:xfrm>
            <a:off x="3884376" y="431048"/>
            <a:ext cx="4833257" cy="6002683"/>
            <a:chOff x="3884376" y="431048"/>
            <a:chExt cx="4833257" cy="6002683"/>
          </a:xfrm>
        </p:grpSpPr>
        <p:pic>
          <p:nvPicPr>
            <p:cNvPr id="8" name="Picture 7" descr="A picture containing sitting, table, indoor, next&#10;&#10;Description generated with high confidence">
              <a:extLst>
                <a:ext uri="{FF2B5EF4-FFF2-40B4-BE49-F238E27FC236}">
                  <a16:creationId xmlns:a16="http://schemas.microsoft.com/office/drawing/2014/main" id="{5863BDBA-0523-4F2A-8C1E-8E2CD22AC599}"/>
                </a:ext>
              </a:extLst>
            </p:cNvPr>
            <p:cNvPicPr>
              <a:picLocks noChangeAspect="1"/>
            </p:cNvPicPr>
            <p:nvPr/>
          </p:nvPicPr>
          <p:blipFill rotWithShape="1">
            <a:blip r:embed="rId3">
              <a:extLst>
                <a:ext uri="{28A0092B-C50C-407E-A947-70E740481C1C}">
                  <a14:useLocalDpi xmlns:a14="http://schemas.microsoft.com/office/drawing/2010/main" val="0"/>
                </a:ext>
              </a:extLst>
            </a:blip>
            <a:srcRect l="41968" t="8677" r="5175" b="12169"/>
            <a:stretch/>
          </p:blipFill>
          <p:spPr>
            <a:xfrm>
              <a:off x="3884376" y="431048"/>
              <a:ext cx="4833257" cy="5428343"/>
            </a:xfrm>
            <a:prstGeom prst="rect">
              <a:avLst/>
            </a:prstGeom>
          </p:spPr>
        </p:pic>
        <p:sp>
          <p:nvSpPr>
            <p:cNvPr id="3" name="Arrow: Right 2">
              <a:extLst>
                <a:ext uri="{FF2B5EF4-FFF2-40B4-BE49-F238E27FC236}">
                  <a16:creationId xmlns:a16="http://schemas.microsoft.com/office/drawing/2014/main" id="{B4815004-2043-4B1B-96F4-BFA20EF9A2AC}"/>
                </a:ext>
              </a:extLst>
            </p:cNvPr>
            <p:cNvSpPr/>
            <p:nvPr/>
          </p:nvSpPr>
          <p:spPr>
            <a:xfrm rot="18291724">
              <a:off x="4972655" y="4852972"/>
              <a:ext cx="2051031" cy="111048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81C27F5C-1050-4B5E-AB0B-02099296CB61}"/>
              </a:ext>
            </a:extLst>
          </p:cNvPr>
          <p:cNvSpPr txBox="1"/>
          <p:nvPr/>
        </p:nvSpPr>
        <p:spPr>
          <a:xfrm>
            <a:off x="3661724" y="6616798"/>
            <a:ext cx="2585964" cy="246221"/>
          </a:xfrm>
          <a:prstGeom prst="rect">
            <a:avLst/>
          </a:prstGeom>
          <a:noFill/>
        </p:spPr>
        <p:txBody>
          <a:bodyPr wrap="none" rtlCol="0">
            <a:spAutoFit/>
          </a:bodyPr>
          <a:lstStyle/>
          <a:p>
            <a:r>
              <a:rPr lang="en-US" sz="1000" dirty="0">
                <a:solidFill>
                  <a:schemeClr val="bg1">
                    <a:lumMod val="50000"/>
                  </a:schemeClr>
                </a:solidFill>
              </a:rPr>
              <a:t>Image source: Photo by Alice Henneman</a:t>
            </a:r>
          </a:p>
        </p:txBody>
      </p:sp>
    </p:spTree>
    <p:extLst>
      <p:ext uri="{BB962C8B-B14F-4D97-AF65-F5344CB8AC3E}">
        <p14:creationId xmlns:p14="http://schemas.microsoft.com/office/powerpoint/2010/main" val="527455520"/>
      </p:ext>
    </p:extLst>
  </p:cSld>
  <p:clrMapOvr>
    <a:masterClrMapping/>
  </p:clrMapOvr>
</p:sld>
</file>

<file path=ppt/theme/theme1.xml><?xml version="1.0" encoding="utf-8"?>
<a:theme xmlns:a="http://schemas.openxmlformats.org/drawingml/2006/main" name="Office Theme">
  <a:themeElements>
    <a:clrScheme name="UNL Colors">
      <a:dk1>
        <a:srgbClr val="000000"/>
      </a:dk1>
      <a:lt1>
        <a:sysClr val="window" lastClr="FFFFFF"/>
      </a:lt1>
      <a:dk2>
        <a:srgbClr val="5F5F5F"/>
      </a:dk2>
      <a:lt2>
        <a:srgbClr val="C00000"/>
      </a:lt2>
      <a:accent1>
        <a:srgbClr val="D00000"/>
      </a:accent1>
      <a:accent2>
        <a:srgbClr val="D00000"/>
      </a:accent2>
      <a:accent3>
        <a:srgbClr val="595959"/>
      </a:accent3>
      <a:accent4>
        <a:srgbClr val="7F7F7F"/>
      </a:accent4>
      <a:accent5>
        <a:srgbClr val="C2BC80"/>
      </a:accent5>
      <a:accent6>
        <a:srgbClr val="94A088"/>
      </a:accent6>
      <a:hlink>
        <a:srgbClr val="2998E3"/>
      </a:hlink>
      <a:folHlink>
        <a:srgbClr val="8C8C8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2068</TotalTime>
  <Words>4449</Words>
  <Application>Microsoft Office PowerPoint</Application>
  <PresentationFormat>On-screen Show (4:3)</PresentationFormat>
  <Paragraphs>382</Paragraphs>
  <Slides>46</Slides>
  <Notes>40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Abadi</vt:lpstr>
      <vt:lpstr>Arial</vt:lpstr>
      <vt:lpstr>Arial</vt:lpstr>
      <vt:lpstr>Arial Black</vt:lpstr>
      <vt:lpstr>Calibri</vt:lpstr>
      <vt:lpstr>Office Theme</vt:lpstr>
      <vt:lpstr>Consumer Health How to read Food Labels  Lessons you can use for the rest of your life  Modified by Robert Bartholomew &amp; M. Martin – original PPT created by Julie Albrecht, Carol Schwarz &amp; Alice Henneman of the University of Nebraska</vt:lpstr>
      <vt:lpstr>Week 2 The Week of August 1 to 7</vt:lpstr>
      <vt:lpstr>PowerPoint Presentation</vt:lpstr>
      <vt:lpstr>Week 2 Lesson 2</vt:lpstr>
      <vt:lpstr>Required Information on All Food Labels</vt:lpstr>
      <vt:lpstr>Statement of Identity</vt:lpstr>
      <vt:lpstr>What is the statement of identity for these products?</vt:lpstr>
      <vt:lpstr>What is the statement of identity for these products?</vt:lpstr>
      <vt:lpstr>Net Weight or Contents Statement</vt:lpstr>
      <vt:lpstr>Find the Net Weight </vt:lpstr>
      <vt:lpstr>Find the Net Weight </vt:lpstr>
      <vt:lpstr>Ingredient Statement</vt:lpstr>
      <vt:lpstr>In your Red Book write down the definition for the following term:</vt:lpstr>
      <vt:lpstr>Which of these ingredient statements lists sugar as its largest ingredient by weight?   </vt:lpstr>
      <vt:lpstr>Which of these ingredient statements lists sugar as its largest ingredient by weight?   </vt:lpstr>
      <vt:lpstr>PowerPoint Presentation</vt:lpstr>
      <vt:lpstr>Write down the following Definition: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Facts about the Nutrition Facts Label</vt:lpstr>
      <vt:lpstr>PowerPoint Presentation</vt:lpstr>
      <vt:lpstr>PowerPoint Presentation</vt:lpstr>
      <vt:lpstr>WHY the changes?</vt:lpstr>
      <vt:lpstr>PowerPoint Presentation</vt:lpstr>
      <vt:lpstr>PowerPoint Presentation</vt:lpstr>
      <vt:lpstr>        Week 2 Lesson 3 Dodgy Health Claims   Task 1:  Add the definition of the  word ‘dodgy’ in your Red Books  (look it up online).  Task 2: Write the definitions of ‘Gluten  Free,’ ‘Healthy,’ &amp; ‘Natural’ in your  Red Books (see slide 33).  Task 2:  Read slides 35-45.  When  done, write down what is the difference  between an ‘Authorized Health Claim,’  and a ‘Qualified Health Claim.’    </vt:lpstr>
      <vt:lpstr>What is the difference between Natural, Healthy &amp; Gluten Free?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Homework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What’s on a Food Label?</dc:title>
  <dc:creator>Alice Henneman</dc:creator>
  <cp:lastModifiedBy>Robert Bartholomew</cp:lastModifiedBy>
  <cp:revision>140</cp:revision>
  <cp:lastPrinted>2019-04-23T18:18:13Z</cp:lastPrinted>
  <dcterms:created xsi:type="dcterms:W3CDTF">2019-04-23T18:14:41Z</dcterms:created>
  <dcterms:modified xsi:type="dcterms:W3CDTF">2022-07-24T00:44:36Z</dcterms:modified>
</cp:coreProperties>
</file>