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4"/>
    <p:sldMasterId id="2147483675" r:id="rId5"/>
    <p:sldMasterId id="214748367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Lst>
  <p:sldSz cy="5143500" cx="9144000"/>
  <p:notesSz cx="6858000" cy="9144000"/>
  <p:embeddedFontLst>
    <p:embeddedFont>
      <p:font typeface="Raleway"/>
      <p:regular r:id="rId18"/>
      <p:bold r:id="rId19"/>
      <p:italic r:id="rId20"/>
      <p:boldItalic r:id="rId21"/>
    </p:embeddedFont>
    <p:embeddedFont>
      <p:font typeface="Lato"/>
      <p:regular r:id="rId22"/>
      <p:bold r:id="rId23"/>
      <p:italic r:id="rId24"/>
      <p:boldItalic r:id="rId25"/>
    </p:embeddedFont>
    <p:embeddedFont>
      <p:font typeface="Comfortaa"/>
      <p:regular r:id="rId26"/>
      <p:bold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italic.fntdata"/><Relationship Id="rId22" Type="http://schemas.openxmlformats.org/officeDocument/2006/relationships/font" Target="fonts/Lato-regular.fntdata"/><Relationship Id="rId21" Type="http://schemas.openxmlformats.org/officeDocument/2006/relationships/font" Target="fonts/Raleway-boldItalic.fntdata"/><Relationship Id="rId24" Type="http://schemas.openxmlformats.org/officeDocument/2006/relationships/font" Target="fonts/Lato-italic.fntdata"/><Relationship Id="rId23" Type="http://schemas.openxmlformats.org/officeDocument/2006/relationships/font" Target="fonts/La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Comfortaa-regular.fntdata"/><Relationship Id="rId25" Type="http://schemas.openxmlformats.org/officeDocument/2006/relationships/font" Target="fonts/Lato-boldItalic.fntdata"/><Relationship Id="rId27" Type="http://schemas.openxmlformats.org/officeDocument/2006/relationships/font" Target="fonts/Comfortaa-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font" Target="fonts/Raleway-bold.fntdata"/><Relationship Id="rId18" Type="http://schemas.openxmlformats.org/officeDocument/2006/relationships/font" Target="fonts/Raleway-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0bf8b1d6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0bf8b1d6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0bf8b1d613_0_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0bf8b1d613_0_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0bf8b1d61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0bf8b1d61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0bf8b1d613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0bf8b1d613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0bf8b1d613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0bf8b1d613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0bf8b1d613_0_3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30bf8b1d613_0_3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g30bf8b1d613_0_3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0bf8b1d61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0bf8b1d61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 of your own stories, games, songs and dances, look for treasures, make traps to catch pets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0bf8b1d613_0_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0bf8b1d613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0bf8b1d613_0_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0bf8b1d613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0bf8b1d613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30bf8b1d613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 Id="rId3" Type="http://schemas.openxmlformats.org/officeDocument/2006/relationships/hyperlink" Target="https://www.twinkl.co.uk/"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 Id="rId3" Type="http://schemas.openxmlformats.org/officeDocument/2006/relationships/hyperlink" Target="https://www.twinkl.co.uk/"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54" name="Shape 54"/>
        <p:cNvGrpSpPr/>
        <p:nvPr/>
      </p:nvGrpSpPr>
      <p:grpSpPr>
        <a:xfrm>
          <a:off x="0" y="0"/>
          <a:ext cx="0" cy="0"/>
          <a:chOff x="0" y="0"/>
          <a:chExt cx="0" cy="0"/>
        </a:xfrm>
      </p:grpSpPr>
      <p:sp>
        <p:nvSpPr>
          <p:cNvPr id="55" name="Google Shape;55;p1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 name="Google Shape;56;p14"/>
          <p:cNvGrpSpPr/>
          <p:nvPr/>
        </p:nvGrpSpPr>
        <p:grpSpPr>
          <a:xfrm>
            <a:off x="830392" y="1191256"/>
            <a:ext cx="745763" cy="45826"/>
            <a:chOff x="4580561" y="2589004"/>
            <a:chExt cx="1064464" cy="25200"/>
          </a:xfrm>
        </p:grpSpPr>
        <p:sp>
          <p:nvSpPr>
            <p:cNvPr id="57" name="Google Shape;57;p1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14"/>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60" name="Google Shape;60;p14"/>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1" name="Google Shape;61;p1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2" name="Shape 62"/>
        <p:cNvGrpSpPr/>
        <p:nvPr/>
      </p:nvGrpSpPr>
      <p:grpSpPr>
        <a:xfrm>
          <a:off x="0" y="0"/>
          <a:ext cx="0" cy="0"/>
          <a:chOff x="0" y="0"/>
          <a:chExt cx="0" cy="0"/>
        </a:xfrm>
      </p:grpSpPr>
      <p:grpSp>
        <p:nvGrpSpPr>
          <p:cNvPr id="63" name="Google Shape;63;p15"/>
          <p:cNvGrpSpPr/>
          <p:nvPr/>
        </p:nvGrpSpPr>
        <p:grpSpPr>
          <a:xfrm>
            <a:off x="830392" y="1191256"/>
            <a:ext cx="745763" cy="45826"/>
            <a:chOff x="4580561" y="2589004"/>
            <a:chExt cx="1064464" cy="25200"/>
          </a:xfrm>
        </p:grpSpPr>
        <p:sp>
          <p:nvSpPr>
            <p:cNvPr id="64" name="Google Shape;64;p1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15"/>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7" name="Google Shape;67;p1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16"/>
          <p:cNvGrpSpPr/>
          <p:nvPr/>
        </p:nvGrpSpPr>
        <p:grpSpPr>
          <a:xfrm>
            <a:off x="830392" y="1191256"/>
            <a:ext cx="745763" cy="45826"/>
            <a:chOff x="4580561" y="2589004"/>
            <a:chExt cx="1064464" cy="25200"/>
          </a:xfrm>
        </p:grpSpPr>
        <p:sp>
          <p:nvSpPr>
            <p:cNvPr id="71" name="Google Shape;71;p1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16"/>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74" name="Google Shape;74;p16"/>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75" name="Google Shape;75;p1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1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 name="Google Shape;78;p17"/>
          <p:cNvGrpSpPr/>
          <p:nvPr/>
        </p:nvGrpSpPr>
        <p:grpSpPr>
          <a:xfrm>
            <a:off x="830392" y="1191256"/>
            <a:ext cx="745763" cy="45826"/>
            <a:chOff x="4580561" y="2589004"/>
            <a:chExt cx="1064464" cy="25200"/>
          </a:xfrm>
        </p:grpSpPr>
        <p:sp>
          <p:nvSpPr>
            <p:cNvPr id="79" name="Google Shape;79;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17"/>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82" name="Google Shape;82;p17"/>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83" name="Google Shape;83;p17"/>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84" name="Google Shape;84;p1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 name="Google Shape;87;p18"/>
          <p:cNvGrpSpPr/>
          <p:nvPr/>
        </p:nvGrpSpPr>
        <p:grpSpPr>
          <a:xfrm>
            <a:off x="830392" y="1191256"/>
            <a:ext cx="745763" cy="45826"/>
            <a:chOff x="4580561" y="2589004"/>
            <a:chExt cx="1064464" cy="25200"/>
          </a:xfrm>
        </p:grpSpPr>
        <p:sp>
          <p:nvSpPr>
            <p:cNvPr id="88" name="Google Shape;88;p1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18"/>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91" name="Google Shape;91;p1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2" name="Shape 92"/>
        <p:cNvGrpSpPr/>
        <p:nvPr/>
      </p:nvGrpSpPr>
      <p:grpSpPr>
        <a:xfrm>
          <a:off x="0" y="0"/>
          <a:ext cx="0" cy="0"/>
          <a:chOff x="0" y="0"/>
          <a:chExt cx="0" cy="0"/>
        </a:xfrm>
      </p:grpSpPr>
      <p:sp>
        <p:nvSpPr>
          <p:cNvPr id="93" name="Google Shape;93;p1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 name="Google Shape;94;p19"/>
          <p:cNvGrpSpPr/>
          <p:nvPr/>
        </p:nvGrpSpPr>
        <p:grpSpPr>
          <a:xfrm>
            <a:off x="830392" y="1191256"/>
            <a:ext cx="745763" cy="45826"/>
            <a:chOff x="4580561" y="2589004"/>
            <a:chExt cx="1064464" cy="25200"/>
          </a:xfrm>
        </p:grpSpPr>
        <p:sp>
          <p:nvSpPr>
            <p:cNvPr id="95" name="Google Shape;95;p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19"/>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98" name="Google Shape;98;p19"/>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9" name="Google Shape;99;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0" name="Shape 100"/>
        <p:cNvGrpSpPr/>
        <p:nvPr/>
      </p:nvGrpSpPr>
      <p:grpSpPr>
        <a:xfrm>
          <a:off x="0" y="0"/>
          <a:ext cx="0" cy="0"/>
          <a:chOff x="0" y="0"/>
          <a:chExt cx="0" cy="0"/>
        </a:xfrm>
      </p:grpSpPr>
      <p:grpSp>
        <p:nvGrpSpPr>
          <p:cNvPr id="101" name="Google Shape;101;p20"/>
          <p:cNvGrpSpPr/>
          <p:nvPr/>
        </p:nvGrpSpPr>
        <p:grpSpPr>
          <a:xfrm>
            <a:off x="830392" y="4169130"/>
            <a:ext cx="745763" cy="45826"/>
            <a:chOff x="4580561" y="2589004"/>
            <a:chExt cx="1064464" cy="25200"/>
          </a:xfrm>
        </p:grpSpPr>
        <p:sp>
          <p:nvSpPr>
            <p:cNvPr id="102" name="Google Shape;102;p2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p20"/>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05" name="Google Shape;105;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6" name="Shape 106"/>
        <p:cNvGrpSpPr/>
        <p:nvPr/>
      </p:nvGrpSpPr>
      <p:grpSpPr>
        <a:xfrm>
          <a:off x="0" y="0"/>
          <a:ext cx="0" cy="0"/>
          <a:chOff x="0" y="0"/>
          <a:chExt cx="0" cy="0"/>
        </a:xfrm>
      </p:grpSpPr>
      <p:sp>
        <p:nvSpPr>
          <p:cNvPr id="107" name="Google Shape;107;p2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21"/>
          <p:cNvGrpSpPr/>
          <p:nvPr/>
        </p:nvGrpSpPr>
        <p:grpSpPr>
          <a:xfrm>
            <a:off x="830392" y="1191256"/>
            <a:ext cx="745763" cy="45826"/>
            <a:chOff x="4580561" y="2589004"/>
            <a:chExt cx="1064464" cy="25200"/>
          </a:xfrm>
        </p:grpSpPr>
        <p:sp>
          <p:nvSpPr>
            <p:cNvPr id="109" name="Google Shape;109;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p21"/>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112" name="Google Shape;112;p21"/>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13" name="Google Shape;113;p21"/>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14" name="Google Shape;114;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5" name="Shape 115"/>
        <p:cNvGrpSpPr/>
        <p:nvPr/>
      </p:nvGrpSpPr>
      <p:grpSpPr>
        <a:xfrm>
          <a:off x="0" y="0"/>
          <a:ext cx="0" cy="0"/>
          <a:chOff x="0" y="0"/>
          <a:chExt cx="0" cy="0"/>
        </a:xfrm>
      </p:grpSpPr>
      <p:sp>
        <p:nvSpPr>
          <p:cNvPr id="116" name="Google Shape;116;p22"/>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17" name="Google Shape;117;p2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18" name="Shape 118"/>
        <p:cNvGrpSpPr/>
        <p:nvPr/>
      </p:nvGrpSpPr>
      <p:grpSpPr>
        <a:xfrm>
          <a:off x="0" y="0"/>
          <a:ext cx="0" cy="0"/>
          <a:chOff x="0" y="0"/>
          <a:chExt cx="0" cy="0"/>
        </a:xfrm>
      </p:grpSpPr>
      <p:grpSp>
        <p:nvGrpSpPr>
          <p:cNvPr id="119" name="Google Shape;119;p23"/>
          <p:cNvGrpSpPr/>
          <p:nvPr/>
        </p:nvGrpSpPr>
        <p:grpSpPr>
          <a:xfrm>
            <a:off x="830392" y="4169130"/>
            <a:ext cx="745763" cy="45826"/>
            <a:chOff x="4580561" y="2589004"/>
            <a:chExt cx="1064464" cy="25200"/>
          </a:xfrm>
        </p:grpSpPr>
        <p:sp>
          <p:nvSpPr>
            <p:cNvPr id="120" name="Google Shape;120;p2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23"/>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23" name="Google Shape;123;p23"/>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124" name="Google Shape;124;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30" name="Shape 130"/>
        <p:cNvGrpSpPr/>
        <p:nvPr/>
      </p:nvGrpSpPr>
      <p:grpSpPr>
        <a:xfrm>
          <a:off x="0" y="0"/>
          <a:ext cx="0" cy="0"/>
          <a:chOff x="0" y="0"/>
          <a:chExt cx="0" cy="0"/>
        </a:xfrm>
      </p:grpSpPr>
      <p:sp>
        <p:nvSpPr>
          <p:cNvPr id="131" name="Google Shape;131;p26">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7"/>
          <p:cNvSpPr/>
          <p:nvPr/>
        </p:nvSpPr>
        <p:spPr>
          <a:xfrm>
            <a:off x="457198" y="328613"/>
            <a:ext cx="8220000" cy="4468500"/>
          </a:xfrm>
          <a:prstGeom prst="rect">
            <a:avLst/>
          </a:prstGeom>
          <a:solidFill>
            <a:schemeClr val="lt1"/>
          </a:solidFill>
          <a:ln cap="rnd" cmpd="sng" w="25400">
            <a:solidFill>
              <a:srgbClr val="DE1E5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4" name="Google Shape;134;p27"/>
          <p:cNvSpPr txBox="1"/>
          <p:nvPr>
            <p:ph type="title"/>
          </p:nvPr>
        </p:nvSpPr>
        <p:spPr>
          <a:xfrm>
            <a:off x="457198" y="328613"/>
            <a:ext cx="8220000" cy="745800"/>
          </a:xfrm>
          <a:prstGeom prst="rect">
            <a:avLst/>
          </a:prstGeom>
          <a:noFill/>
          <a:ln>
            <a:noFill/>
          </a:ln>
        </p:spPr>
        <p:txBody>
          <a:bodyPr anchorCtr="1" anchor="ctr" bIns="252000" lIns="252000" spcFirstLastPara="1" rIns="252000" wrap="square" tIns="252000">
            <a:noAutofit/>
          </a:bodyPr>
          <a:lstStyle>
            <a:lvl1pPr lv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135" name="Shape 135"/>
        <p:cNvGrpSpPr/>
        <p:nvPr/>
      </p:nvGrpSpPr>
      <p:grpSpPr>
        <a:xfrm>
          <a:off x="0" y="0"/>
          <a:ext cx="0" cy="0"/>
          <a:chOff x="0" y="0"/>
          <a:chExt cx="0" cy="0"/>
        </a:xfrm>
      </p:grpSpPr>
      <p:sp>
        <p:nvSpPr>
          <p:cNvPr id="136" name="Google Shape;136;p28"/>
          <p:cNvSpPr/>
          <p:nvPr/>
        </p:nvSpPr>
        <p:spPr>
          <a:xfrm>
            <a:off x="503239" y="2197826"/>
            <a:ext cx="8137500" cy="25611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7" name="Google Shape;137;p28"/>
          <p:cNvSpPr/>
          <p:nvPr/>
        </p:nvSpPr>
        <p:spPr>
          <a:xfrm>
            <a:off x="503239" y="384572"/>
            <a:ext cx="8137500" cy="16449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8" name="Google Shape;138;p28"/>
          <p:cNvSpPr/>
          <p:nvPr>
            <p:ph idx="1" type="body"/>
          </p:nvPr>
        </p:nvSpPr>
        <p:spPr>
          <a:xfrm>
            <a:off x="755651" y="777763"/>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algn="l">
              <a:lnSpc>
                <a:spcPct val="90000"/>
              </a:lnSpc>
              <a:spcBef>
                <a:spcPts val="1000"/>
              </a:spcBef>
              <a:spcAft>
                <a:spcPts val="0"/>
              </a:spcAft>
              <a:buClr>
                <a:srgbClr val="1C1C1C"/>
              </a:buClr>
              <a:buSzPts val="1800"/>
              <a:buChar char="•"/>
              <a:defRPr/>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28"/>
          <p:cNvSpPr/>
          <p:nvPr>
            <p:ph idx="2" type="body"/>
          </p:nvPr>
        </p:nvSpPr>
        <p:spPr>
          <a:xfrm>
            <a:off x="755651" y="2584217"/>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algn="l">
              <a:lnSpc>
                <a:spcPct val="90000"/>
              </a:lnSpc>
              <a:spcBef>
                <a:spcPts val="1000"/>
              </a:spcBef>
              <a:spcAft>
                <a:spcPts val="0"/>
              </a:spcAft>
              <a:buClr>
                <a:srgbClr val="1C1C1C"/>
              </a:buClr>
              <a:buSzPts val="1800"/>
              <a:buChar char="•"/>
              <a:defRPr/>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28"/>
          <p:cNvSpPr/>
          <p:nvPr>
            <p:ph idx="3" type="body"/>
          </p:nvPr>
        </p:nvSpPr>
        <p:spPr>
          <a:xfrm>
            <a:off x="755650" y="384572"/>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algn="ctr">
              <a:lnSpc>
                <a:spcPct val="90000"/>
              </a:lnSpc>
              <a:spcBef>
                <a:spcPts val="1000"/>
              </a:spcBef>
              <a:spcAft>
                <a:spcPts val="0"/>
              </a:spcAft>
              <a:buClr>
                <a:srgbClr val="1C1C1C"/>
              </a:buClr>
              <a:buSzPts val="3600"/>
              <a:buNone/>
              <a:defRPr b="1" sz="3600"/>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28"/>
          <p:cNvSpPr/>
          <p:nvPr>
            <p:ph idx="4" type="body"/>
          </p:nvPr>
        </p:nvSpPr>
        <p:spPr>
          <a:xfrm>
            <a:off x="755649" y="2197826"/>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algn="ctr">
              <a:lnSpc>
                <a:spcPct val="90000"/>
              </a:lnSpc>
              <a:spcBef>
                <a:spcPts val="1000"/>
              </a:spcBef>
              <a:spcAft>
                <a:spcPts val="0"/>
              </a:spcAft>
              <a:buClr>
                <a:srgbClr val="1C1C1C"/>
              </a:buClr>
              <a:buSzPts val="3600"/>
              <a:buNone/>
              <a:defRPr b="1" sz="3600"/>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80">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142" name="Shape 142"/>
        <p:cNvGrpSpPr/>
        <p:nvPr/>
      </p:nvGrpSpPr>
      <p:grpSpPr>
        <a:xfrm>
          <a:off x="0" y="0"/>
          <a:ext cx="0" cy="0"/>
          <a:chOff x="0" y="0"/>
          <a:chExt cx="0" cy="0"/>
        </a:xfrm>
      </p:grpSpPr>
      <p:sp>
        <p:nvSpPr>
          <p:cNvPr id="143" name="Google Shape;143;p29">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53" name="Google Shape;53;p1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27" name="Shape 127"/>
        <p:cNvGrpSpPr/>
        <p:nvPr/>
      </p:nvGrpSpPr>
      <p:grpSpPr>
        <a:xfrm>
          <a:off x="0" y="0"/>
          <a:ext cx="0" cy="0"/>
          <a:chOff x="0" y="0"/>
          <a:chExt cx="0" cy="0"/>
        </a:xfrm>
      </p:grpSpPr>
      <p:sp>
        <p:nvSpPr>
          <p:cNvPr id="128" name="Google Shape;128;p25"/>
          <p:cNvSpPr/>
          <p:nvPr>
            <p:ph type="title"/>
          </p:nvPr>
        </p:nvSpPr>
        <p:spPr>
          <a:xfrm>
            <a:off x="489745" y="521494"/>
            <a:ext cx="8164500" cy="863100"/>
          </a:xfrm>
          <a:prstGeom prst="roundRect">
            <a:avLst>
              <a:gd fmla="val 9641" name="adj"/>
            </a:avLst>
          </a:prstGeom>
          <a:noFill/>
          <a:ln>
            <a:noFill/>
          </a:ln>
        </p:spPr>
        <p:txBody>
          <a:bodyPr anchorCtr="1" anchor="ctr" bIns="252000" lIns="252000" spcFirstLastPara="1" rIns="252000" wrap="square" tIns="252000">
            <a:noAutofit/>
          </a:bodyPr>
          <a:lstStyle>
            <a:lvl1pPr lvl="0" marR="0" algn="l">
              <a:lnSpc>
                <a:spcPct val="90000"/>
              </a:lnSpc>
              <a:spcBef>
                <a:spcPts val="0"/>
              </a:spcBef>
              <a:spcAft>
                <a:spcPts val="0"/>
              </a:spcAft>
              <a:buClr>
                <a:srgbClr val="1C1C1C"/>
              </a:buClr>
              <a:buSzPts val="3600"/>
              <a:buFont typeface="Arial"/>
              <a:buNone/>
              <a:defRPr b="1" i="0" sz="3600" u="none" cap="none" strike="noStrike">
                <a:solidFill>
                  <a:srgbClr val="1C1C1C"/>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9" name="Google Shape;129;p25"/>
          <p:cNvSpPr/>
          <p:nvPr>
            <p:ph idx="1" type="body"/>
          </p:nvPr>
        </p:nvSpPr>
        <p:spPr>
          <a:xfrm>
            <a:off x="489745" y="1468040"/>
            <a:ext cx="8164500" cy="32907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hyperlink" Target="https://www.tetaumata.com/" TargetMode="External"/><Relationship Id="rId4" Type="http://schemas.openxmlformats.org/officeDocument/2006/relationships/hyperlink" Target="https://www.tetaumata.com/" TargetMode="External"/><Relationship Id="rId9" Type="http://schemas.openxmlformats.org/officeDocument/2006/relationships/hyperlink" Target="https://www.tetaumata.com/" TargetMode="External"/><Relationship Id="rId5" Type="http://schemas.openxmlformats.org/officeDocument/2006/relationships/hyperlink" Target="https://www.tetaumata.com/" TargetMode="External"/><Relationship Id="rId6" Type="http://schemas.openxmlformats.org/officeDocument/2006/relationships/hyperlink" Target="https://www.tetaumata.com/" TargetMode="External"/><Relationship Id="rId7" Type="http://schemas.openxmlformats.org/officeDocument/2006/relationships/hyperlink" Target="https://www.tetaumata.com/" TargetMode="External"/><Relationship Id="rId8" Type="http://schemas.openxmlformats.org/officeDocument/2006/relationships/hyperlink" Target="https://www.tetaumata.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qOPANGyEBk8" TargetMode="Externa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hyperlink" Target="https://flip.com/82a2801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5.jpg"/><Relationship Id="rId11" Type="http://schemas.openxmlformats.org/officeDocument/2006/relationships/image" Target="../media/image20.png"/><Relationship Id="rId10" Type="http://schemas.openxmlformats.org/officeDocument/2006/relationships/image" Target="../media/image8.jpg"/><Relationship Id="rId12" Type="http://schemas.openxmlformats.org/officeDocument/2006/relationships/image" Target="../media/image4.jpg"/><Relationship Id="rId9" Type="http://schemas.openxmlformats.org/officeDocument/2006/relationships/image" Target="../media/image17.jpg"/><Relationship Id="rId5" Type="http://schemas.openxmlformats.org/officeDocument/2006/relationships/image" Target="../media/image3.png"/><Relationship Id="rId6" Type="http://schemas.openxmlformats.org/officeDocument/2006/relationships/image" Target="../media/image19.png"/><Relationship Id="rId7" Type="http://schemas.openxmlformats.org/officeDocument/2006/relationships/image" Target="../media/image15.png"/><Relationship Id="rId8"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s://www.uniservices.co.nz/news/maori-economic-boom-honours-ancestors-says-expert#:~:text=M%C4%81ori%20businesses%20tend%20to%20enact,caring%20for%20families%20and%20communities." TargetMode="Externa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hyperlink" Target="https://www.stats.govt.nz/information-releases/tatauranga-umanga-maori-statistics-on-maori-businesses-2020-english"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https://www.mfat.govt.nz/en/trade/trade-engagement-with-maori#:~:text=The%20M%C4%81ori%20economy,-The%20M%C4%81ori%20economy&amp;text=Much%20of%20M%C4%81ori%20business%20exposure,construction%20and%20others%20(66%25)." TargetMode="Externa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0"/>
          <p:cNvSpPr txBox="1"/>
          <p:nvPr/>
        </p:nvSpPr>
        <p:spPr>
          <a:xfrm>
            <a:off x="6144000" y="0"/>
            <a:ext cx="30000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Trebuchet MS"/>
                <a:ea typeface="Trebuchet MS"/>
                <a:cs typeface="Trebuchet MS"/>
                <a:sym typeface="Trebuchet MS"/>
              </a:rPr>
              <a:t>Economy Key Terms.</a:t>
            </a:r>
            <a:endParaRPr sz="3000">
              <a:solidFill>
                <a:schemeClr val="lt1"/>
              </a:solidFill>
              <a:latin typeface="Lato"/>
              <a:ea typeface="Lato"/>
              <a:cs typeface="Lato"/>
              <a:sym typeface="Lato"/>
            </a:endParaRPr>
          </a:p>
          <a:p>
            <a:pPr indent="0" lvl="0" marL="0" rtl="0" algn="ctr">
              <a:spcBef>
                <a:spcPts val="0"/>
              </a:spcBef>
              <a:spcAft>
                <a:spcPts val="0"/>
              </a:spcAft>
              <a:buNone/>
            </a:pPr>
            <a:r>
              <a:t/>
            </a:r>
            <a:endParaRPr sz="3000">
              <a:solidFill>
                <a:schemeClr val="lt1"/>
              </a:solidFill>
              <a:latin typeface="Comfortaa"/>
              <a:ea typeface="Comfortaa"/>
              <a:cs typeface="Comfortaa"/>
              <a:sym typeface="Comfortaa"/>
            </a:endParaRPr>
          </a:p>
          <a:p>
            <a:pPr indent="0" lvl="0" marL="0" rtl="0" algn="l">
              <a:spcBef>
                <a:spcPts val="0"/>
              </a:spcBef>
              <a:spcAft>
                <a:spcPts val="0"/>
              </a:spcAft>
              <a:buNone/>
            </a:pPr>
            <a:r>
              <a:rPr lang="en" sz="3000">
                <a:solidFill>
                  <a:schemeClr val="dk1"/>
                </a:solidFill>
                <a:latin typeface="Comfortaa"/>
                <a:ea typeface="Comfortaa"/>
                <a:cs typeface="Comfortaa"/>
                <a:sym typeface="Comfortaa"/>
              </a:rPr>
              <a:t>   Lesson 2</a:t>
            </a:r>
            <a:endParaRPr/>
          </a:p>
        </p:txBody>
      </p:sp>
      <p:pic>
        <p:nvPicPr>
          <p:cNvPr id="149" name="Google Shape;149;p30"/>
          <p:cNvPicPr preferRelativeResize="0"/>
          <p:nvPr/>
        </p:nvPicPr>
        <p:blipFill>
          <a:blip r:embed="rId3">
            <a:alphaModFix/>
          </a:blip>
          <a:stretch>
            <a:fillRect/>
          </a:stretch>
        </p:blipFill>
        <p:spPr>
          <a:xfrm>
            <a:off x="91300" y="1979200"/>
            <a:ext cx="2875500" cy="3073725"/>
          </a:xfrm>
          <a:prstGeom prst="rect">
            <a:avLst/>
          </a:prstGeom>
          <a:noFill/>
          <a:ln>
            <a:noFill/>
          </a:ln>
        </p:spPr>
      </p:pic>
      <p:pic>
        <p:nvPicPr>
          <p:cNvPr id="150" name="Google Shape;150;p30"/>
          <p:cNvPicPr preferRelativeResize="0"/>
          <p:nvPr/>
        </p:nvPicPr>
        <p:blipFill>
          <a:blip r:embed="rId4">
            <a:alphaModFix/>
          </a:blip>
          <a:stretch>
            <a:fillRect/>
          </a:stretch>
        </p:blipFill>
        <p:spPr>
          <a:xfrm>
            <a:off x="3055400" y="1979200"/>
            <a:ext cx="3000000" cy="3073725"/>
          </a:xfrm>
          <a:prstGeom prst="rect">
            <a:avLst/>
          </a:prstGeom>
          <a:noFill/>
          <a:ln>
            <a:noFill/>
          </a:ln>
        </p:spPr>
      </p:pic>
      <p:pic>
        <p:nvPicPr>
          <p:cNvPr id="151" name="Google Shape;151;p30"/>
          <p:cNvPicPr preferRelativeResize="0"/>
          <p:nvPr/>
        </p:nvPicPr>
        <p:blipFill>
          <a:blip r:embed="rId5">
            <a:alphaModFix/>
          </a:blip>
          <a:stretch>
            <a:fillRect/>
          </a:stretch>
        </p:blipFill>
        <p:spPr>
          <a:xfrm>
            <a:off x="6144000" y="1979200"/>
            <a:ext cx="2896826" cy="3073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9"/>
          <p:cNvSpPr txBox="1"/>
          <p:nvPr/>
        </p:nvSpPr>
        <p:spPr>
          <a:xfrm>
            <a:off x="0" y="0"/>
            <a:ext cx="9144000" cy="52533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0"/>
              </a:spcBef>
              <a:spcAft>
                <a:spcPts val="0"/>
              </a:spcAft>
              <a:buNone/>
            </a:pPr>
            <a:r>
              <a:rPr b="1" lang="en" sz="1800">
                <a:solidFill>
                  <a:srgbClr val="252D62"/>
                </a:solidFill>
                <a:highlight>
                  <a:srgbClr val="FFFFFF"/>
                </a:highlight>
              </a:rPr>
              <a:t>Māori engagement on trade</a:t>
            </a:r>
            <a:endParaRPr b="1" sz="1800">
              <a:solidFill>
                <a:srgbClr val="252D62"/>
              </a:solidFill>
              <a:highlight>
                <a:srgbClr val="FFFFFF"/>
              </a:highlight>
            </a:endParaRPr>
          </a:p>
          <a:p>
            <a:pPr indent="0" lvl="0" marL="0" rtl="0" algn="l">
              <a:lnSpc>
                <a:spcPct val="125000"/>
              </a:lnSpc>
              <a:spcBef>
                <a:spcPts val="1100"/>
              </a:spcBef>
              <a:spcAft>
                <a:spcPts val="0"/>
              </a:spcAft>
              <a:buNone/>
            </a:pPr>
            <a:r>
              <a:rPr lang="en" sz="1800">
                <a:solidFill>
                  <a:schemeClr val="dk1"/>
                </a:solidFill>
                <a:highlight>
                  <a:srgbClr val="FFFFFF"/>
                </a:highlight>
              </a:rPr>
              <a:t>Te Taumata</a:t>
            </a:r>
            <a:endParaRPr sz="1800">
              <a:solidFill>
                <a:schemeClr val="dk1"/>
              </a:solidFill>
              <a:highlight>
                <a:srgbClr val="FFFFFF"/>
              </a:highlight>
              <a:uFill>
                <a:noFill/>
              </a:uFill>
              <a:hlinkClick r:id="rId3">
                <a:extLst>
                  <a:ext uri="{A12FA001-AC4F-418D-AE19-62706E023703}">
                    <ahyp:hlinkClr val="tx"/>
                  </a:ext>
                </a:extLst>
              </a:hlinkClick>
            </a:endParaRPr>
          </a:p>
          <a:p>
            <a:pPr indent="0" lvl="0" marL="0" marR="0" rtl="0" algn="l">
              <a:lnSpc>
                <a:spcPct val="115000"/>
              </a:lnSpc>
              <a:spcBef>
                <a:spcPts val="1100"/>
              </a:spcBef>
              <a:spcAft>
                <a:spcPts val="0"/>
              </a:spcAft>
              <a:buNone/>
            </a:pPr>
            <a:r>
              <a:rPr lang="en" sz="1200">
                <a:solidFill>
                  <a:srgbClr val="005D85"/>
                </a:solidFill>
                <a:highlight>
                  <a:srgbClr val="FFFFFF"/>
                </a:highlight>
                <a:uFill>
                  <a:noFill/>
                </a:uFill>
                <a:hlinkClick r:id="rId4">
                  <a:extLst>
                    <a:ext uri="{A12FA001-AC4F-418D-AE19-62706E023703}">
                      <ahyp:hlinkClr val="tx"/>
                    </a:ext>
                  </a:extLst>
                </a:hlinkClick>
              </a:rPr>
              <a:t>(external link</a:t>
            </a:r>
            <a:r>
              <a:rPr lang="en" sz="1200">
                <a:solidFill>
                  <a:srgbClr val="005D85"/>
                </a:solidFill>
                <a:highlight>
                  <a:srgbClr val="FFFFFF"/>
                </a:highlight>
                <a:uFill>
                  <a:noFill/>
                </a:uFill>
                <a:hlinkClick r:id="rId5">
                  <a:extLst>
                    <a:ext uri="{A12FA001-AC4F-418D-AE19-62706E023703}">
                      <ahyp:hlinkClr val="tx"/>
                    </a:ext>
                  </a:extLst>
                </a:hlinkClick>
              </a:rPr>
              <a:t>)</a:t>
            </a:r>
            <a:endParaRPr sz="1800">
              <a:solidFill>
                <a:srgbClr val="005D85"/>
              </a:solidFill>
              <a:highlight>
                <a:srgbClr val="FFFFFF"/>
              </a:highlight>
              <a:uFill>
                <a:noFill/>
              </a:uFill>
              <a:hlinkClick r:id="rId6">
                <a:extLst>
                  <a:ext uri="{A12FA001-AC4F-418D-AE19-62706E023703}">
                    <ahyp:hlinkClr val="tx"/>
                  </a:ext>
                </a:extLst>
              </a:hlinkClick>
            </a:endParaRPr>
          </a:p>
          <a:p>
            <a:pPr indent="0" lvl="0" marL="0" rtl="0" algn="l">
              <a:lnSpc>
                <a:spcPct val="115000"/>
              </a:lnSpc>
              <a:spcBef>
                <a:spcPts val="0"/>
              </a:spcBef>
              <a:spcAft>
                <a:spcPts val="0"/>
              </a:spcAft>
              <a:buNone/>
            </a:pPr>
            <a:r>
              <a:rPr lang="en" sz="1800">
                <a:solidFill>
                  <a:schemeClr val="dk1"/>
                </a:solidFill>
                <a:highlight>
                  <a:srgbClr val="FFFFFF"/>
                </a:highlight>
              </a:rPr>
              <a:t> Te Taumata </a:t>
            </a:r>
            <a:r>
              <a:rPr lang="en" sz="1800">
                <a:solidFill>
                  <a:schemeClr val="dk1"/>
                </a:solidFill>
                <a:highlight>
                  <a:srgbClr val="FFFFFF"/>
                </a:highlight>
              </a:rPr>
              <a:t>is a group of recognised leaders in Māori socio-economic and cultural development areas with significant networks across Māoridom. On the 24th of September 2019, MFAT signed a Memorandum of Understanding (MOU) with Te Taumata to deepen MFAT’s engagement with Māori on trade policy and Māori priorities within trade.  The MOU complements MFAT’s existing structured engagement with Māori and reflects our shared motivation to uphold Te Tiriti/Treaty principles of partnership.</a:t>
            </a:r>
            <a:endParaRPr sz="1800">
              <a:solidFill>
                <a:srgbClr val="005D85"/>
              </a:solidFill>
              <a:highlight>
                <a:srgbClr val="FFFFFF"/>
              </a:highlight>
              <a:uFill>
                <a:noFill/>
              </a:uFill>
              <a:hlinkClick r:id="rId7">
                <a:extLst>
                  <a:ext uri="{A12FA001-AC4F-418D-AE19-62706E023703}">
                    <ahyp:hlinkClr val="tx"/>
                  </a:ext>
                </a:extLst>
              </a:hlinkClick>
            </a:endParaRPr>
          </a:p>
          <a:p>
            <a:pPr indent="0" lvl="0" marL="0" marR="0" rtl="0" algn="l">
              <a:lnSpc>
                <a:spcPct val="115000"/>
              </a:lnSpc>
              <a:spcBef>
                <a:spcPts val="1100"/>
              </a:spcBef>
              <a:spcAft>
                <a:spcPts val="0"/>
              </a:spcAft>
              <a:buNone/>
            </a:pPr>
            <a:r>
              <a:rPr lang="en" sz="1800">
                <a:solidFill>
                  <a:srgbClr val="005D85"/>
                </a:solidFill>
                <a:highlight>
                  <a:srgbClr val="FFFFFF"/>
                </a:highlight>
                <a:uFill>
                  <a:noFill/>
                </a:uFill>
                <a:hlinkClick r:id="rId8">
                  <a:extLst>
                    <a:ext uri="{A12FA001-AC4F-418D-AE19-62706E023703}">
                      <ahyp:hlinkClr val="tx"/>
                    </a:ext>
                  </a:extLst>
                </a:hlinkClick>
              </a:rPr>
              <a:t>(external link)</a:t>
            </a:r>
            <a:endParaRPr sz="1800">
              <a:solidFill>
                <a:srgbClr val="005D85"/>
              </a:solidFill>
              <a:highlight>
                <a:srgbClr val="FFFFFF"/>
              </a:highlight>
              <a:uFill>
                <a:noFill/>
              </a:uFill>
              <a:hlinkClick r:id="rId9">
                <a:extLst>
                  <a:ext uri="{A12FA001-AC4F-418D-AE19-62706E023703}">
                    <ahyp:hlinkClr val="tx"/>
                  </a:ext>
                </a:extLst>
              </a:hlinkClick>
            </a:endParaRPr>
          </a:p>
          <a:p>
            <a:pPr indent="0" lvl="0" marL="0" rtl="0" algn="l">
              <a:lnSpc>
                <a:spcPct val="115000"/>
              </a:lnSpc>
              <a:spcBef>
                <a:spcPts val="0"/>
              </a:spcBef>
              <a:spcAft>
                <a:spcPts val="1100"/>
              </a:spcAft>
              <a:buNone/>
            </a:pPr>
            <a:r>
              <a:rPr lang="en" sz="1800">
                <a:solidFill>
                  <a:schemeClr val="dk1"/>
                </a:solidFill>
                <a:highlight>
                  <a:srgbClr val="FFFFFF"/>
                </a:highlight>
              </a:rPr>
              <a:t> They </a:t>
            </a:r>
            <a:r>
              <a:rPr lang="en" sz="1800">
                <a:solidFill>
                  <a:schemeClr val="dk1"/>
                </a:solidFill>
                <a:highlight>
                  <a:srgbClr val="FFFFFF"/>
                </a:highlight>
              </a:rPr>
              <a:t>have held a number regional hui in Rotorua, Whakatū, Gisborne and Kerikeri and soon Waikato Tainui. These hui cover a range of trade and business topics and MFAT regularly attends to provide support. These serve as an opportunity for MFAT and our Ministers to regularly engage with the general public and iwi Māori. If you’d like to learn more, you can read MFAT’s MOU with Te Taumata below.</a:t>
            </a:r>
            <a:endParaRPr sz="1800">
              <a:solidFill>
                <a:schemeClr val="dk1"/>
              </a:solidFill>
              <a:highlight>
                <a:srgbClr val="FFFFFF"/>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Māori Worldview</a:t>
            </a:r>
            <a:endParaRPr/>
          </a:p>
        </p:txBody>
      </p:sp>
      <p:sp>
        <p:nvSpPr>
          <p:cNvPr id="157" name="Google Shape;157;p3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2400"/>
              <a:t>Watch the following </a:t>
            </a:r>
            <a:r>
              <a:rPr lang="en" sz="2400" u="sng">
                <a:solidFill>
                  <a:schemeClr val="hlink"/>
                </a:solidFill>
                <a:hlinkClick r:id="rId3"/>
              </a:rPr>
              <a:t>video</a:t>
            </a:r>
            <a:r>
              <a:rPr lang="en" sz="2400"/>
              <a:t> about the Māori worldview needing to be reflected in health messages for Covid-19.</a:t>
            </a:r>
            <a:endParaRPr sz="2400"/>
          </a:p>
        </p:txBody>
      </p:sp>
      <p:pic>
        <p:nvPicPr>
          <p:cNvPr id="158" name="Google Shape;158;p31"/>
          <p:cNvPicPr preferRelativeResize="0"/>
          <p:nvPr/>
        </p:nvPicPr>
        <p:blipFill>
          <a:blip r:embed="rId4">
            <a:alphaModFix/>
          </a:blip>
          <a:stretch>
            <a:fillRect/>
          </a:stretch>
        </p:blipFill>
        <p:spPr>
          <a:xfrm>
            <a:off x="4227200" y="1478300"/>
            <a:ext cx="3506374" cy="22724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2"/>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Everyone should be able to complete TASK 1, if you finish it you can do TASK 2 and if that’s done you can do TASK 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Flipgrid Video For Tasks</a:t>
            </a:r>
            <a:endParaRPr/>
          </a:p>
        </p:txBody>
      </p:sp>
      <p:sp>
        <p:nvSpPr>
          <p:cNvPr id="169" name="Google Shape;169;p33"/>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4"/>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The Māori economy is worth a lot of money and it is likely to keep growing.</a:t>
            </a:r>
            <a:endParaRPr/>
          </a:p>
        </p:txBody>
      </p:sp>
      <p:sp>
        <p:nvSpPr>
          <p:cNvPr id="176" name="Google Shape;176;p34"/>
          <p:cNvSpPr/>
          <p:nvPr>
            <p:ph idx="2" type="body"/>
          </p:nvPr>
        </p:nvSpPr>
        <p:spPr>
          <a:xfrm>
            <a:off x="755651" y="2584217"/>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The Māori people have a lot of important roles with trade in New Zealand.</a:t>
            </a:r>
            <a:endParaRPr/>
          </a:p>
        </p:txBody>
      </p:sp>
      <p:sp>
        <p:nvSpPr>
          <p:cNvPr id="177" name="Google Shape;177;p34"/>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178" name="Google Shape;178;p34"/>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5"/>
          <p:cNvSpPr txBox="1"/>
          <p:nvPr/>
        </p:nvSpPr>
        <p:spPr>
          <a:xfrm>
            <a:off x="0" y="0"/>
            <a:ext cx="6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Māori Wants</a:t>
            </a:r>
            <a:endParaRPr b="1"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Māori </a:t>
            </a:r>
            <a:r>
              <a:rPr lang="en" sz="1800">
                <a:solidFill>
                  <a:schemeClr val="dk1"/>
                </a:solidFill>
                <a:latin typeface="Lato"/>
                <a:ea typeface="Lato"/>
                <a:cs typeface="Lato"/>
                <a:sym typeface="Lato"/>
              </a:rPr>
              <a:t>wanted entertainment, culture and companionship.</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 1</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Explain why the following are the least important</a:t>
            </a: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Pets</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 Treasures, games</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 Kapa haka, storytelling</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If these cannot be found locally, how could you obtain them?</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p:txBody>
      </p:sp>
      <p:sp>
        <p:nvSpPr>
          <p:cNvPr id="184" name="Google Shape;184;p35"/>
          <p:cNvSpPr txBox="1"/>
          <p:nvPr/>
        </p:nvSpPr>
        <p:spPr>
          <a:xfrm>
            <a:off x="7402325" y="630525"/>
            <a:ext cx="1449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Storytelling</a:t>
            </a:r>
            <a:r>
              <a:rPr lang="en">
                <a:solidFill>
                  <a:schemeClr val="dk1"/>
                </a:solidFill>
              </a:rPr>
              <a:t>                </a:t>
            </a:r>
            <a:r>
              <a:rPr lang="en" sz="1800">
                <a:solidFill>
                  <a:srgbClr val="595959"/>
                </a:solidFill>
              </a:rPr>
              <a:t>       </a:t>
            </a:r>
            <a:endParaRPr>
              <a:solidFill>
                <a:srgbClr val="595959"/>
              </a:solidFill>
            </a:endParaRPr>
          </a:p>
        </p:txBody>
      </p:sp>
      <p:sp>
        <p:nvSpPr>
          <p:cNvPr id="185" name="Google Shape;185;p35"/>
          <p:cNvSpPr txBox="1"/>
          <p:nvPr/>
        </p:nvSpPr>
        <p:spPr>
          <a:xfrm>
            <a:off x="300000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6" name="Google Shape;186;p35"/>
          <p:cNvSpPr txBox="1"/>
          <p:nvPr/>
        </p:nvSpPr>
        <p:spPr>
          <a:xfrm>
            <a:off x="442505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Treasures                                      </a:t>
            </a:r>
            <a:endParaRPr/>
          </a:p>
        </p:txBody>
      </p:sp>
      <p:sp>
        <p:nvSpPr>
          <p:cNvPr id="187" name="Google Shape;187;p35"/>
          <p:cNvSpPr txBox="1"/>
          <p:nvPr/>
        </p:nvSpPr>
        <p:spPr>
          <a:xfrm>
            <a:off x="3339924" y="1737875"/>
            <a:ext cx="877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88" name="Google Shape;188;p35"/>
          <p:cNvSpPr txBox="1"/>
          <p:nvPr/>
        </p:nvSpPr>
        <p:spPr>
          <a:xfrm>
            <a:off x="4863500" y="1737875"/>
            <a:ext cx="6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89" name="Google Shape;189;p35"/>
          <p:cNvSpPr txBox="1"/>
          <p:nvPr/>
        </p:nvSpPr>
        <p:spPr>
          <a:xfrm>
            <a:off x="5774150" y="1785088"/>
            <a:ext cx="19176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Shelter</a:t>
            </a:r>
            <a:r>
              <a:rPr lang="en">
                <a:solidFill>
                  <a:srgbClr val="595959"/>
                </a:solidFill>
              </a:rPr>
              <a:t>              </a:t>
            </a:r>
            <a:endParaRPr>
              <a:solidFill>
                <a:schemeClr val="dk1"/>
              </a:solidFill>
            </a:endParaRPr>
          </a:p>
        </p:txBody>
      </p:sp>
      <p:sp>
        <p:nvSpPr>
          <p:cNvPr id="190" name="Google Shape;190;p35"/>
          <p:cNvSpPr txBox="1"/>
          <p:nvPr/>
        </p:nvSpPr>
        <p:spPr>
          <a:xfrm>
            <a:off x="7084625" y="1737875"/>
            <a:ext cx="19998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a:solidFill>
                  <a:schemeClr val="dk1"/>
                </a:solidFill>
              </a:rPr>
              <a:t>Canoes</a:t>
            </a:r>
            <a:r>
              <a:rPr lang="en" sz="1800">
                <a:solidFill>
                  <a:srgbClr val="595959"/>
                </a:solidFill>
              </a:rPr>
              <a:t>                        </a:t>
            </a:r>
            <a:endParaRPr>
              <a:solidFill>
                <a:srgbClr val="595959"/>
              </a:solidFill>
            </a:endParaRPr>
          </a:p>
        </p:txBody>
      </p:sp>
      <p:sp>
        <p:nvSpPr>
          <p:cNvPr id="191" name="Google Shape;191;p35"/>
          <p:cNvSpPr txBox="1"/>
          <p:nvPr/>
        </p:nvSpPr>
        <p:spPr>
          <a:xfrm>
            <a:off x="3360675" y="2687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2" name="Google Shape;192;p35"/>
          <p:cNvSpPr txBox="1"/>
          <p:nvPr/>
        </p:nvSpPr>
        <p:spPr>
          <a:xfrm>
            <a:off x="4691300" y="2687200"/>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3" name="Google Shape;193;p35"/>
          <p:cNvSpPr txBox="1"/>
          <p:nvPr/>
        </p:nvSpPr>
        <p:spPr>
          <a:xfrm>
            <a:off x="6038400" y="2795875"/>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Food      </a:t>
            </a:r>
            <a:endParaRPr/>
          </a:p>
        </p:txBody>
      </p:sp>
      <p:sp>
        <p:nvSpPr>
          <p:cNvPr id="194" name="Google Shape;194;p35"/>
          <p:cNvSpPr txBox="1"/>
          <p:nvPr/>
        </p:nvSpPr>
        <p:spPr>
          <a:xfrm>
            <a:off x="7506725" y="2795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Water     </a:t>
            </a:r>
            <a:endParaRPr/>
          </a:p>
        </p:txBody>
      </p:sp>
      <p:sp>
        <p:nvSpPr>
          <p:cNvPr id="195" name="Google Shape;195;p35"/>
          <p:cNvSpPr txBox="1"/>
          <p:nvPr/>
        </p:nvSpPr>
        <p:spPr>
          <a:xfrm>
            <a:off x="2999988"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6" name="Google Shape;196;p35"/>
          <p:cNvSpPr txBox="1"/>
          <p:nvPr/>
        </p:nvSpPr>
        <p:spPr>
          <a:xfrm>
            <a:off x="47741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7" name="Google Shape;197;p35"/>
          <p:cNvSpPr txBox="1"/>
          <p:nvPr/>
        </p:nvSpPr>
        <p:spPr>
          <a:xfrm>
            <a:off x="5907200" y="37924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Fire              </a:t>
            </a:r>
            <a:endParaRPr/>
          </a:p>
        </p:txBody>
      </p:sp>
      <p:sp>
        <p:nvSpPr>
          <p:cNvPr id="198" name="Google Shape;198;p35"/>
          <p:cNvSpPr txBox="1"/>
          <p:nvPr/>
        </p:nvSpPr>
        <p:spPr>
          <a:xfrm>
            <a:off x="7363925" y="371445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          Games</a:t>
            </a:r>
            <a:r>
              <a:rPr lang="en">
                <a:solidFill>
                  <a:schemeClr val="dk1"/>
                </a:solidFill>
              </a:rPr>
              <a:t>     </a:t>
            </a:r>
            <a:r>
              <a:rPr lang="en" sz="1800">
                <a:solidFill>
                  <a:schemeClr val="dk2"/>
                </a:solidFill>
              </a:rPr>
              <a:t>         </a:t>
            </a:r>
            <a:endParaRPr/>
          </a:p>
        </p:txBody>
      </p:sp>
      <p:sp>
        <p:nvSpPr>
          <p:cNvPr id="199" name="Google Shape;199;p35"/>
          <p:cNvSpPr txBox="1"/>
          <p:nvPr/>
        </p:nvSpPr>
        <p:spPr>
          <a:xfrm>
            <a:off x="32917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0" name="Google Shape;200;p35"/>
          <p:cNvSpPr txBox="1"/>
          <p:nvPr/>
        </p:nvSpPr>
        <p:spPr>
          <a:xfrm>
            <a:off x="47741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1" name="Google Shape;201;p35"/>
          <p:cNvSpPr txBox="1"/>
          <p:nvPr/>
        </p:nvSpPr>
        <p:spPr>
          <a:xfrm>
            <a:off x="5833250" y="4694525"/>
            <a:ext cx="307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Pets                     </a:t>
            </a:r>
            <a:endParaRPr/>
          </a:p>
        </p:txBody>
      </p:sp>
      <p:sp>
        <p:nvSpPr>
          <p:cNvPr id="202" name="Google Shape;202;p35"/>
          <p:cNvSpPr txBox="1"/>
          <p:nvPr/>
        </p:nvSpPr>
        <p:spPr>
          <a:xfrm>
            <a:off x="7506725"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Kapa haka              </a:t>
            </a:r>
            <a:endParaRPr/>
          </a:p>
        </p:txBody>
      </p:sp>
      <p:pic>
        <p:nvPicPr>
          <p:cNvPr id="203" name="Google Shape;203;p35"/>
          <p:cNvPicPr preferRelativeResize="0"/>
          <p:nvPr/>
        </p:nvPicPr>
        <p:blipFill>
          <a:blip r:embed="rId3">
            <a:alphaModFix/>
          </a:blip>
          <a:stretch>
            <a:fillRect/>
          </a:stretch>
        </p:blipFill>
        <p:spPr>
          <a:xfrm>
            <a:off x="6057725" y="85525"/>
            <a:ext cx="1367325" cy="594350"/>
          </a:xfrm>
          <a:prstGeom prst="rect">
            <a:avLst/>
          </a:prstGeom>
          <a:noFill/>
          <a:ln>
            <a:noFill/>
          </a:ln>
        </p:spPr>
      </p:pic>
      <p:pic>
        <p:nvPicPr>
          <p:cNvPr descr="Native American Storytelling" id="204" name="Google Shape;204;p35"/>
          <p:cNvPicPr preferRelativeResize="0"/>
          <p:nvPr/>
        </p:nvPicPr>
        <p:blipFill>
          <a:blip r:embed="rId4">
            <a:alphaModFix/>
          </a:blip>
          <a:stretch>
            <a:fillRect/>
          </a:stretch>
        </p:blipFill>
        <p:spPr>
          <a:xfrm>
            <a:off x="7579625" y="85525"/>
            <a:ext cx="1367327" cy="594350"/>
          </a:xfrm>
          <a:prstGeom prst="rect">
            <a:avLst/>
          </a:prstGeom>
          <a:noFill/>
          <a:ln>
            <a:noFill/>
          </a:ln>
        </p:spPr>
      </p:pic>
      <p:pic>
        <p:nvPicPr>
          <p:cNvPr id="205" name="Google Shape;205;p35"/>
          <p:cNvPicPr preferRelativeResize="0"/>
          <p:nvPr/>
        </p:nvPicPr>
        <p:blipFill>
          <a:blip r:embed="rId5">
            <a:alphaModFix/>
          </a:blip>
          <a:stretch>
            <a:fillRect/>
          </a:stretch>
        </p:blipFill>
        <p:spPr>
          <a:xfrm>
            <a:off x="7579625" y="1080075"/>
            <a:ext cx="1367325" cy="705025"/>
          </a:xfrm>
          <a:prstGeom prst="rect">
            <a:avLst/>
          </a:prstGeom>
          <a:noFill/>
          <a:ln>
            <a:noFill/>
          </a:ln>
        </p:spPr>
      </p:pic>
      <p:pic>
        <p:nvPicPr>
          <p:cNvPr id="206" name="Google Shape;206;p35"/>
          <p:cNvPicPr preferRelativeResize="0"/>
          <p:nvPr/>
        </p:nvPicPr>
        <p:blipFill>
          <a:blip r:embed="rId6">
            <a:alphaModFix/>
          </a:blip>
          <a:stretch>
            <a:fillRect/>
          </a:stretch>
        </p:blipFill>
        <p:spPr>
          <a:xfrm>
            <a:off x="6057726" y="2201525"/>
            <a:ext cx="1367324" cy="594351"/>
          </a:xfrm>
          <a:prstGeom prst="rect">
            <a:avLst/>
          </a:prstGeom>
          <a:noFill/>
          <a:ln>
            <a:noFill/>
          </a:ln>
        </p:spPr>
      </p:pic>
      <p:pic>
        <p:nvPicPr>
          <p:cNvPr id="207" name="Google Shape;207;p35"/>
          <p:cNvPicPr preferRelativeResize="0"/>
          <p:nvPr/>
        </p:nvPicPr>
        <p:blipFill>
          <a:blip r:embed="rId7">
            <a:alphaModFix/>
          </a:blip>
          <a:stretch>
            <a:fillRect/>
          </a:stretch>
        </p:blipFill>
        <p:spPr>
          <a:xfrm>
            <a:off x="7571675" y="2201525"/>
            <a:ext cx="1367325" cy="594350"/>
          </a:xfrm>
          <a:prstGeom prst="rect">
            <a:avLst/>
          </a:prstGeom>
          <a:noFill/>
          <a:ln>
            <a:noFill/>
          </a:ln>
        </p:spPr>
      </p:pic>
      <p:pic>
        <p:nvPicPr>
          <p:cNvPr id="208" name="Google Shape;208;p35" title="Fire Images | Free HD Backgrounds, PNGs, Vectors &amp; Templates ..."/>
          <p:cNvPicPr preferRelativeResize="0"/>
          <p:nvPr/>
        </p:nvPicPr>
        <p:blipFill>
          <a:blip r:embed="rId8">
            <a:alphaModFix/>
          </a:blip>
          <a:stretch>
            <a:fillRect/>
          </a:stretch>
        </p:blipFill>
        <p:spPr>
          <a:xfrm>
            <a:off x="6048375" y="3196075"/>
            <a:ext cx="1367324" cy="594350"/>
          </a:xfrm>
          <a:prstGeom prst="rect">
            <a:avLst/>
          </a:prstGeom>
          <a:noFill/>
          <a:ln>
            <a:noFill/>
          </a:ln>
        </p:spPr>
      </p:pic>
      <p:pic>
        <p:nvPicPr>
          <p:cNvPr descr="Maori games and musical instruments: Spinning top | This pho… | Flickr" id="209" name="Google Shape;209;p35"/>
          <p:cNvPicPr preferRelativeResize="0"/>
          <p:nvPr/>
        </p:nvPicPr>
        <p:blipFill>
          <a:blip r:embed="rId9">
            <a:alphaModFix/>
          </a:blip>
          <a:stretch>
            <a:fillRect/>
          </a:stretch>
        </p:blipFill>
        <p:spPr>
          <a:xfrm>
            <a:off x="7579625" y="3198050"/>
            <a:ext cx="1367325" cy="594350"/>
          </a:xfrm>
          <a:prstGeom prst="rect">
            <a:avLst/>
          </a:prstGeom>
          <a:noFill/>
          <a:ln>
            <a:noFill/>
          </a:ln>
        </p:spPr>
      </p:pic>
      <p:pic>
        <p:nvPicPr>
          <p:cNvPr descr="File:Kakapo2.jpg - Wikipedia" id="210" name="Google Shape;210;p35"/>
          <p:cNvPicPr preferRelativeResize="0"/>
          <p:nvPr/>
        </p:nvPicPr>
        <p:blipFill>
          <a:blip r:embed="rId10">
            <a:alphaModFix/>
          </a:blip>
          <a:stretch>
            <a:fillRect/>
          </a:stretch>
        </p:blipFill>
        <p:spPr>
          <a:xfrm>
            <a:off x="6057725" y="4176150"/>
            <a:ext cx="1367326" cy="518374"/>
          </a:xfrm>
          <a:prstGeom prst="rect">
            <a:avLst/>
          </a:prstGeom>
          <a:noFill/>
          <a:ln>
            <a:noFill/>
          </a:ln>
        </p:spPr>
      </p:pic>
      <p:pic>
        <p:nvPicPr>
          <p:cNvPr id="211" name="Google Shape;211;p35"/>
          <p:cNvPicPr preferRelativeResize="0"/>
          <p:nvPr/>
        </p:nvPicPr>
        <p:blipFill>
          <a:blip r:embed="rId11">
            <a:alphaModFix/>
          </a:blip>
          <a:stretch>
            <a:fillRect/>
          </a:stretch>
        </p:blipFill>
        <p:spPr>
          <a:xfrm>
            <a:off x="6057725" y="1080075"/>
            <a:ext cx="1367325" cy="705026"/>
          </a:xfrm>
          <a:prstGeom prst="rect">
            <a:avLst/>
          </a:prstGeom>
          <a:noFill/>
          <a:ln>
            <a:noFill/>
          </a:ln>
        </p:spPr>
      </p:pic>
      <p:pic>
        <p:nvPicPr>
          <p:cNvPr descr="Waihīrere team of Gisborne, Polynesian Festival 1972 | Flickr" id="212" name="Google Shape;212;p35"/>
          <p:cNvPicPr preferRelativeResize="0"/>
          <p:nvPr/>
        </p:nvPicPr>
        <p:blipFill>
          <a:blip r:embed="rId12">
            <a:alphaModFix/>
          </a:blip>
          <a:stretch>
            <a:fillRect/>
          </a:stretch>
        </p:blipFill>
        <p:spPr>
          <a:xfrm>
            <a:off x="7579625" y="4063500"/>
            <a:ext cx="1367325" cy="7050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6"/>
          <p:cNvSpPr txBox="1"/>
          <p:nvPr>
            <p:ph type="title"/>
          </p:nvPr>
        </p:nvSpPr>
        <p:spPr>
          <a:xfrm>
            <a:off x="311700" y="102350"/>
            <a:ext cx="2808000" cy="498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TASK 2</a:t>
            </a:r>
            <a:endParaRPr/>
          </a:p>
        </p:txBody>
      </p:sp>
      <p:sp>
        <p:nvSpPr>
          <p:cNvPr id="218" name="Google Shape;218;p36"/>
          <p:cNvSpPr txBox="1"/>
          <p:nvPr>
            <p:ph idx="1" type="body"/>
          </p:nvPr>
        </p:nvSpPr>
        <p:spPr>
          <a:xfrm>
            <a:off x="226425" y="600950"/>
            <a:ext cx="8917500" cy="14289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400">
                <a:solidFill>
                  <a:schemeClr val="dk1"/>
                </a:solidFill>
                <a:highlight>
                  <a:srgbClr val="FFFFFF"/>
                </a:highlight>
                <a:latin typeface="Comfortaa"/>
                <a:ea typeface="Comfortaa"/>
                <a:cs typeface="Comfortaa"/>
                <a:sym typeface="Comfortaa"/>
              </a:rPr>
              <a:t>The Māori economy is estimated to be worth $70 billion. It's also likely to keep growing faster than the rest of the Aotearoa New Zealand economy.</a:t>
            </a:r>
            <a:endParaRPr sz="1400">
              <a:solidFill>
                <a:schemeClr val="dk1"/>
              </a:solidFill>
              <a:highlight>
                <a:schemeClr val="lt1"/>
              </a:highlight>
              <a:latin typeface="Comfortaa"/>
              <a:ea typeface="Comfortaa"/>
              <a:cs typeface="Comfortaa"/>
              <a:sym typeface="Comfortaa"/>
            </a:endParaRPr>
          </a:p>
          <a:p>
            <a:pPr indent="0" lvl="0" marL="0" marR="0" rtl="0" algn="l">
              <a:lnSpc>
                <a:spcPct val="100000"/>
              </a:lnSpc>
              <a:spcBef>
                <a:spcPts val="0"/>
              </a:spcBef>
              <a:spcAft>
                <a:spcPts val="0"/>
              </a:spcAft>
              <a:buNone/>
            </a:pPr>
            <a:r>
              <a:t/>
            </a:r>
            <a:endParaRPr sz="1400">
              <a:solidFill>
                <a:srgbClr val="333333"/>
              </a:solidFill>
              <a:highlight>
                <a:schemeClr val="lt1"/>
              </a:highlight>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rgbClr val="333333"/>
                </a:solidFill>
                <a:highlight>
                  <a:srgbClr val="FFFFFF"/>
                </a:highlight>
                <a:latin typeface="Comfortaa"/>
                <a:ea typeface="Comfortaa"/>
                <a:cs typeface="Comfortaa"/>
                <a:sym typeface="Comfortaa"/>
              </a:rPr>
              <a:t>Read this article at this </a:t>
            </a:r>
            <a:r>
              <a:rPr lang="en" sz="1400" u="sng">
                <a:solidFill>
                  <a:schemeClr val="hlink"/>
                </a:solidFill>
                <a:highlight>
                  <a:srgbClr val="FFFFFF"/>
                </a:highlight>
                <a:latin typeface="Comfortaa"/>
                <a:ea typeface="Comfortaa"/>
                <a:cs typeface="Comfortaa"/>
                <a:sym typeface="Comfortaa"/>
                <a:hlinkClick r:id="rId3"/>
              </a:rPr>
              <a:t>link</a:t>
            </a:r>
            <a:r>
              <a:rPr lang="en" sz="1400">
                <a:solidFill>
                  <a:srgbClr val="333333"/>
                </a:solidFill>
                <a:highlight>
                  <a:srgbClr val="FFFFFF"/>
                </a:highlight>
                <a:latin typeface="Comfortaa"/>
                <a:ea typeface="Comfortaa"/>
                <a:cs typeface="Comfortaa"/>
                <a:sym typeface="Comfortaa"/>
              </a:rPr>
              <a:t> about the Māori economic boom.</a:t>
            </a:r>
            <a:endParaRPr sz="1400">
              <a:solidFill>
                <a:srgbClr val="333333"/>
              </a:solidFill>
              <a:highlight>
                <a:srgbClr val="FFFFFF"/>
              </a:highlight>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1100"/>
              <a:buFont typeface="Arial"/>
              <a:buNone/>
            </a:pPr>
            <a:r>
              <a:rPr lang="en" sz="1400">
                <a:solidFill>
                  <a:srgbClr val="333333"/>
                </a:solidFill>
                <a:highlight>
                  <a:schemeClr val="lt1"/>
                </a:highlight>
                <a:latin typeface="Comfortaa"/>
                <a:ea typeface="Comfortaa"/>
                <a:cs typeface="Comfortaa"/>
                <a:sym typeface="Comfortaa"/>
              </a:rPr>
              <a:t>Summarise in bullet points the main items in your Global </a:t>
            </a:r>
            <a:r>
              <a:rPr lang="en" sz="1400">
                <a:solidFill>
                  <a:schemeClr val="dk1"/>
                </a:solidFill>
                <a:latin typeface="Comfortaa"/>
                <a:ea typeface="Comfortaa"/>
                <a:cs typeface="Comfortaa"/>
                <a:sym typeface="Comfortaa"/>
              </a:rPr>
              <a:t>Studies books.</a:t>
            </a:r>
            <a:endParaRPr sz="1400">
              <a:solidFill>
                <a:schemeClr val="dk1"/>
              </a:solidFill>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omfortaa"/>
                <a:ea typeface="Comfortaa"/>
                <a:cs typeface="Comfortaa"/>
                <a:sym typeface="Comfortaa"/>
              </a:rPr>
              <a:t>Illustrate your bullet points as a drawing</a:t>
            </a:r>
            <a:r>
              <a:rPr lang="en" sz="1400">
                <a:solidFill>
                  <a:srgbClr val="333333"/>
                </a:solidFill>
                <a:highlight>
                  <a:schemeClr val="lt1"/>
                </a:highlight>
                <a:latin typeface="Comfortaa"/>
                <a:ea typeface="Comfortaa"/>
                <a:cs typeface="Comfortaa"/>
                <a:sym typeface="Comfortaa"/>
              </a:rPr>
              <a:t>.</a:t>
            </a:r>
            <a:endParaRPr sz="1400">
              <a:solidFill>
                <a:srgbClr val="333333"/>
              </a:solidFill>
              <a:highlight>
                <a:srgbClr val="FFFFFF"/>
              </a:highlight>
              <a:latin typeface="Comfortaa"/>
              <a:ea typeface="Comfortaa"/>
              <a:cs typeface="Comfortaa"/>
              <a:sym typeface="Comfortaa"/>
            </a:endParaRPr>
          </a:p>
        </p:txBody>
      </p:sp>
      <p:pic>
        <p:nvPicPr>
          <p:cNvPr descr="Attēls:1863 Meeting of Settlers and Maoris at Hawke's Bay, New ..." id="219" name="Google Shape;219;p36"/>
          <p:cNvPicPr preferRelativeResize="0"/>
          <p:nvPr/>
        </p:nvPicPr>
        <p:blipFill rotWithShape="1">
          <a:blip r:embed="rId4">
            <a:alphaModFix/>
          </a:blip>
          <a:srcRect b="0" l="0" r="0" t="0"/>
          <a:stretch/>
        </p:blipFill>
        <p:spPr>
          <a:xfrm>
            <a:off x="2640338" y="2174675"/>
            <a:ext cx="3863327" cy="2748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7"/>
          <p:cNvSpPr txBox="1"/>
          <p:nvPr/>
        </p:nvSpPr>
        <p:spPr>
          <a:xfrm>
            <a:off x="0" y="0"/>
            <a:ext cx="9144000" cy="5068200"/>
          </a:xfrm>
          <a:prstGeom prst="rect">
            <a:avLst/>
          </a:prstGeom>
          <a:noFill/>
          <a:ln>
            <a:noFill/>
          </a:ln>
        </p:spPr>
        <p:txBody>
          <a:bodyPr anchorCtr="0" anchor="t" bIns="91425" lIns="91425" spcFirstLastPara="1" rIns="91425" wrap="square" tIns="91425">
            <a:spAutoFit/>
          </a:bodyPr>
          <a:lstStyle/>
          <a:p>
            <a:pPr indent="0" lvl="0" marL="0" rtl="0" algn="l">
              <a:lnSpc>
                <a:spcPct val="196428"/>
              </a:lnSpc>
              <a:spcBef>
                <a:spcPts val="0"/>
              </a:spcBef>
              <a:spcAft>
                <a:spcPts val="0"/>
              </a:spcAft>
              <a:buNone/>
            </a:pPr>
            <a:r>
              <a:rPr b="1" lang="en" sz="3000">
                <a:solidFill>
                  <a:srgbClr val="0054A6"/>
                </a:solidFill>
                <a:highlight>
                  <a:srgbClr val="FFFFFF"/>
                </a:highlight>
              </a:rPr>
              <a:t>The Māori economy today</a:t>
            </a:r>
            <a:endParaRPr b="1" sz="3000">
              <a:solidFill>
                <a:srgbClr val="0054A6"/>
              </a:solidFill>
              <a:highlight>
                <a:srgbClr val="FFFFFF"/>
              </a:highlight>
            </a:endParaRPr>
          </a:p>
          <a:p>
            <a:pPr indent="0" lvl="0" marL="0" rtl="0" algn="l">
              <a:lnSpc>
                <a:spcPct val="140000"/>
              </a:lnSpc>
              <a:spcBef>
                <a:spcPts val="400"/>
              </a:spcBef>
              <a:spcAft>
                <a:spcPts val="0"/>
              </a:spcAft>
              <a:buNone/>
            </a:pPr>
            <a:r>
              <a:rPr lang="en" sz="1500">
                <a:solidFill>
                  <a:schemeClr val="dk1"/>
                </a:solidFill>
                <a:highlight>
                  <a:srgbClr val="FFFFFF"/>
                </a:highlight>
              </a:rPr>
              <a:t>Despite the damage wrought by colonisation and the lack of equitable settlements, the Māori economy is doing well, says Wolfgramm.</a:t>
            </a:r>
            <a:endParaRPr sz="1500">
              <a:solidFill>
                <a:schemeClr val="dk1"/>
              </a:solidFill>
              <a:highlight>
                <a:srgbClr val="FFFFFF"/>
              </a:highlight>
            </a:endParaRPr>
          </a:p>
          <a:p>
            <a:pPr indent="0" lvl="0" marL="0" rtl="0" algn="l">
              <a:lnSpc>
                <a:spcPct val="140000"/>
              </a:lnSpc>
              <a:spcBef>
                <a:spcPts val="1200"/>
              </a:spcBef>
              <a:spcAft>
                <a:spcPts val="0"/>
              </a:spcAft>
              <a:buNone/>
            </a:pPr>
            <a:r>
              <a:rPr lang="en" sz="1500">
                <a:solidFill>
                  <a:schemeClr val="dk1"/>
                </a:solidFill>
                <a:highlight>
                  <a:srgbClr val="FFFFFF"/>
                </a:highlight>
              </a:rPr>
              <a:t>The Māori economy consists of businesses and entities that self-define as Māori because Māori are leaders in the organisation. It doesn’t necessarily mean the businesses are run exclusively by Māori or that they’re aimed just at Māori customers. There are Māori businesses in every sector of the economy, from agriculture to leading-edge technology, including significant Māori entities in the global economy.</a:t>
            </a:r>
            <a:endParaRPr sz="1500">
              <a:solidFill>
                <a:schemeClr val="dk1"/>
              </a:solidFill>
              <a:highlight>
                <a:srgbClr val="FFFFFF"/>
              </a:highlight>
            </a:endParaRPr>
          </a:p>
          <a:p>
            <a:pPr indent="0" lvl="0" marL="0" rtl="0" algn="l">
              <a:lnSpc>
                <a:spcPct val="140000"/>
              </a:lnSpc>
              <a:spcBef>
                <a:spcPts val="1200"/>
              </a:spcBef>
              <a:spcAft>
                <a:spcPts val="0"/>
              </a:spcAft>
              <a:buNone/>
            </a:pPr>
            <a:r>
              <a:rPr lang="en" sz="1500">
                <a:solidFill>
                  <a:schemeClr val="dk1"/>
                </a:solidFill>
                <a:highlight>
                  <a:srgbClr val="FFFFFF"/>
                </a:highlight>
              </a:rPr>
              <a:t>Māori businesses tend to enact values such as </a:t>
            </a:r>
            <a:r>
              <a:rPr lang="en" sz="1500">
                <a:solidFill>
                  <a:schemeClr val="dk1"/>
                </a:solidFill>
                <a:highlight>
                  <a:srgbClr val="FFFFFF"/>
                </a:highlight>
              </a:rPr>
              <a:t>kaitiakitanga</a:t>
            </a:r>
            <a:r>
              <a:rPr lang="en" sz="1500">
                <a:solidFill>
                  <a:schemeClr val="dk1"/>
                </a:solidFill>
                <a:highlight>
                  <a:srgbClr val="FFFFFF"/>
                </a:highlight>
              </a:rPr>
              <a:t>, whanaungatanga and manaakitanga, meaning they emphasise proactive guardianship of land and resources, the building of lasting relationships, and caring for families and communities.</a:t>
            </a:r>
            <a:endParaRPr sz="1500">
              <a:solidFill>
                <a:schemeClr val="dk1"/>
              </a:solidFill>
              <a:highlight>
                <a:srgbClr val="FFFFFF"/>
              </a:highlight>
            </a:endParaRPr>
          </a:p>
          <a:p>
            <a:pPr indent="0" lvl="0" marL="0" rtl="0" algn="l">
              <a:lnSpc>
                <a:spcPct val="140000"/>
              </a:lnSpc>
              <a:spcBef>
                <a:spcPts val="1200"/>
              </a:spcBef>
              <a:spcAft>
                <a:spcPts val="1200"/>
              </a:spcAft>
              <a:buNone/>
            </a:pPr>
            <a:r>
              <a:rPr lang="en" sz="1500">
                <a:solidFill>
                  <a:schemeClr val="dk1"/>
                </a:solidFill>
                <a:highlight>
                  <a:srgbClr val="FFFFFF"/>
                </a:highlight>
              </a:rPr>
              <a:t>This is particularly true of iwi-run businesses, which are accountable to the whole tribe. Iwi organisations are some of the biggest in Aotearoa, controlling significant land and assets – </a:t>
            </a:r>
            <a:r>
              <a:rPr lang="en" sz="1500">
                <a:solidFill>
                  <a:schemeClr val="dk1"/>
                </a:solidFill>
                <a:highlight>
                  <a:srgbClr val="FFFFFF"/>
                </a:highlight>
                <a:uFill>
                  <a:noFill/>
                </a:uFill>
                <a:hlinkClick r:id="rId3">
                  <a:extLst>
                    <a:ext uri="{A12FA001-AC4F-418D-AE19-62706E023703}">
                      <ahyp:hlinkClr val="tx"/>
                    </a:ext>
                  </a:extLst>
                </a:hlinkClick>
              </a:rPr>
              <a:t>$24.3 billion worth in 2020</a:t>
            </a:r>
            <a:r>
              <a:rPr lang="en" sz="1500">
                <a:solidFill>
                  <a:schemeClr val="dk1"/>
                </a:solidFill>
                <a:highlight>
                  <a:srgbClr val="FFFFFF"/>
                </a:highlight>
              </a:rPr>
              <a:t>.</a:t>
            </a:r>
            <a:endParaRPr sz="1500">
              <a:solidFill>
                <a:schemeClr val="dk1"/>
              </a:solidFill>
              <a:highlight>
                <a:srgbClr val="FFFFFF"/>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8"/>
          <p:cNvSpPr txBox="1"/>
          <p:nvPr>
            <p:ph type="title"/>
          </p:nvPr>
        </p:nvSpPr>
        <p:spPr>
          <a:xfrm>
            <a:off x="301850" y="122050"/>
            <a:ext cx="2808000" cy="50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 3</a:t>
            </a:r>
            <a:endParaRPr/>
          </a:p>
        </p:txBody>
      </p:sp>
      <p:sp>
        <p:nvSpPr>
          <p:cNvPr id="230" name="Google Shape;230;p38"/>
          <p:cNvSpPr txBox="1"/>
          <p:nvPr>
            <p:ph idx="1" type="body"/>
          </p:nvPr>
        </p:nvSpPr>
        <p:spPr>
          <a:xfrm>
            <a:off x="206875" y="630550"/>
            <a:ext cx="6424500" cy="39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highlight>
                  <a:srgbClr val="FFFFFF"/>
                </a:highlight>
              </a:rPr>
              <a:t>Māori interest in intellectual property protections and treatment for taonga works, taonga species, and mātauranga Māori are very important with their roles with trade in NZ.</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Click on this link about </a:t>
            </a:r>
            <a:r>
              <a:rPr lang="en" sz="1800" u="sng">
                <a:solidFill>
                  <a:schemeClr val="hlink"/>
                </a:solidFill>
                <a:highlight>
                  <a:schemeClr val="lt1"/>
                </a:highlight>
                <a:hlinkClick r:id="rId3"/>
              </a:rPr>
              <a:t>Māori roles with trade in NZ</a:t>
            </a:r>
            <a:r>
              <a:rPr lang="en" sz="1800">
                <a:solidFill>
                  <a:schemeClr val="dk1"/>
                </a:solidFill>
                <a:highlight>
                  <a:schemeClr val="lt1"/>
                </a:highlight>
              </a:rPr>
              <a:t>.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your Global Studies book, write the date and the heading “Māori Engagement And Interests in Trade.”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small groups, choose one topic about Māori engagement and </a:t>
            </a:r>
            <a:r>
              <a:rPr lang="en" sz="1800">
                <a:solidFill>
                  <a:schemeClr val="dk1"/>
                </a:solidFill>
                <a:highlight>
                  <a:schemeClr val="lt1"/>
                </a:highlight>
              </a:rPr>
              <a:t>interests</a:t>
            </a:r>
            <a:r>
              <a:rPr lang="en" sz="1800">
                <a:solidFill>
                  <a:schemeClr val="dk1"/>
                </a:solidFill>
                <a:highlight>
                  <a:schemeClr val="lt1"/>
                </a:highlight>
              </a:rPr>
              <a:t> in trade.</a:t>
            </a:r>
            <a:endParaRPr sz="1800">
              <a:solidFill>
                <a:schemeClr val="dk1"/>
              </a:solidFill>
              <a:highlight>
                <a:schemeClr val="lt1"/>
              </a:highlight>
            </a:endParaRPr>
          </a:p>
          <a:p>
            <a:pPr indent="0" lvl="0" marL="0" rtl="0" algn="l">
              <a:spcBef>
                <a:spcPts val="1200"/>
              </a:spcBef>
              <a:spcAft>
                <a:spcPts val="1200"/>
              </a:spcAft>
              <a:buNone/>
            </a:pPr>
            <a:r>
              <a:rPr lang="en" sz="1800">
                <a:solidFill>
                  <a:schemeClr val="dk1"/>
                </a:solidFill>
                <a:highlight>
                  <a:schemeClr val="lt1"/>
                </a:highlight>
              </a:rPr>
              <a:t>Write 10 reasons for why you think it is the most important topic.</a:t>
            </a:r>
            <a:endParaRPr sz="1800">
              <a:solidFill>
                <a:schemeClr val="dk1"/>
              </a:solidFill>
              <a:highlight>
                <a:schemeClr val="lt1"/>
              </a:highlight>
            </a:endParaRPr>
          </a:p>
        </p:txBody>
      </p:sp>
      <p:pic>
        <p:nvPicPr>
          <p:cNvPr id="231" name="Google Shape;231;p38"/>
          <p:cNvPicPr preferRelativeResize="0"/>
          <p:nvPr/>
        </p:nvPicPr>
        <p:blipFill>
          <a:blip r:embed="rId4">
            <a:alphaModFix/>
          </a:blip>
          <a:stretch>
            <a:fillRect/>
          </a:stretch>
        </p:blipFill>
        <p:spPr>
          <a:xfrm>
            <a:off x="6631375" y="171050"/>
            <a:ext cx="2348375" cy="18570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lide Layouts">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