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35831f853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35831f853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35831f853f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35831f853f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334bf2639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34bf2639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334bf2639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34bf2639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370f808c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70f808c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53125" y="803475"/>
            <a:ext cx="8520600" cy="30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sz="2400"/>
          </a:p>
          <a:p>
            <a:pPr indent="0" lvl="0" marL="0" rtl="0" algn="ctr">
              <a:spcBef>
                <a:spcPts val="0"/>
              </a:spcBef>
              <a:spcAft>
                <a:spcPts val="0"/>
              </a:spcAft>
              <a:buNone/>
            </a:pPr>
            <a:r>
              <a:rPr lang="en" sz="1800"/>
              <a:t>This slide should include:</a:t>
            </a:r>
            <a:endParaRPr sz="1800"/>
          </a:p>
          <a:p>
            <a:pPr indent="0" lvl="0" marL="0" rtl="0" algn="l">
              <a:spcBef>
                <a:spcPts val="0"/>
              </a:spcBef>
              <a:spcAft>
                <a:spcPts val="0"/>
              </a:spcAft>
              <a:buNone/>
            </a:pPr>
            <a:r>
              <a:rPr lang="en" sz="1800"/>
              <a:t>your name … ..</a:t>
            </a:r>
            <a:r>
              <a:rPr lang="en" sz="1800"/>
              <a:t>our class 7C1 STEM  (if your class is 7C1) ……….</a:t>
            </a:r>
            <a:endParaRPr sz="1800"/>
          </a:p>
          <a:p>
            <a:pPr indent="0" lvl="0" marL="0" rtl="0" algn="l">
              <a:spcBef>
                <a:spcPts val="0"/>
              </a:spcBef>
              <a:spcAft>
                <a:spcPts val="0"/>
              </a:spcAft>
              <a:buNone/>
            </a:pPr>
            <a:r>
              <a:rPr lang="en" sz="1800"/>
              <a:t>The title of the slide show = Gaming for Learning</a:t>
            </a:r>
            <a:endParaRPr sz="1800"/>
          </a:p>
          <a:p>
            <a:pPr indent="0" lvl="0" marL="0" rtl="0" algn="ctr">
              <a:spcBef>
                <a:spcPts val="0"/>
              </a:spcBef>
              <a:spcAft>
                <a:spcPts val="0"/>
              </a:spcAft>
              <a:buNone/>
            </a:pPr>
            <a:r>
              <a:t/>
            </a:r>
            <a:endParaRPr sz="2400"/>
          </a:p>
        </p:txBody>
      </p:sp>
      <p:sp>
        <p:nvSpPr>
          <p:cNvPr id="55" name="Google Shape;55;p13"/>
          <p:cNvSpPr txBox="1"/>
          <p:nvPr>
            <p:ph idx="1" type="subTitle"/>
          </p:nvPr>
        </p:nvSpPr>
        <p:spPr>
          <a:xfrm>
            <a:off x="311700" y="3513900"/>
            <a:ext cx="8520600" cy="126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To design and construct a game you will need to follow the design process, which involves finding out your clients needs and what they would like the game to do then designing the game, testing the game and making changes and improvements.</a:t>
            </a:r>
            <a:endParaRPr sz="1400"/>
          </a:p>
          <a:p>
            <a:pPr indent="0" lvl="0" marL="0" rtl="0" algn="l">
              <a:spcBef>
                <a:spcPts val="0"/>
              </a:spcBef>
              <a:spcAft>
                <a:spcPts val="0"/>
              </a:spcAft>
              <a:buNone/>
            </a:pPr>
            <a:r>
              <a:rPr lang="en" sz="1400"/>
              <a:t>By designing and making your game you will learn to use flowcharts and coding to enable elements of your game to move, communicate and change</a:t>
            </a:r>
            <a:endParaRPr sz="1400"/>
          </a:p>
        </p:txBody>
      </p:sp>
      <p:sp>
        <p:nvSpPr>
          <p:cNvPr id="56" name="Google Shape;56;p13"/>
          <p:cNvSpPr txBox="1"/>
          <p:nvPr/>
        </p:nvSpPr>
        <p:spPr>
          <a:xfrm>
            <a:off x="575750" y="195125"/>
            <a:ext cx="8129700" cy="94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These slides are an example of what </a:t>
            </a:r>
            <a:r>
              <a:rPr lang="en" u="sng"/>
              <a:t>your slide show </a:t>
            </a:r>
            <a:r>
              <a:rPr lang="en"/>
              <a:t>for the Gaming for Learning STEM should include. </a:t>
            </a:r>
            <a:endParaRPr sz="2800"/>
          </a:p>
          <a:p>
            <a:pPr indent="0" lvl="0" marL="0" rtl="0" algn="l">
              <a:spcBef>
                <a:spcPts val="0"/>
              </a:spcBef>
              <a:spcAft>
                <a:spcPts val="0"/>
              </a:spcAft>
              <a:buNone/>
            </a:pPr>
            <a:r>
              <a:rPr lang="en" sz="2800"/>
              <a:t> Gaming for Learning</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209939" y="378073"/>
            <a:ext cx="8397300" cy="60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txBox="1"/>
          <p:nvPr>
            <p:ph idx="1" type="body"/>
          </p:nvPr>
        </p:nvSpPr>
        <p:spPr>
          <a:xfrm>
            <a:off x="209939" y="1131238"/>
            <a:ext cx="8397300" cy="3636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63" name="Google Shape;63;p14"/>
          <p:cNvSpPr/>
          <p:nvPr/>
        </p:nvSpPr>
        <p:spPr>
          <a:xfrm>
            <a:off x="0" y="3028885"/>
            <a:ext cx="3063900" cy="1892400"/>
          </a:xfrm>
          <a:prstGeom prst="sun">
            <a:avLst>
              <a:gd fmla="val 25000" name="adj"/>
            </a:avLst>
          </a:prstGeom>
          <a:solidFill>
            <a:srgbClr val="FFC000"/>
          </a:solidFill>
          <a:ln cap="flat" cmpd="sng" w="254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64" name="Google Shape;64;p14"/>
          <p:cNvSpPr/>
          <p:nvPr/>
        </p:nvSpPr>
        <p:spPr>
          <a:xfrm>
            <a:off x="476642" y="0"/>
            <a:ext cx="2110800" cy="1541100"/>
          </a:xfrm>
          <a:prstGeom prst="ellipse">
            <a:avLst/>
          </a:prstGeom>
          <a:solidFill>
            <a:srgbClr val="0F7EC5"/>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rgbClr val="FFFFFF"/>
              </a:buClr>
              <a:buSzPts val="500"/>
              <a:buFont typeface="Calibri"/>
              <a:buNone/>
            </a:pPr>
            <a:r>
              <a:rPr b="1" i="0" lang="en" sz="2000" u="none" cap="none" strike="noStrike">
                <a:solidFill>
                  <a:srgbClr val="FFFFFF"/>
                </a:solidFill>
                <a:latin typeface="Calibri"/>
                <a:ea typeface="Calibri"/>
                <a:cs typeface="Calibri"/>
                <a:sym typeface="Calibri"/>
              </a:rPr>
              <a:t>Wh</a:t>
            </a:r>
            <a:r>
              <a:rPr b="1" lang="en" sz="2000">
                <a:solidFill>
                  <a:srgbClr val="FFFFFF"/>
                </a:solidFill>
                <a:latin typeface="Calibri"/>
                <a:ea typeface="Calibri"/>
                <a:cs typeface="Calibri"/>
                <a:sym typeface="Calibri"/>
              </a:rPr>
              <a:t>o are we designing a game for?</a:t>
            </a:r>
            <a:endParaRPr/>
          </a:p>
        </p:txBody>
      </p:sp>
      <p:sp>
        <p:nvSpPr>
          <p:cNvPr id="65" name="Google Shape;65;p14"/>
          <p:cNvSpPr/>
          <p:nvPr/>
        </p:nvSpPr>
        <p:spPr>
          <a:xfrm>
            <a:off x="3064127" y="1"/>
            <a:ext cx="2110800" cy="1508100"/>
          </a:xfrm>
          <a:prstGeom prst="ellipse">
            <a:avLst/>
          </a:prstGeom>
          <a:solidFill>
            <a:srgbClr val="0F7EC5"/>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rgbClr val="FFFFFF"/>
              </a:buClr>
              <a:buSzPts val="500"/>
              <a:buFont typeface="Calibri"/>
              <a:buNone/>
            </a:pPr>
            <a:r>
              <a:rPr b="1" lang="en" sz="2000">
                <a:solidFill>
                  <a:srgbClr val="FFFFFF"/>
                </a:solidFill>
                <a:latin typeface="Calibri"/>
                <a:ea typeface="Calibri"/>
                <a:cs typeface="Calibri"/>
                <a:sym typeface="Calibri"/>
              </a:rPr>
              <a:t>What do they need from the game?</a:t>
            </a:r>
            <a:endParaRPr/>
          </a:p>
        </p:txBody>
      </p:sp>
      <p:sp>
        <p:nvSpPr>
          <p:cNvPr id="66" name="Google Shape;66;p14"/>
          <p:cNvSpPr/>
          <p:nvPr/>
        </p:nvSpPr>
        <p:spPr>
          <a:xfrm>
            <a:off x="5923977" y="53137"/>
            <a:ext cx="2179200" cy="1647300"/>
          </a:xfrm>
          <a:prstGeom prst="ellipse">
            <a:avLst/>
          </a:prstGeom>
          <a:solidFill>
            <a:srgbClr val="0F7EC5"/>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rgbClr val="FFFFFF"/>
              </a:buClr>
              <a:buSzPts val="500"/>
              <a:buFont typeface="Calibri"/>
              <a:buNone/>
            </a:pPr>
            <a:r>
              <a:rPr b="1" i="0" lang="en" sz="2000" u="none" cap="none" strike="noStrike">
                <a:solidFill>
                  <a:srgbClr val="FFFFFF"/>
                </a:solidFill>
                <a:latin typeface="Calibri"/>
                <a:ea typeface="Calibri"/>
                <a:cs typeface="Calibri"/>
                <a:sym typeface="Calibri"/>
              </a:rPr>
              <a:t>What kind of game? How will it work? </a:t>
            </a:r>
            <a:endParaRPr/>
          </a:p>
        </p:txBody>
      </p:sp>
      <p:sp>
        <p:nvSpPr>
          <p:cNvPr id="67" name="Google Shape;67;p14"/>
          <p:cNvSpPr/>
          <p:nvPr/>
        </p:nvSpPr>
        <p:spPr>
          <a:xfrm rot="-3751360">
            <a:off x="2468261" y="39232"/>
            <a:ext cx="631993" cy="1099624"/>
          </a:xfrm>
          <a:prstGeom prst="arc">
            <a:avLst>
              <a:gd fmla="val 17074284" name="adj1"/>
              <a:gd fmla="val 1491623" name="adj2"/>
            </a:avLst>
          </a:prstGeom>
          <a:noFill/>
          <a:ln cap="flat" cmpd="sng" w="34925">
            <a:solidFill>
              <a:srgbClr val="4A7DBA"/>
            </a:solidFill>
            <a:prstDash val="solid"/>
            <a:round/>
            <a:headEnd len="sm" w="sm" type="none"/>
            <a:tailEnd len="lg" w="lg"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sp>
        <p:nvSpPr>
          <p:cNvPr id="68" name="Google Shape;68;p14"/>
          <p:cNvSpPr/>
          <p:nvPr/>
        </p:nvSpPr>
        <p:spPr>
          <a:xfrm rot="2746370">
            <a:off x="6295406" y="1355393"/>
            <a:ext cx="833543" cy="1048937"/>
          </a:xfrm>
          <a:prstGeom prst="arc">
            <a:avLst>
              <a:gd fmla="val 17074284" name="adj1"/>
              <a:gd fmla="val 3084935" name="adj2"/>
            </a:avLst>
          </a:prstGeom>
          <a:noFill/>
          <a:ln cap="flat" cmpd="sng" w="34925">
            <a:solidFill>
              <a:srgbClr val="4A7DBA"/>
            </a:solidFill>
            <a:prstDash val="solid"/>
            <a:round/>
            <a:headEnd len="sm" w="sm" type="none"/>
            <a:tailEnd len="lg" w="lg"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grpSp>
        <p:nvGrpSpPr>
          <p:cNvPr id="69" name="Google Shape;69;p14"/>
          <p:cNvGrpSpPr/>
          <p:nvPr/>
        </p:nvGrpSpPr>
        <p:grpSpPr>
          <a:xfrm>
            <a:off x="2996250" y="1700800"/>
            <a:ext cx="4017901" cy="3082748"/>
            <a:chOff x="2483767" y="2492896"/>
            <a:chExt cx="4248600" cy="4176600"/>
          </a:xfrm>
        </p:grpSpPr>
        <p:sp>
          <p:nvSpPr>
            <p:cNvPr id="70" name="Google Shape;70;p14"/>
            <p:cNvSpPr/>
            <p:nvPr/>
          </p:nvSpPr>
          <p:spPr>
            <a:xfrm>
              <a:off x="2483767" y="2492896"/>
              <a:ext cx="4248600" cy="4176600"/>
            </a:xfrm>
            <a:prstGeom prst="ellipse">
              <a:avLst/>
            </a:prstGeom>
            <a:solidFill>
              <a:srgbClr val="0F7EC5"/>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2000"/>
                <a:buFont typeface="Arial"/>
                <a:buNone/>
              </a:pPr>
              <a:r>
                <a:t/>
              </a:r>
              <a:endParaRPr b="1" i="0" sz="2000" u="none" cap="none" strike="noStrike">
                <a:solidFill>
                  <a:srgbClr val="FFFFFF"/>
                </a:solidFill>
                <a:latin typeface="Calibri"/>
                <a:ea typeface="Calibri"/>
                <a:cs typeface="Calibri"/>
                <a:sym typeface="Calibri"/>
              </a:endParaRPr>
            </a:p>
          </p:txBody>
        </p:sp>
        <p:grpSp>
          <p:nvGrpSpPr>
            <p:cNvPr id="71" name="Google Shape;71;p14"/>
            <p:cNvGrpSpPr/>
            <p:nvPr/>
          </p:nvGrpSpPr>
          <p:grpSpPr>
            <a:xfrm>
              <a:off x="2843808" y="2924943"/>
              <a:ext cx="3672273" cy="2904272"/>
              <a:chOff x="827583" y="2780927"/>
              <a:chExt cx="3672273" cy="2904272"/>
            </a:xfrm>
          </p:grpSpPr>
          <p:sp>
            <p:nvSpPr>
              <p:cNvPr id="72" name="Google Shape;72;p14"/>
              <p:cNvSpPr txBox="1"/>
              <p:nvPr/>
            </p:nvSpPr>
            <p:spPr>
              <a:xfrm>
                <a:off x="1691680" y="2780927"/>
                <a:ext cx="2088300" cy="738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FFFFFF"/>
                  </a:buClr>
                  <a:buSzPts val="600"/>
                  <a:buFont typeface="Calibri"/>
                  <a:buNone/>
                </a:pPr>
                <a:r>
                  <a:rPr b="1" i="0" lang="en" sz="2400" u="none" cap="none" strike="noStrike">
                    <a:solidFill>
                      <a:srgbClr val="FFFFFF"/>
                    </a:solidFill>
                    <a:latin typeface="Calibri"/>
                    <a:ea typeface="Calibri"/>
                    <a:cs typeface="Calibri"/>
                    <a:sym typeface="Calibri"/>
                  </a:rPr>
                  <a:t>Game design!</a:t>
                </a:r>
                <a:endParaRPr/>
              </a:p>
              <a:p>
                <a:pPr indent="0" lvl="0" marL="0" marR="0" rtl="0" algn="l">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grpSp>
            <p:nvGrpSpPr>
              <p:cNvPr id="73" name="Google Shape;73;p14"/>
              <p:cNvGrpSpPr/>
              <p:nvPr/>
            </p:nvGrpSpPr>
            <p:grpSpPr>
              <a:xfrm>
                <a:off x="827583" y="3500957"/>
                <a:ext cx="3672273" cy="2184241"/>
                <a:chOff x="827583" y="3356941"/>
                <a:chExt cx="3672273" cy="2184241"/>
              </a:xfrm>
            </p:grpSpPr>
            <p:sp>
              <p:nvSpPr>
                <p:cNvPr id="74" name="Google Shape;74;p14"/>
                <p:cNvSpPr txBox="1"/>
                <p:nvPr/>
              </p:nvSpPr>
              <p:spPr>
                <a:xfrm>
                  <a:off x="1835696" y="3501007"/>
                  <a:ext cx="1800300" cy="494100"/>
                </a:xfrm>
                <a:prstGeom prst="rect">
                  <a:avLst/>
                </a:pr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535353"/>
                    </a:buClr>
                    <a:buSzPts val="450"/>
                    <a:buFont typeface="Calibri"/>
                    <a:buNone/>
                  </a:pPr>
                  <a:r>
                    <a:rPr b="0" i="0" lang="en" sz="1800" u="none" cap="none" strike="noStrike">
                      <a:solidFill>
                        <a:srgbClr val="535353"/>
                      </a:solidFill>
                      <a:latin typeface="Calibri"/>
                      <a:ea typeface="Calibri"/>
                      <a:cs typeface="Calibri"/>
                      <a:sym typeface="Calibri"/>
                    </a:rPr>
                    <a:t>Conceptualise</a:t>
                  </a:r>
                  <a:endParaRPr b="0" i="0" sz="1800" u="none" cap="none" strike="noStrike">
                    <a:solidFill>
                      <a:srgbClr val="535353"/>
                    </a:solidFill>
                    <a:latin typeface="Calibri"/>
                    <a:ea typeface="Calibri"/>
                    <a:cs typeface="Calibri"/>
                    <a:sym typeface="Calibri"/>
                  </a:endParaRPr>
                </a:p>
              </p:txBody>
            </p:sp>
            <p:sp>
              <p:nvSpPr>
                <p:cNvPr id="75" name="Google Shape;75;p14"/>
                <p:cNvSpPr txBox="1"/>
                <p:nvPr/>
              </p:nvSpPr>
              <p:spPr>
                <a:xfrm>
                  <a:off x="3275856" y="4365103"/>
                  <a:ext cx="1224000" cy="498000"/>
                </a:xfrm>
                <a:prstGeom prst="rect">
                  <a:avLst/>
                </a:pr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535353"/>
                    </a:buClr>
                    <a:buSzPts val="450"/>
                    <a:buFont typeface="Calibri"/>
                    <a:buNone/>
                  </a:pPr>
                  <a:r>
                    <a:rPr b="0" i="0" lang="en" sz="1800" u="none" cap="none" strike="noStrike">
                      <a:solidFill>
                        <a:srgbClr val="535353"/>
                      </a:solidFill>
                      <a:latin typeface="Calibri"/>
                      <a:ea typeface="Calibri"/>
                      <a:cs typeface="Calibri"/>
                      <a:sym typeface="Calibri"/>
                    </a:rPr>
                    <a:t>Prototype</a:t>
                  </a:r>
                  <a:endParaRPr/>
                </a:p>
              </p:txBody>
            </p:sp>
            <p:sp>
              <p:nvSpPr>
                <p:cNvPr id="76" name="Google Shape;76;p14"/>
                <p:cNvSpPr txBox="1"/>
                <p:nvPr/>
              </p:nvSpPr>
              <p:spPr>
                <a:xfrm>
                  <a:off x="1979711" y="5085183"/>
                  <a:ext cx="1080000" cy="456000"/>
                </a:xfrm>
                <a:prstGeom prst="rect">
                  <a:avLst/>
                </a:pr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535353"/>
                    </a:buClr>
                    <a:buSzPts val="450"/>
                    <a:buFont typeface="Calibri"/>
                    <a:buNone/>
                  </a:pPr>
                  <a:r>
                    <a:rPr b="0" i="0" lang="en" sz="1800" u="none" cap="none" strike="noStrike">
                      <a:solidFill>
                        <a:srgbClr val="535353"/>
                      </a:solidFill>
                      <a:latin typeface="Calibri"/>
                      <a:ea typeface="Calibri"/>
                      <a:cs typeface="Calibri"/>
                      <a:sym typeface="Calibri"/>
                    </a:rPr>
                    <a:t>Play/Test</a:t>
                  </a:r>
                  <a:endParaRPr/>
                </a:p>
              </p:txBody>
            </p:sp>
            <p:sp>
              <p:nvSpPr>
                <p:cNvPr id="77" name="Google Shape;77;p14"/>
                <p:cNvSpPr txBox="1"/>
                <p:nvPr/>
              </p:nvSpPr>
              <p:spPr>
                <a:xfrm>
                  <a:off x="827583" y="4221087"/>
                  <a:ext cx="1080000" cy="494700"/>
                </a:xfrm>
                <a:prstGeom prst="rect">
                  <a:avLst/>
                </a:pr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535353"/>
                    </a:buClr>
                    <a:buSzPts val="450"/>
                    <a:buFont typeface="Calibri"/>
                    <a:buNone/>
                  </a:pPr>
                  <a:r>
                    <a:rPr b="0" i="0" lang="en" sz="1800" u="none" cap="none" strike="noStrike">
                      <a:solidFill>
                        <a:srgbClr val="535353"/>
                      </a:solidFill>
                      <a:latin typeface="Calibri"/>
                      <a:ea typeface="Calibri"/>
                      <a:cs typeface="Calibri"/>
                      <a:sym typeface="Calibri"/>
                    </a:rPr>
                    <a:t>Change</a:t>
                  </a:r>
                  <a:endParaRPr/>
                </a:p>
              </p:txBody>
            </p:sp>
            <p:sp>
              <p:nvSpPr>
                <p:cNvPr id="78" name="Google Shape;78;p14"/>
                <p:cNvSpPr/>
                <p:nvPr/>
              </p:nvSpPr>
              <p:spPr>
                <a:xfrm rot="-858674">
                  <a:off x="3044908" y="3734041"/>
                  <a:ext cx="864116" cy="1152107"/>
                </a:xfrm>
                <a:prstGeom prst="arc">
                  <a:avLst>
                    <a:gd fmla="val 16200000" name="adj1"/>
                    <a:gd fmla="val 1491623" name="adj2"/>
                  </a:avLst>
                </a:prstGeom>
                <a:noFill/>
                <a:ln cap="flat" cmpd="sng" w="63500">
                  <a:solidFill>
                    <a:srgbClr val="FFFFFF"/>
                  </a:solidFill>
                  <a:prstDash val="solid"/>
                  <a:round/>
                  <a:headEnd len="sm" w="sm" type="none"/>
                  <a:tailEnd len="lg" w="lg"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sp>
              <p:nvSpPr>
                <p:cNvPr id="79" name="Google Shape;79;p14"/>
                <p:cNvSpPr/>
                <p:nvPr/>
              </p:nvSpPr>
              <p:spPr>
                <a:xfrm rot="5400000">
                  <a:off x="2915927" y="4293113"/>
                  <a:ext cx="864000" cy="1152000"/>
                </a:xfrm>
                <a:prstGeom prst="arc">
                  <a:avLst>
                    <a:gd fmla="val 16200000" name="adj1"/>
                    <a:gd fmla="val 1491623" name="adj2"/>
                  </a:avLst>
                </a:prstGeom>
                <a:noFill/>
                <a:ln cap="flat" cmpd="sng" w="63500">
                  <a:solidFill>
                    <a:srgbClr val="FFFFFF"/>
                  </a:solidFill>
                  <a:prstDash val="solid"/>
                  <a:round/>
                  <a:headEnd len="sm" w="sm" type="none"/>
                  <a:tailEnd len="lg" w="lg"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sp>
              <p:nvSpPr>
                <p:cNvPr id="80" name="Google Shape;80;p14"/>
                <p:cNvSpPr/>
                <p:nvPr/>
              </p:nvSpPr>
              <p:spPr>
                <a:xfrm rot="10164947">
                  <a:off x="1358117" y="4146686"/>
                  <a:ext cx="864000" cy="1152080"/>
                </a:xfrm>
                <a:prstGeom prst="arc">
                  <a:avLst>
                    <a:gd fmla="val 16200000" name="adj1"/>
                    <a:gd fmla="val 1491623" name="adj2"/>
                  </a:avLst>
                </a:prstGeom>
                <a:noFill/>
                <a:ln cap="flat" cmpd="sng" w="63500">
                  <a:solidFill>
                    <a:srgbClr val="FFFFFF"/>
                  </a:solidFill>
                  <a:prstDash val="solid"/>
                  <a:round/>
                  <a:headEnd len="sm" w="sm" type="none"/>
                  <a:tailEnd len="lg" w="lg"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sp>
              <p:nvSpPr>
                <p:cNvPr id="81" name="Google Shape;81;p14"/>
                <p:cNvSpPr/>
                <p:nvPr/>
              </p:nvSpPr>
              <p:spPr>
                <a:xfrm rot="-6931444">
                  <a:off x="1389620" y="3418913"/>
                  <a:ext cx="864025" cy="1152257"/>
                </a:xfrm>
                <a:prstGeom prst="arc">
                  <a:avLst>
                    <a:gd fmla="val 16200000" name="adj1"/>
                    <a:gd fmla="val 1491623" name="adj2"/>
                  </a:avLst>
                </a:prstGeom>
                <a:noFill/>
                <a:ln cap="flat" cmpd="sng" w="63500">
                  <a:solidFill>
                    <a:srgbClr val="FFFFFF"/>
                  </a:solidFill>
                  <a:prstDash val="solid"/>
                  <a:round/>
                  <a:headEnd len="sm" w="sm" type="none"/>
                  <a:tailEnd len="lg" w="lg"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grpSp>
        </p:grpSp>
      </p:grpSp>
      <p:sp>
        <p:nvSpPr>
          <p:cNvPr id="82" name="Google Shape;82;p14"/>
          <p:cNvSpPr/>
          <p:nvPr/>
        </p:nvSpPr>
        <p:spPr>
          <a:xfrm rot="-3751360">
            <a:off x="5328110" y="145507"/>
            <a:ext cx="631993" cy="1099624"/>
          </a:xfrm>
          <a:prstGeom prst="arc">
            <a:avLst>
              <a:gd fmla="val 17074284" name="adj1"/>
              <a:gd fmla="val 1491623" name="adj2"/>
            </a:avLst>
          </a:prstGeom>
          <a:noFill/>
          <a:ln cap="flat" cmpd="sng" w="34925">
            <a:solidFill>
              <a:srgbClr val="4A7DBA"/>
            </a:solidFill>
            <a:prstDash val="solid"/>
            <a:round/>
            <a:headEnd len="sm" w="sm" type="none"/>
            <a:tailEnd len="lg" w="lg"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sp>
        <p:nvSpPr>
          <p:cNvPr id="83" name="Google Shape;83;p14"/>
          <p:cNvSpPr/>
          <p:nvPr/>
        </p:nvSpPr>
        <p:spPr>
          <a:xfrm rot="3988149">
            <a:off x="2604609" y="2921638"/>
            <a:ext cx="169821" cy="1481311"/>
          </a:xfrm>
          <a:prstGeom prst="arc">
            <a:avLst>
              <a:gd fmla="val 17074284" name="adj1"/>
              <a:gd fmla="val 3084935" name="adj2"/>
            </a:avLst>
          </a:prstGeom>
          <a:noFill/>
          <a:ln cap="flat" cmpd="sng" w="34925">
            <a:solidFill>
              <a:srgbClr val="4A7DBA"/>
            </a:solidFill>
            <a:prstDash val="solid"/>
            <a:round/>
            <a:headEnd len="sm" w="sm" type="none"/>
            <a:tailEnd len="lg" w="lg" type="triangle"/>
          </a:ln>
        </p:spPr>
        <p:txBody>
          <a:bodyPr anchorCtr="0" anchor="ctr" bIns="45700" lIns="91425" spcFirstLastPara="1" rIns="91425" wrap="square" tIns="45700">
            <a:noAutofit/>
          </a:bodyPr>
          <a:lstStyle/>
          <a:p>
            <a:pPr indent="0" lvl="0" marL="0" marR="0" rtl="0" algn="ctr">
              <a:spcBef>
                <a:spcPts val="0"/>
              </a:spcBef>
              <a:spcAft>
                <a:spcPts val="0"/>
              </a:spcAft>
              <a:buClr>
                <a:srgbClr val="535353"/>
              </a:buClr>
              <a:buSzPts val="1800"/>
              <a:buFont typeface="Arial"/>
              <a:buNone/>
            </a:pPr>
            <a:r>
              <a:t/>
            </a:r>
            <a:endParaRPr b="0" i="0" sz="1800" u="none" cap="none" strike="noStrike">
              <a:solidFill>
                <a:srgbClr val="535353"/>
              </a:solidFill>
              <a:latin typeface="Calibri"/>
              <a:ea typeface="Calibri"/>
              <a:cs typeface="Calibri"/>
              <a:sym typeface="Calibri"/>
            </a:endParaRPr>
          </a:p>
        </p:txBody>
      </p:sp>
      <p:sp>
        <p:nvSpPr>
          <p:cNvPr id="84" name="Google Shape;84;p14"/>
          <p:cNvSpPr txBox="1"/>
          <p:nvPr/>
        </p:nvSpPr>
        <p:spPr>
          <a:xfrm>
            <a:off x="612824" y="3719683"/>
            <a:ext cx="1906800" cy="613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535353"/>
              </a:buClr>
              <a:buSzPts val="600"/>
              <a:buFont typeface="Calibri"/>
              <a:buNone/>
            </a:pPr>
            <a:r>
              <a:rPr b="1" i="0" lang="en" sz="2400" u="none" cap="none" strike="noStrike">
                <a:solidFill>
                  <a:srgbClr val="535353"/>
                </a:solidFill>
                <a:latin typeface="Calibri"/>
                <a:ea typeface="Calibri"/>
                <a:cs typeface="Calibri"/>
                <a:sym typeface="Calibri"/>
              </a:rPr>
              <a:t>AWESOME GAME!</a:t>
            </a:r>
            <a:endParaRPr/>
          </a:p>
        </p:txBody>
      </p:sp>
      <p:sp>
        <p:nvSpPr>
          <p:cNvPr id="85" name="Google Shape;85;p14"/>
          <p:cNvSpPr txBox="1"/>
          <p:nvPr/>
        </p:nvSpPr>
        <p:spPr>
          <a:xfrm>
            <a:off x="476639" y="1933299"/>
            <a:ext cx="3171300" cy="1022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535353"/>
              </a:buClr>
              <a:buSzPts val="700"/>
              <a:buFont typeface="Calibri"/>
              <a:buNone/>
            </a:pPr>
            <a:r>
              <a:rPr b="1" i="0" lang="en" sz="2800" u="none" cap="none" strike="noStrike">
                <a:solidFill>
                  <a:srgbClr val="535353"/>
                </a:solidFill>
                <a:latin typeface="Calibri"/>
                <a:ea typeface="Calibri"/>
                <a:cs typeface="Calibri"/>
                <a:sym typeface="Calibri"/>
              </a:rPr>
              <a:t>HOW THE </a:t>
            </a:r>
            <a:r>
              <a:rPr b="1" lang="en" sz="2800">
                <a:solidFill>
                  <a:srgbClr val="535353"/>
                </a:solidFill>
                <a:latin typeface="Calibri"/>
                <a:ea typeface="Calibri"/>
                <a:cs typeface="Calibri"/>
                <a:sym typeface="Calibri"/>
              </a:rPr>
              <a:t>PROCESS </a:t>
            </a:r>
            <a:r>
              <a:rPr b="1" i="0" lang="en" sz="2800" u="none" cap="none" strike="noStrike">
                <a:solidFill>
                  <a:srgbClr val="535353"/>
                </a:solidFill>
                <a:latin typeface="Calibri"/>
                <a:ea typeface="Calibri"/>
                <a:cs typeface="Calibri"/>
                <a:sym typeface="Calibri"/>
              </a:rPr>
              <a:t>WORKS….</a:t>
            </a:r>
            <a:endParaRPr/>
          </a:p>
        </p:txBody>
      </p:sp>
      <p:sp>
        <p:nvSpPr>
          <p:cNvPr id="86" name="Google Shape;86;p14"/>
          <p:cNvSpPr txBox="1"/>
          <p:nvPr/>
        </p:nvSpPr>
        <p:spPr>
          <a:xfrm>
            <a:off x="5980556" y="4498147"/>
            <a:ext cx="2837100" cy="3516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6AA4"/>
              </a:buClr>
              <a:buSzPts val="1800"/>
              <a:buFont typeface="Arial"/>
              <a:buNone/>
            </a:pPr>
            <a:r>
              <a:t/>
            </a:r>
            <a:endParaRPr/>
          </a:p>
        </p:txBody>
      </p:sp>
      <p:sp>
        <p:nvSpPr>
          <p:cNvPr id="87" name="Google Shape;87;p14"/>
          <p:cNvSpPr txBox="1"/>
          <p:nvPr/>
        </p:nvSpPr>
        <p:spPr>
          <a:xfrm>
            <a:off x="386850" y="123575"/>
            <a:ext cx="8520900" cy="1495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Assessment:</a:t>
            </a:r>
            <a:endParaRPr sz="1800"/>
          </a:p>
        </p:txBody>
      </p:sp>
      <p:sp>
        <p:nvSpPr>
          <p:cNvPr id="93" name="Google Shape;93;p15"/>
          <p:cNvSpPr txBox="1"/>
          <p:nvPr>
            <p:ph idx="1" type="body"/>
          </p:nvPr>
        </p:nvSpPr>
        <p:spPr>
          <a:xfrm>
            <a:off x="64575" y="845450"/>
            <a:ext cx="5375400" cy="4112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400"/>
              <a:t>Your game will be </a:t>
            </a:r>
            <a:r>
              <a:rPr lang="en" sz="1400"/>
              <a:t>assessed on these criteria:</a:t>
            </a:r>
            <a:endParaRPr sz="1400"/>
          </a:p>
          <a:p>
            <a:pPr indent="-317500" lvl="0" marL="457200" rtl="0" algn="l">
              <a:lnSpc>
                <a:spcPct val="100000"/>
              </a:lnSpc>
              <a:spcBef>
                <a:spcPts val="1600"/>
              </a:spcBef>
              <a:spcAft>
                <a:spcPts val="0"/>
              </a:spcAft>
              <a:buSzPts val="1400"/>
              <a:buChar char="●"/>
            </a:pPr>
            <a:r>
              <a:rPr lang="en" sz="1400"/>
              <a:t>Your client profile has been completed with their name, age and a blurb on their interests (your game must be based on the interests of your client)</a:t>
            </a:r>
            <a:endParaRPr sz="1400"/>
          </a:p>
          <a:p>
            <a:pPr indent="0" lvl="0" marL="0" rtl="0" algn="l">
              <a:lnSpc>
                <a:spcPct val="100000"/>
              </a:lnSpc>
              <a:spcBef>
                <a:spcPts val="1600"/>
              </a:spcBef>
              <a:spcAft>
                <a:spcPts val="0"/>
              </a:spcAft>
              <a:buNone/>
            </a:pPr>
            <a:r>
              <a:rPr lang="en" sz="1400"/>
              <a:t>Your game includes these elements of movement and code:</a:t>
            </a:r>
            <a:endParaRPr sz="1400"/>
          </a:p>
          <a:p>
            <a:pPr indent="-317500" lvl="0" marL="457200" rtl="0" algn="l">
              <a:lnSpc>
                <a:spcPct val="100000"/>
              </a:lnSpc>
              <a:spcBef>
                <a:spcPts val="1600"/>
              </a:spcBef>
              <a:spcAft>
                <a:spcPts val="0"/>
              </a:spcAft>
              <a:buSzPts val="1400"/>
              <a:buChar char="●"/>
            </a:pPr>
            <a:r>
              <a:rPr lang="en" sz="1400"/>
              <a:t>There must be at least two sprites</a:t>
            </a:r>
            <a:endParaRPr sz="1400"/>
          </a:p>
          <a:p>
            <a:pPr indent="-317500" lvl="0" marL="457200" rtl="0" algn="l">
              <a:lnSpc>
                <a:spcPct val="100000"/>
              </a:lnSpc>
              <a:spcBef>
                <a:spcPts val="0"/>
              </a:spcBef>
              <a:spcAft>
                <a:spcPts val="0"/>
              </a:spcAft>
              <a:buSzPts val="1400"/>
              <a:buChar char="●"/>
            </a:pPr>
            <a:r>
              <a:rPr lang="en" sz="1400"/>
              <a:t>There must be conversation bubbles that show the sprites can talk to each other</a:t>
            </a:r>
            <a:endParaRPr sz="1400"/>
          </a:p>
          <a:p>
            <a:pPr indent="-317500" lvl="0" marL="457200" rtl="0" algn="l">
              <a:lnSpc>
                <a:spcPct val="100000"/>
              </a:lnSpc>
              <a:spcBef>
                <a:spcPts val="0"/>
              </a:spcBef>
              <a:spcAft>
                <a:spcPts val="0"/>
              </a:spcAft>
              <a:buSzPts val="1400"/>
              <a:buChar char="●"/>
            </a:pPr>
            <a:r>
              <a:rPr lang="en" sz="1400"/>
              <a:t>The sprites will move and one will change costume</a:t>
            </a:r>
            <a:endParaRPr sz="1400"/>
          </a:p>
          <a:p>
            <a:pPr indent="-317500" lvl="0" marL="457200" rtl="0" algn="l">
              <a:lnSpc>
                <a:spcPct val="100000"/>
              </a:lnSpc>
              <a:spcBef>
                <a:spcPts val="0"/>
              </a:spcBef>
              <a:spcAft>
                <a:spcPts val="0"/>
              </a:spcAft>
              <a:buSzPts val="1400"/>
              <a:buChar char="●"/>
            </a:pPr>
            <a:r>
              <a:rPr lang="en" sz="1400"/>
              <a:t>The game includes sound</a:t>
            </a:r>
            <a:endParaRPr sz="1400"/>
          </a:p>
          <a:p>
            <a:pPr indent="-317500" lvl="0" marL="457200" rtl="0" algn="l">
              <a:lnSpc>
                <a:spcPct val="100000"/>
              </a:lnSpc>
              <a:spcBef>
                <a:spcPts val="0"/>
              </a:spcBef>
              <a:spcAft>
                <a:spcPts val="0"/>
              </a:spcAft>
              <a:buSzPts val="1400"/>
              <a:buChar char="●"/>
            </a:pPr>
            <a:r>
              <a:rPr lang="en" sz="1400"/>
              <a:t>The timings of the game are correct (the speech matches the spite, movements match key inputs etc)</a:t>
            </a:r>
            <a:endParaRPr sz="1400"/>
          </a:p>
          <a:p>
            <a:pPr indent="0" lvl="0" marL="0" rtl="0" algn="l">
              <a:lnSpc>
                <a:spcPct val="100000"/>
              </a:lnSpc>
              <a:spcBef>
                <a:spcPts val="1600"/>
              </a:spcBef>
              <a:spcAft>
                <a:spcPts val="0"/>
              </a:spcAft>
              <a:buNone/>
            </a:pPr>
            <a:r>
              <a:rPr lang="en" sz="1400"/>
              <a:t>You will submit your completed game and client profile to MHOL</a:t>
            </a:r>
            <a:endParaRPr sz="1400"/>
          </a:p>
          <a:p>
            <a:pPr indent="0" lvl="0" marL="0" rtl="0" algn="l">
              <a:lnSpc>
                <a:spcPct val="100000"/>
              </a:lnSpc>
              <a:spcBef>
                <a:spcPts val="1600"/>
              </a:spcBef>
              <a:spcAft>
                <a:spcPts val="0"/>
              </a:spcAft>
              <a:buNone/>
            </a:pPr>
            <a:r>
              <a:t/>
            </a:r>
            <a:endParaRPr sz="1400"/>
          </a:p>
          <a:p>
            <a:pPr indent="0" lvl="0" marL="0" rtl="0" algn="l">
              <a:spcBef>
                <a:spcPts val="1600"/>
              </a:spcBef>
              <a:spcAft>
                <a:spcPts val="0"/>
              </a:spcAft>
              <a:buNone/>
            </a:pPr>
            <a:r>
              <a:t/>
            </a:r>
            <a:endParaRPr sz="1400"/>
          </a:p>
          <a:p>
            <a:pPr indent="0" lvl="0" marL="0" rtl="0" algn="l">
              <a:spcBef>
                <a:spcPts val="1600"/>
              </a:spcBef>
              <a:spcAft>
                <a:spcPts val="0"/>
              </a:spcAft>
              <a:buNone/>
            </a:pPr>
            <a:r>
              <a:t/>
            </a:r>
            <a:endParaRPr sz="1400"/>
          </a:p>
          <a:p>
            <a:pPr indent="0" lvl="0" marL="0" rtl="0" algn="l">
              <a:spcBef>
                <a:spcPts val="1600"/>
              </a:spcBef>
              <a:spcAft>
                <a:spcPts val="0"/>
              </a:spcAft>
              <a:buNone/>
            </a:pPr>
            <a:r>
              <a:t/>
            </a:r>
            <a:endParaRPr sz="1400"/>
          </a:p>
          <a:p>
            <a:pPr indent="0" lvl="0" marL="0" rtl="0" algn="l">
              <a:spcBef>
                <a:spcPts val="1600"/>
              </a:spcBef>
              <a:spcAft>
                <a:spcPts val="1600"/>
              </a:spcAft>
              <a:buNone/>
            </a:pPr>
            <a:r>
              <a:rPr lang="en" sz="1400"/>
              <a:t> </a:t>
            </a:r>
            <a:endParaRPr sz="1400"/>
          </a:p>
        </p:txBody>
      </p:sp>
      <p:pic>
        <p:nvPicPr>
          <p:cNvPr id="94" name="Google Shape;94;p15"/>
          <p:cNvPicPr preferRelativeResize="0"/>
          <p:nvPr/>
        </p:nvPicPr>
        <p:blipFill>
          <a:blip r:embed="rId3">
            <a:alphaModFix/>
          </a:blip>
          <a:stretch>
            <a:fillRect/>
          </a:stretch>
        </p:blipFill>
        <p:spPr>
          <a:xfrm>
            <a:off x="5355663" y="323850"/>
            <a:ext cx="3476625" cy="4495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6"/>
          <p:cNvSpPr txBox="1"/>
          <p:nvPr>
            <p:ph idx="1" type="body"/>
          </p:nvPr>
        </p:nvSpPr>
        <p:spPr>
          <a:xfrm>
            <a:off x="311700" y="149350"/>
            <a:ext cx="8520600" cy="486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Client Profile - </a:t>
            </a:r>
            <a:r>
              <a:rPr lang="en" sz="1400"/>
              <a:t>Your client profile should look something like this:</a:t>
            </a:r>
            <a:endParaRPr sz="1400"/>
          </a:p>
          <a:p>
            <a:pPr indent="0" lvl="0" marL="0" rtl="0" algn="l">
              <a:spcBef>
                <a:spcPts val="1600"/>
              </a:spcBef>
              <a:spcAft>
                <a:spcPts val="0"/>
              </a:spcAft>
              <a:buNone/>
            </a:pPr>
            <a:r>
              <a:rPr b="1" lang="en" sz="1400"/>
              <a:t>The client for my game is</a:t>
            </a:r>
            <a:r>
              <a:rPr lang="en" sz="1400"/>
              <a:t> - (the name and age of your client)</a:t>
            </a:r>
            <a:endParaRPr sz="1400"/>
          </a:p>
          <a:p>
            <a:pPr indent="0" lvl="0" marL="0" rtl="0" algn="l">
              <a:spcBef>
                <a:spcPts val="1600"/>
              </a:spcBef>
              <a:spcAft>
                <a:spcPts val="0"/>
              </a:spcAft>
              <a:buNone/>
            </a:pPr>
            <a:r>
              <a:rPr b="1" lang="en" sz="1400"/>
              <a:t>The main interests of my client are </a:t>
            </a:r>
            <a:r>
              <a:rPr lang="en" sz="1400"/>
              <a:t>- (list the main interests of your client. Do not just write “gaming” if one of your client’s interests is gaming then you need to be specific and say what type of games they prefer to play)</a:t>
            </a:r>
            <a:endParaRPr sz="1400"/>
          </a:p>
          <a:p>
            <a:pPr indent="0" lvl="0" marL="0" rtl="0" algn="l">
              <a:spcBef>
                <a:spcPts val="1600"/>
              </a:spcBef>
              <a:spcAft>
                <a:spcPts val="0"/>
              </a:spcAft>
              <a:buNone/>
            </a:pPr>
            <a:r>
              <a:t/>
            </a:r>
            <a:endParaRPr sz="1400"/>
          </a:p>
          <a:p>
            <a:pPr indent="0" lvl="0" marL="0" rtl="0" algn="l">
              <a:spcBef>
                <a:spcPts val="1600"/>
              </a:spcBef>
              <a:spcAft>
                <a:spcPts val="0"/>
              </a:spcAft>
              <a:buNone/>
            </a:pPr>
            <a:r>
              <a:rPr b="1" lang="en" sz="1400"/>
              <a:t>Possible game themes</a:t>
            </a:r>
            <a:r>
              <a:rPr lang="en" sz="1400"/>
              <a:t>. </a:t>
            </a:r>
            <a:endParaRPr sz="1400"/>
          </a:p>
          <a:p>
            <a:pPr indent="0" lvl="0" marL="0" rtl="0" algn="l">
              <a:spcBef>
                <a:spcPts val="1600"/>
              </a:spcBef>
              <a:spcAft>
                <a:spcPts val="0"/>
              </a:spcAft>
              <a:buNone/>
            </a:pPr>
            <a:r>
              <a:rPr lang="en" sz="1400"/>
              <a:t>Your game will be based on the interests of your client, y</a:t>
            </a:r>
            <a:r>
              <a:rPr lang="en" sz="1400"/>
              <a:t>ou will need to consult your client to find out what possible themes they would like the game to be based on, examples of game themes are;</a:t>
            </a:r>
            <a:endParaRPr sz="1400"/>
          </a:p>
          <a:p>
            <a:pPr indent="0" lvl="0" marL="0" rtl="0" algn="l">
              <a:spcBef>
                <a:spcPts val="1600"/>
              </a:spcBef>
              <a:spcAft>
                <a:spcPts val="0"/>
              </a:spcAft>
              <a:buNone/>
            </a:pPr>
            <a:r>
              <a:rPr lang="en" sz="1400"/>
              <a:t>Flying, music, racing. Hide and seek, catching, fashion, create a story, challenges, ping/pong movement, dancing, platform/jumping. There are many others, the main thing is to keep it simple, don’t try to include too many elements in your game Game Elements:</a:t>
            </a:r>
            <a:endParaRPr sz="1400"/>
          </a:p>
          <a:p>
            <a:pPr indent="0" lvl="0" marL="0" rtl="0" algn="l">
              <a:spcBef>
                <a:spcPts val="1600"/>
              </a:spcBef>
              <a:spcAft>
                <a:spcPts val="1600"/>
              </a:spcAft>
              <a:buNone/>
            </a:pPr>
            <a:r>
              <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Game Elements: </a:t>
            </a:r>
            <a:endParaRPr sz="1800"/>
          </a:p>
          <a:p>
            <a:pPr indent="0" lvl="0" marL="0" rtl="0" algn="l">
              <a:spcBef>
                <a:spcPts val="0"/>
              </a:spcBef>
              <a:spcAft>
                <a:spcPts val="0"/>
              </a:spcAft>
              <a:buNone/>
            </a:pPr>
            <a:r>
              <a:t/>
            </a:r>
            <a:endParaRPr/>
          </a:p>
        </p:txBody>
      </p:sp>
      <p:sp>
        <p:nvSpPr>
          <p:cNvPr id="105" name="Google Shape;105;p17"/>
          <p:cNvSpPr txBox="1"/>
          <p:nvPr>
            <p:ph idx="1" type="body"/>
          </p:nvPr>
        </p:nvSpPr>
        <p:spPr>
          <a:xfrm>
            <a:off x="311700" y="909925"/>
            <a:ext cx="8520600" cy="4116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Your game will be made up of elements. All games are made up of elements which are the building blocks of the game. The elements of a simple catching game would be the bowl or catching </a:t>
            </a:r>
            <a:r>
              <a:rPr lang="en" sz="1400"/>
              <a:t>sprites</a:t>
            </a:r>
            <a:r>
              <a:rPr lang="en" sz="1400"/>
              <a:t>, the balls or things that have to be caught sprites, and the movement of the sprites.</a:t>
            </a:r>
            <a:endParaRPr sz="1400"/>
          </a:p>
          <a:p>
            <a:pPr indent="0" lvl="0" marL="0" rtl="0" algn="l">
              <a:spcBef>
                <a:spcPts val="1600"/>
              </a:spcBef>
              <a:spcAft>
                <a:spcPts val="0"/>
              </a:spcAft>
              <a:buNone/>
            </a:pPr>
            <a:r>
              <a:rPr lang="en" sz="1400"/>
              <a:t>Elements can be added as the game is constructed but games can easily become too complicated and difficult to play if there are too many elements trying to be included, the success of a game is not based on the number of elements it has</a:t>
            </a:r>
            <a:endParaRPr sz="1400"/>
          </a:p>
          <a:p>
            <a:pPr indent="0" lvl="0" marL="0" rtl="0" algn="l">
              <a:spcBef>
                <a:spcPts val="1600"/>
              </a:spcBef>
              <a:spcAft>
                <a:spcPts val="0"/>
              </a:spcAft>
              <a:buNone/>
            </a:pPr>
            <a:r>
              <a:rPr b="1" lang="en"/>
              <a:t>Game links:</a:t>
            </a:r>
            <a:endParaRPr b="1"/>
          </a:p>
          <a:p>
            <a:pPr indent="0" lvl="0" marL="0" rtl="0" algn="l">
              <a:spcBef>
                <a:spcPts val="1600"/>
              </a:spcBef>
              <a:spcAft>
                <a:spcPts val="1600"/>
              </a:spcAft>
              <a:buNone/>
            </a:pPr>
            <a:r>
              <a:rPr lang="en" sz="1400"/>
              <a:t>Include the link to your game in your slides</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Summary of gaming assessment - You need to complete these items</a:t>
            </a:r>
            <a:endParaRPr sz="1800"/>
          </a:p>
        </p:txBody>
      </p:sp>
      <p:sp>
        <p:nvSpPr>
          <p:cNvPr id="111" name="Google Shape;111;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slide with details of:</a:t>
            </a:r>
            <a:endParaRPr/>
          </a:p>
          <a:p>
            <a:pPr indent="-342900" lvl="0" marL="457200" rtl="0" algn="l">
              <a:spcBef>
                <a:spcPts val="1600"/>
              </a:spcBef>
              <a:spcAft>
                <a:spcPts val="0"/>
              </a:spcAft>
              <a:buSzPts val="1800"/>
              <a:buChar char="●"/>
            </a:pPr>
            <a:r>
              <a:rPr lang="en"/>
              <a:t>Your name and class</a:t>
            </a:r>
            <a:endParaRPr/>
          </a:p>
          <a:p>
            <a:pPr indent="-342900" lvl="0" marL="457200" rtl="0" algn="l">
              <a:spcBef>
                <a:spcPts val="0"/>
              </a:spcBef>
              <a:spcAft>
                <a:spcPts val="0"/>
              </a:spcAft>
              <a:buSzPts val="1800"/>
              <a:buChar char="●"/>
            </a:pPr>
            <a:r>
              <a:rPr lang="en"/>
              <a:t>Your client profile and a summary of their interests</a:t>
            </a:r>
            <a:endParaRPr/>
          </a:p>
          <a:p>
            <a:pPr indent="-342900" lvl="0" marL="457200" rtl="0" algn="l">
              <a:spcBef>
                <a:spcPts val="0"/>
              </a:spcBef>
              <a:spcAft>
                <a:spcPts val="0"/>
              </a:spcAft>
              <a:buSzPts val="1800"/>
              <a:buChar char="●"/>
            </a:pPr>
            <a:r>
              <a:rPr lang="en"/>
              <a:t>A link to your completed game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