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5"/>
    <p:sldMasterId id="2147483686" r:id="rId6"/>
    <p:sldMasterId id="2147483687" r:id="rId7"/>
    <p:sldMasterId id="214748368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Lst>
  <p:sldSz cy="5143500" cx="9144000"/>
  <p:notesSz cx="6858000" cy="9144000"/>
  <p:embeddedFontLst>
    <p:embeddedFont>
      <p:font typeface="Raleway"/>
      <p:regular r:id="rId32"/>
      <p:bold r:id="rId33"/>
      <p:italic r:id="rId34"/>
      <p:boldItalic r:id="rId35"/>
    </p:embeddedFont>
    <p:embeddedFont>
      <p:font typeface="Lato"/>
      <p:regular r:id="rId36"/>
      <p:bold r:id="rId37"/>
      <p:italic r:id="rId38"/>
      <p:boldItalic r:id="rId39"/>
    </p:embeddedFont>
    <p:embeddedFont>
      <p:font typeface="Open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5C54CBB-53F0-4691-BC8A-4A91F63CB378}">
  <a:tblStyle styleId="{F5C54CBB-53F0-4691-BC8A-4A91F63CB37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regular.fntdata"/><Relationship Id="rId20" Type="http://schemas.openxmlformats.org/officeDocument/2006/relationships/slide" Target="slides/slide11.xml"/><Relationship Id="rId42" Type="http://schemas.openxmlformats.org/officeDocument/2006/relationships/font" Target="fonts/OpenSans-italic.fntdata"/><Relationship Id="rId41" Type="http://schemas.openxmlformats.org/officeDocument/2006/relationships/font" Target="fonts/OpenSans-bold.fntdata"/><Relationship Id="rId22" Type="http://schemas.openxmlformats.org/officeDocument/2006/relationships/slide" Target="slides/slide13.xml"/><Relationship Id="rId21" Type="http://schemas.openxmlformats.org/officeDocument/2006/relationships/slide" Target="slides/slide12.xml"/><Relationship Id="rId43" Type="http://schemas.openxmlformats.org/officeDocument/2006/relationships/font" Target="fonts/OpenSans-boldItalic.fntdata"/><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0.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font" Target="fonts/Raleway-bold.fntdata"/><Relationship Id="rId10" Type="http://schemas.openxmlformats.org/officeDocument/2006/relationships/slide" Target="slides/slide1.xml"/><Relationship Id="rId32" Type="http://schemas.openxmlformats.org/officeDocument/2006/relationships/font" Target="fonts/Raleway-regular.fntdata"/><Relationship Id="rId13" Type="http://schemas.openxmlformats.org/officeDocument/2006/relationships/slide" Target="slides/slide4.xml"/><Relationship Id="rId35" Type="http://schemas.openxmlformats.org/officeDocument/2006/relationships/font" Target="fonts/Raleway-boldItalic.fntdata"/><Relationship Id="rId12" Type="http://schemas.openxmlformats.org/officeDocument/2006/relationships/slide" Target="slides/slide3.xml"/><Relationship Id="rId34" Type="http://schemas.openxmlformats.org/officeDocument/2006/relationships/font" Target="fonts/Raleway-italic.fntdata"/><Relationship Id="rId15" Type="http://schemas.openxmlformats.org/officeDocument/2006/relationships/slide" Target="slides/slide6.xml"/><Relationship Id="rId37" Type="http://schemas.openxmlformats.org/officeDocument/2006/relationships/font" Target="fonts/Lato-bold.fntdata"/><Relationship Id="rId14" Type="http://schemas.openxmlformats.org/officeDocument/2006/relationships/slide" Target="slides/slide5.xml"/><Relationship Id="rId36" Type="http://schemas.openxmlformats.org/officeDocument/2006/relationships/font" Target="fonts/Lato-regular.fntdata"/><Relationship Id="rId17" Type="http://schemas.openxmlformats.org/officeDocument/2006/relationships/slide" Target="slides/slide8.xml"/><Relationship Id="rId39" Type="http://schemas.openxmlformats.org/officeDocument/2006/relationships/font" Target="fonts/Lato-boldItalic.fntdata"/><Relationship Id="rId16" Type="http://schemas.openxmlformats.org/officeDocument/2006/relationships/slide" Target="slides/slide7.xml"/><Relationship Id="rId38" Type="http://schemas.openxmlformats.org/officeDocument/2006/relationships/font" Target="fonts/Lato-italic.fntdata"/><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c726635f1e_2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g2c726635f1e_2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c5e9813601_0_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c5e9813601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c5e9813601_0_1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c5e9813601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c5e9813601_0_1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c5e9813601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c5e9813601_0_2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c5e9813601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c5e9813601_0_2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c5e9813601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c5e9813601_0_2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c5e9813601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c5e9813601_0_2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c5e9813601_0_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c5e9813601_0_3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c5e9813601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c5e9813601_0_3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c5e9813601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c5e9813601_0_3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c5e9813601_0_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c5e9813601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c5e9813601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c5e9813601_0_3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c5e9813601_0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c5e9813601_0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c5e9813601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c726635f1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c726635f1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c8413be3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c8413be3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c8413be32c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c8413be32c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c8413be32c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c8413be32c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c5e9813601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c5e9813601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c5e9813601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c5e9813601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c5e9813601_0_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c5e9813601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c5e9813601_0_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c5e9813601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hyperlink" Target="https://www.twinkl.co.uk/"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hyperlink" Target="https://www.twinkl.co.uk/"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14">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15"/>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1350" u="none" cap="none" strike="noStrike">
                <a:solidFill>
                  <a:schemeClr val="lt1"/>
                </a:solidFill>
                <a:latin typeface="Arial"/>
                <a:ea typeface="Arial"/>
                <a:cs typeface="Arial"/>
                <a:sym typeface="Arial"/>
              </a:rPr>
              <a:t> </a:t>
            </a:r>
            <a:endParaRPr/>
          </a:p>
        </p:txBody>
      </p:sp>
      <p:sp>
        <p:nvSpPr>
          <p:cNvPr id="57" name="Google Shape;57;p15"/>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Google Shape;59;p1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60" name="Shape 60"/>
        <p:cNvGrpSpPr/>
        <p:nvPr/>
      </p:nvGrpSpPr>
      <p:grpSpPr>
        <a:xfrm>
          <a:off x="0" y="0"/>
          <a:ext cx="0" cy="0"/>
          <a:chOff x="0" y="0"/>
          <a:chExt cx="0" cy="0"/>
        </a:xfrm>
      </p:grpSpPr>
      <p:sp>
        <p:nvSpPr>
          <p:cNvPr id="61" name="Google Shape;61;p17"/>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350">
                <a:solidFill>
                  <a:schemeClr val="lt1"/>
                </a:solidFill>
                <a:latin typeface="Arial"/>
                <a:ea typeface="Arial"/>
                <a:cs typeface="Arial"/>
                <a:sym typeface="Arial"/>
              </a:rPr>
              <a:t> </a:t>
            </a:r>
            <a:endParaRPr/>
          </a:p>
        </p:txBody>
      </p:sp>
      <p:sp>
        <p:nvSpPr>
          <p:cNvPr id="62" name="Google Shape;62;p17"/>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350">
                <a:solidFill>
                  <a:schemeClr val="lt1"/>
                </a:solidFill>
                <a:latin typeface="Arial"/>
                <a:ea typeface="Arial"/>
                <a:cs typeface="Arial"/>
                <a:sym typeface="Arial"/>
              </a:rPr>
              <a:t> </a:t>
            </a:r>
            <a:endParaRPr/>
          </a:p>
        </p:txBody>
      </p:sp>
      <p:sp>
        <p:nvSpPr>
          <p:cNvPr id="63" name="Google Shape;63;p17"/>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4" name="Google Shape;64;p17"/>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5" name="Google Shape;65;p17"/>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6" name="Google Shape;66;p17"/>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71" name="Shape 71"/>
        <p:cNvGrpSpPr/>
        <p:nvPr/>
      </p:nvGrpSpPr>
      <p:grpSpPr>
        <a:xfrm>
          <a:off x="0" y="0"/>
          <a:ext cx="0" cy="0"/>
          <a:chOff x="0" y="0"/>
          <a:chExt cx="0" cy="0"/>
        </a:xfrm>
      </p:grpSpPr>
      <p:cxnSp>
        <p:nvCxnSpPr>
          <p:cNvPr id="72" name="Google Shape;72;p19"/>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73" name="Google Shape;73;p19"/>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74" name="Google Shape;74;p19"/>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75" name="Google Shape;75;p19"/>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76" name="Google Shape;76;p19"/>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77" name="Google Shape;77;p1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78" name="Shape 78"/>
        <p:cNvGrpSpPr/>
        <p:nvPr/>
      </p:nvGrpSpPr>
      <p:grpSpPr>
        <a:xfrm>
          <a:off x="0" y="0"/>
          <a:ext cx="0" cy="0"/>
          <a:chOff x="0" y="0"/>
          <a:chExt cx="0" cy="0"/>
        </a:xfrm>
      </p:grpSpPr>
      <p:cxnSp>
        <p:nvCxnSpPr>
          <p:cNvPr id="79" name="Google Shape;79;p20"/>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80" name="Google Shape;80;p20"/>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81" name="Google Shape;81;p20"/>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82" name="Google Shape;82;p2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3" name="Shape 83"/>
        <p:cNvGrpSpPr/>
        <p:nvPr/>
      </p:nvGrpSpPr>
      <p:grpSpPr>
        <a:xfrm>
          <a:off x="0" y="0"/>
          <a:ext cx="0" cy="0"/>
          <a:chOff x="0" y="0"/>
          <a:chExt cx="0" cy="0"/>
        </a:xfrm>
      </p:grpSpPr>
      <p:cxnSp>
        <p:nvCxnSpPr>
          <p:cNvPr id="84" name="Google Shape;84;p21"/>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85" name="Google Shape;85;p21"/>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86" name="Google Shape;86;p21"/>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87" name="Google Shape;87;p21"/>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8" name="Google Shape;88;p21"/>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9" name="Google Shape;89;p2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0" name="Shape 90"/>
        <p:cNvGrpSpPr/>
        <p:nvPr/>
      </p:nvGrpSpPr>
      <p:grpSpPr>
        <a:xfrm>
          <a:off x="0" y="0"/>
          <a:ext cx="0" cy="0"/>
          <a:chOff x="0" y="0"/>
          <a:chExt cx="0" cy="0"/>
        </a:xfrm>
      </p:grpSpPr>
      <p:cxnSp>
        <p:nvCxnSpPr>
          <p:cNvPr id="91" name="Google Shape;91;p22"/>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92" name="Google Shape;92;p22"/>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93" name="Google Shape;93;p22"/>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94" name="Google Shape;94;p22"/>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5" name="Google Shape;95;p22"/>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6" name="Google Shape;96;p22"/>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7" name="Google Shape;97;p2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8" name="Shape 98"/>
        <p:cNvGrpSpPr/>
        <p:nvPr/>
      </p:nvGrpSpPr>
      <p:grpSpPr>
        <a:xfrm>
          <a:off x="0" y="0"/>
          <a:ext cx="0" cy="0"/>
          <a:chOff x="0" y="0"/>
          <a:chExt cx="0" cy="0"/>
        </a:xfrm>
      </p:grpSpPr>
      <p:sp>
        <p:nvSpPr>
          <p:cNvPr id="99" name="Google Shape;99;p23"/>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0" name="Google Shape;100;p2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1" name="Shape 101"/>
        <p:cNvGrpSpPr/>
        <p:nvPr/>
      </p:nvGrpSpPr>
      <p:grpSpPr>
        <a:xfrm>
          <a:off x="0" y="0"/>
          <a:ext cx="0" cy="0"/>
          <a:chOff x="0" y="0"/>
          <a:chExt cx="0" cy="0"/>
        </a:xfrm>
      </p:grpSpPr>
      <p:cxnSp>
        <p:nvCxnSpPr>
          <p:cNvPr id="102" name="Google Shape;102;p2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03" name="Google Shape;103;p24"/>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4" name="Google Shape;104;p24"/>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5" name="Google Shape;105;p2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06" name="Shape 106"/>
        <p:cNvGrpSpPr/>
        <p:nvPr/>
      </p:nvGrpSpPr>
      <p:grpSpPr>
        <a:xfrm>
          <a:off x="0" y="0"/>
          <a:ext cx="0" cy="0"/>
          <a:chOff x="0" y="0"/>
          <a:chExt cx="0" cy="0"/>
        </a:xfrm>
      </p:grpSpPr>
      <p:cxnSp>
        <p:nvCxnSpPr>
          <p:cNvPr id="107" name="Google Shape;107;p25"/>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08" name="Google Shape;108;p25"/>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09" name="Google Shape;109;p2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0" name="Shape 110"/>
        <p:cNvGrpSpPr/>
        <p:nvPr/>
      </p:nvGrpSpPr>
      <p:grpSpPr>
        <a:xfrm>
          <a:off x="0" y="0"/>
          <a:ext cx="0" cy="0"/>
          <a:chOff x="0" y="0"/>
          <a:chExt cx="0" cy="0"/>
        </a:xfrm>
      </p:grpSpPr>
      <p:sp>
        <p:nvSpPr>
          <p:cNvPr id="111" name="Google Shape;111;p26"/>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2" name="Google Shape;112;p26"/>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13" name="Google Shape;113;p26"/>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114" name="Google Shape;114;p26"/>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5" name="Google Shape;115;p26"/>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16" name="Google Shape;116;p2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7" name="Shape 117"/>
        <p:cNvGrpSpPr/>
        <p:nvPr/>
      </p:nvGrpSpPr>
      <p:grpSpPr>
        <a:xfrm>
          <a:off x="0" y="0"/>
          <a:ext cx="0" cy="0"/>
          <a:chOff x="0" y="0"/>
          <a:chExt cx="0" cy="0"/>
        </a:xfrm>
      </p:grpSpPr>
      <p:cxnSp>
        <p:nvCxnSpPr>
          <p:cNvPr id="118" name="Google Shape;118;p27"/>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19" name="Google Shape;119;p2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20" name="Google Shape;120;p27"/>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21" name="Google Shape;121;p2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2" name="Shape 122"/>
        <p:cNvGrpSpPr/>
        <p:nvPr/>
      </p:nvGrpSpPr>
      <p:grpSpPr>
        <a:xfrm>
          <a:off x="0" y="0"/>
          <a:ext cx="0" cy="0"/>
          <a:chOff x="0" y="0"/>
          <a:chExt cx="0" cy="0"/>
        </a:xfrm>
      </p:grpSpPr>
      <p:cxnSp>
        <p:nvCxnSpPr>
          <p:cNvPr id="123" name="Google Shape;123;p28"/>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24" name="Google Shape;124;p28"/>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125" name="Google Shape;125;p28"/>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126" name="Google Shape;126;p28"/>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27" name="Google Shape;127;p2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2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34" name="Shape 134"/>
        <p:cNvGrpSpPr/>
        <p:nvPr/>
      </p:nvGrpSpPr>
      <p:grpSpPr>
        <a:xfrm>
          <a:off x="0" y="0"/>
          <a:ext cx="0" cy="0"/>
          <a:chOff x="0" y="0"/>
          <a:chExt cx="0" cy="0"/>
        </a:xfrm>
      </p:grpSpPr>
      <p:sp>
        <p:nvSpPr>
          <p:cNvPr id="135" name="Google Shape;135;p31"/>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 name="Google Shape;136;p31"/>
          <p:cNvGrpSpPr/>
          <p:nvPr/>
        </p:nvGrpSpPr>
        <p:grpSpPr>
          <a:xfrm>
            <a:off x="830392" y="1191256"/>
            <a:ext cx="745763" cy="45826"/>
            <a:chOff x="4580561" y="2589004"/>
            <a:chExt cx="1064464" cy="25200"/>
          </a:xfrm>
        </p:grpSpPr>
        <p:sp>
          <p:nvSpPr>
            <p:cNvPr id="137" name="Google Shape;137;p3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31"/>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40" name="Google Shape;140;p31"/>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41" name="Google Shape;141;p3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2" name="Shape 142"/>
        <p:cNvGrpSpPr/>
        <p:nvPr/>
      </p:nvGrpSpPr>
      <p:grpSpPr>
        <a:xfrm>
          <a:off x="0" y="0"/>
          <a:ext cx="0" cy="0"/>
          <a:chOff x="0" y="0"/>
          <a:chExt cx="0" cy="0"/>
        </a:xfrm>
      </p:grpSpPr>
      <p:grpSp>
        <p:nvGrpSpPr>
          <p:cNvPr id="143" name="Google Shape;143;p32"/>
          <p:cNvGrpSpPr/>
          <p:nvPr/>
        </p:nvGrpSpPr>
        <p:grpSpPr>
          <a:xfrm>
            <a:off x="830392" y="1191256"/>
            <a:ext cx="745763" cy="45826"/>
            <a:chOff x="4580561" y="2589004"/>
            <a:chExt cx="1064464" cy="25200"/>
          </a:xfrm>
        </p:grpSpPr>
        <p:sp>
          <p:nvSpPr>
            <p:cNvPr id="144" name="Google Shape;144;p32"/>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2"/>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 name="Google Shape;146;p32"/>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7" name="Google Shape;147;p3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8" name="Shape 148"/>
        <p:cNvGrpSpPr/>
        <p:nvPr/>
      </p:nvGrpSpPr>
      <p:grpSpPr>
        <a:xfrm>
          <a:off x="0" y="0"/>
          <a:ext cx="0" cy="0"/>
          <a:chOff x="0" y="0"/>
          <a:chExt cx="0" cy="0"/>
        </a:xfrm>
      </p:grpSpPr>
      <p:sp>
        <p:nvSpPr>
          <p:cNvPr id="149" name="Google Shape;149;p3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0" name="Google Shape;150;p33"/>
          <p:cNvGrpSpPr/>
          <p:nvPr/>
        </p:nvGrpSpPr>
        <p:grpSpPr>
          <a:xfrm>
            <a:off x="830392" y="1191256"/>
            <a:ext cx="745763" cy="45826"/>
            <a:chOff x="4580561" y="2589004"/>
            <a:chExt cx="1064464" cy="25200"/>
          </a:xfrm>
        </p:grpSpPr>
        <p:sp>
          <p:nvSpPr>
            <p:cNvPr id="151" name="Google Shape;151;p3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 name="Google Shape;153;p33"/>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54" name="Google Shape;154;p33"/>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55" name="Google Shape;155;p3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6" name="Shape 156"/>
        <p:cNvGrpSpPr/>
        <p:nvPr/>
      </p:nvGrpSpPr>
      <p:grpSpPr>
        <a:xfrm>
          <a:off x="0" y="0"/>
          <a:ext cx="0" cy="0"/>
          <a:chOff x="0" y="0"/>
          <a:chExt cx="0" cy="0"/>
        </a:xfrm>
      </p:grpSpPr>
      <p:sp>
        <p:nvSpPr>
          <p:cNvPr id="157" name="Google Shape;157;p3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8" name="Google Shape;158;p34"/>
          <p:cNvGrpSpPr/>
          <p:nvPr/>
        </p:nvGrpSpPr>
        <p:grpSpPr>
          <a:xfrm>
            <a:off x="830392" y="1191256"/>
            <a:ext cx="745763" cy="45826"/>
            <a:chOff x="4580561" y="2589004"/>
            <a:chExt cx="1064464" cy="25200"/>
          </a:xfrm>
        </p:grpSpPr>
        <p:sp>
          <p:nvSpPr>
            <p:cNvPr id="159" name="Google Shape;159;p3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 name="Google Shape;161;p34"/>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2" name="Google Shape;162;p34"/>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63" name="Google Shape;163;p34"/>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64" name="Google Shape;164;p3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5" name="Shape 165"/>
        <p:cNvGrpSpPr/>
        <p:nvPr/>
      </p:nvGrpSpPr>
      <p:grpSpPr>
        <a:xfrm>
          <a:off x="0" y="0"/>
          <a:ext cx="0" cy="0"/>
          <a:chOff x="0" y="0"/>
          <a:chExt cx="0" cy="0"/>
        </a:xfrm>
      </p:grpSpPr>
      <p:sp>
        <p:nvSpPr>
          <p:cNvPr id="166" name="Google Shape;166;p3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7" name="Google Shape;167;p35"/>
          <p:cNvGrpSpPr/>
          <p:nvPr/>
        </p:nvGrpSpPr>
        <p:grpSpPr>
          <a:xfrm>
            <a:off x="830392" y="1191256"/>
            <a:ext cx="745763" cy="45826"/>
            <a:chOff x="4580561" y="2589004"/>
            <a:chExt cx="1064464" cy="25200"/>
          </a:xfrm>
        </p:grpSpPr>
        <p:sp>
          <p:nvSpPr>
            <p:cNvPr id="168" name="Google Shape;168;p3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 name="Google Shape;170;p3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71" name="Google Shape;171;p3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2" name="Shape 172"/>
        <p:cNvGrpSpPr/>
        <p:nvPr/>
      </p:nvGrpSpPr>
      <p:grpSpPr>
        <a:xfrm>
          <a:off x="0" y="0"/>
          <a:ext cx="0" cy="0"/>
          <a:chOff x="0" y="0"/>
          <a:chExt cx="0" cy="0"/>
        </a:xfrm>
      </p:grpSpPr>
      <p:sp>
        <p:nvSpPr>
          <p:cNvPr id="173" name="Google Shape;173;p3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4" name="Google Shape;174;p36"/>
          <p:cNvGrpSpPr/>
          <p:nvPr/>
        </p:nvGrpSpPr>
        <p:grpSpPr>
          <a:xfrm>
            <a:off x="830392" y="1191256"/>
            <a:ext cx="745763" cy="45826"/>
            <a:chOff x="4580561" y="2589004"/>
            <a:chExt cx="1064464" cy="25200"/>
          </a:xfrm>
        </p:grpSpPr>
        <p:sp>
          <p:nvSpPr>
            <p:cNvPr id="175" name="Google Shape;175;p3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 name="Google Shape;177;p36"/>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78" name="Google Shape;178;p36"/>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79" name="Google Shape;179;p3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80" name="Shape 180"/>
        <p:cNvGrpSpPr/>
        <p:nvPr/>
      </p:nvGrpSpPr>
      <p:grpSpPr>
        <a:xfrm>
          <a:off x="0" y="0"/>
          <a:ext cx="0" cy="0"/>
          <a:chOff x="0" y="0"/>
          <a:chExt cx="0" cy="0"/>
        </a:xfrm>
      </p:grpSpPr>
      <p:grpSp>
        <p:nvGrpSpPr>
          <p:cNvPr id="181" name="Google Shape;181;p37"/>
          <p:cNvGrpSpPr/>
          <p:nvPr/>
        </p:nvGrpSpPr>
        <p:grpSpPr>
          <a:xfrm>
            <a:off x="830392" y="4169130"/>
            <a:ext cx="745763" cy="45826"/>
            <a:chOff x="4580561" y="2589004"/>
            <a:chExt cx="1064464" cy="25200"/>
          </a:xfrm>
        </p:grpSpPr>
        <p:sp>
          <p:nvSpPr>
            <p:cNvPr id="182" name="Google Shape;182;p37"/>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 name="Google Shape;184;p37"/>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85" name="Google Shape;185;p3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6" name="Shape 186"/>
        <p:cNvGrpSpPr/>
        <p:nvPr/>
      </p:nvGrpSpPr>
      <p:grpSpPr>
        <a:xfrm>
          <a:off x="0" y="0"/>
          <a:ext cx="0" cy="0"/>
          <a:chOff x="0" y="0"/>
          <a:chExt cx="0" cy="0"/>
        </a:xfrm>
      </p:grpSpPr>
      <p:sp>
        <p:nvSpPr>
          <p:cNvPr id="187" name="Google Shape;187;p38"/>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8" name="Google Shape;188;p38"/>
          <p:cNvGrpSpPr/>
          <p:nvPr/>
        </p:nvGrpSpPr>
        <p:grpSpPr>
          <a:xfrm>
            <a:off x="830392" y="1191256"/>
            <a:ext cx="745763" cy="45826"/>
            <a:chOff x="4580561" y="2589004"/>
            <a:chExt cx="1064464" cy="25200"/>
          </a:xfrm>
        </p:grpSpPr>
        <p:sp>
          <p:nvSpPr>
            <p:cNvPr id="189" name="Google Shape;189;p3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 name="Google Shape;191;p38"/>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92" name="Google Shape;192;p38"/>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93" name="Google Shape;193;p38"/>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94" name="Google Shape;194;p3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5" name="Shape 195"/>
        <p:cNvGrpSpPr/>
        <p:nvPr/>
      </p:nvGrpSpPr>
      <p:grpSpPr>
        <a:xfrm>
          <a:off x="0" y="0"/>
          <a:ext cx="0" cy="0"/>
          <a:chOff x="0" y="0"/>
          <a:chExt cx="0" cy="0"/>
        </a:xfrm>
      </p:grpSpPr>
      <p:sp>
        <p:nvSpPr>
          <p:cNvPr id="196" name="Google Shape;196;p39"/>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97" name="Google Shape;197;p3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98" name="Shape 198"/>
        <p:cNvGrpSpPr/>
        <p:nvPr/>
      </p:nvGrpSpPr>
      <p:grpSpPr>
        <a:xfrm>
          <a:off x="0" y="0"/>
          <a:ext cx="0" cy="0"/>
          <a:chOff x="0" y="0"/>
          <a:chExt cx="0" cy="0"/>
        </a:xfrm>
      </p:grpSpPr>
      <p:grpSp>
        <p:nvGrpSpPr>
          <p:cNvPr id="199" name="Google Shape;199;p40"/>
          <p:cNvGrpSpPr/>
          <p:nvPr/>
        </p:nvGrpSpPr>
        <p:grpSpPr>
          <a:xfrm>
            <a:off x="830392" y="4169130"/>
            <a:ext cx="745763" cy="45826"/>
            <a:chOff x="4580561" y="2589004"/>
            <a:chExt cx="1064464" cy="25200"/>
          </a:xfrm>
        </p:grpSpPr>
        <p:sp>
          <p:nvSpPr>
            <p:cNvPr id="200" name="Google Shape;200;p4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 name="Google Shape;202;p40"/>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03" name="Google Shape;203;p40"/>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204" name="Google Shape;204;p4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5" name="Shape 205"/>
        <p:cNvGrpSpPr/>
        <p:nvPr/>
      </p:nvGrpSpPr>
      <p:grpSpPr>
        <a:xfrm>
          <a:off x="0" y="0"/>
          <a:ext cx="0" cy="0"/>
          <a:chOff x="0" y="0"/>
          <a:chExt cx="0" cy="0"/>
        </a:xfrm>
      </p:grpSpPr>
      <p:sp>
        <p:nvSpPr>
          <p:cNvPr id="206" name="Google Shape;206;p4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0.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2.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2" Type="http://schemas.openxmlformats.org/officeDocument/2006/relationships/theme" Target="../theme/theme4.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Google Shape;51;p13"/>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2" name="Google Shape;52;p13"/>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67" name="Shape 67"/>
        <p:cNvGrpSpPr/>
        <p:nvPr/>
      </p:nvGrpSpPr>
      <p:grpSpPr>
        <a:xfrm>
          <a:off x="0" y="0"/>
          <a:ext cx="0" cy="0"/>
          <a:chOff x="0" y="0"/>
          <a:chExt cx="0" cy="0"/>
        </a:xfrm>
      </p:grpSpPr>
      <p:sp>
        <p:nvSpPr>
          <p:cNvPr id="68" name="Google Shape;68;p18"/>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69" name="Google Shape;69;p18"/>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70" name="Google Shape;70;p1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130" name="Shape 130"/>
        <p:cNvGrpSpPr/>
        <p:nvPr/>
      </p:nvGrpSpPr>
      <p:grpSpPr>
        <a:xfrm>
          <a:off x="0" y="0"/>
          <a:ext cx="0" cy="0"/>
          <a:chOff x="0" y="0"/>
          <a:chExt cx="0" cy="0"/>
        </a:xfrm>
      </p:grpSpPr>
      <p:sp>
        <p:nvSpPr>
          <p:cNvPr id="131" name="Google Shape;131;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132" name="Google Shape;132;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133" name="Google Shape;133;p3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6.jp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hyperlink" Target="https://www.youtube.com/watch?v=Oe5npQoxohY" TargetMode="Externa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 Id="rId3" Type="http://schemas.openxmlformats.org/officeDocument/2006/relationships/hyperlink" Target="https://info.flip.com/en-us.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51"/>
          <p:cNvSpPr txBox="1"/>
          <p:nvPr>
            <p:ph type="title"/>
          </p:nvPr>
        </p:nvSpPr>
        <p:spPr>
          <a:xfrm>
            <a:off x="461962" y="333104"/>
            <a:ext cx="8220000" cy="624000"/>
          </a:xfrm>
          <a:prstGeom prst="rect">
            <a:avLst/>
          </a:prstGeom>
          <a:noFill/>
          <a:ln cap="flat" cmpd="sng" w="9525">
            <a:solidFill>
              <a:srgbClr val="DE1E5A"/>
            </a:solidFill>
            <a:prstDash val="solid"/>
            <a:round/>
            <a:headEnd len="sm" w="sm" type="none"/>
            <a:tailEnd len="sm" w="sm" type="none"/>
          </a:ln>
        </p:spPr>
        <p:txBody>
          <a:bodyPr anchorCtr="1" anchor="ctr" bIns="252000" lIns="36000" spcFirstLastPara="1" rIns="108000" wrap="square" tIns="252000">
            <a:noAutofit/>
          </a:bodyPr>
          <a:lstStyle/>
          <a:p>
            <a:pPr indent="0" lvl="0" marL="0" rtl="0" algn="l">
              <a:lnSpc>
                <a:spcPct val="90000"/>
              </a:lnSpc>
              <a:spcBef>
                <a:spcPts val="0"/>
              </a:spcBef>
              <a:spcAft>
                <a:spcPts val="0"/>
              </a:spcAft>
              <a:buClr>
                <a:srgbClr val="DE1E5A"/>
              </a:buClr>
              <a:buSzPts val="3600"/>
              <a:buFont typeface="Open Sans"/>
              <a:buNone/>
            </a:pPr>
            <a:r>
              <a:rPr lang="en">
                <a:solidFill>
                  <a:srgbClr val="DE1E5A"/>
                </a:solidFill>
                <a:latin typeface="Open Sans"/>
                <a:ea typeface="Open Sans"/>
                <a:cs typeface="Open Sans"/>
                <a:sym typeface="Open Sans"/>
              </a:rPr>
              <a:t>Motives and Governance</a:t>
            </a:r>
            <a:endParaRPr>
              <a:solidFill>
                <a:srgbClr val="DE1E5A"/>
              </a:solidFill>
              <a:latin typeface="Open Sans"/>
              <a:ea typeface="Open Sans"/>
              <a:cs typeface="Open Sans"/>
              <a:sym typeface="Open Sans"/>
            </a:endParaRPr>
          </a:p>
        </p:txBody>
      </p:sp>
      <p:sp>
        <p:nvSpPr>
          <p:cNvPr id="267" name="Google Shape;267;p51"/>
          <p:cNvSpPr/>
          <p:nvPr/>
        </p:nvSpPr>
        <p:spPr>
          <a:xfrm>
            <a:off x="755649" y="1044572"/>
            <a:ext cx="7632600" cy="73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 sz="1600">
                <a:solidFill>
                  <a:schemeClr val="dk1"/>
                </a:solidFill>
                <a:latin typeface="Open Sans"/>
                <a:ea typeface="Open Sans"/>
                <a:cs typeface="Open Sans"/>
                <a:sym typeface="Open Sans"/>
              </a:rPr>
              <a:t>So what was Busby’s ulterior motive?  </a:t>
            </a:r>
            <a:endParaRPr/>
          </a:p>
          <a:p>
            <a:pPr indent="0" lvl="0" marL="0" marR="0" rtl="0" algn="l">
              <a:spcBef>
                <a:spcPts val="0"/>
              </a:spcBef>
              <a:spcAft>
                <a:spcPts val="0"/>
              </a:spcAft>
              <a:buNone/>
            </a:pPr>
            <a:r>
              <a:rPr lang="en" sz="1600">
                <a:solidFill>
                  <a:schemeClr val="dk1"/>
                </a:solidFill>
                <a:latin typeface="Open Sans"/>
                <a:ea typeface="Open Sans"/>
                <a:cs typeface="Open Sans"/>
                <a:sym typeface="Open Sans"/>
              </a:rPr>
              <a:t>He believed that if he encouraged a central form of Māori governance, he could indirectly control and influence them to extend his (and Great Britain’s) authority across the country.  </a:t>
            </a:r>
            <a:endParaRPr/>
          </a:p>
        </p:txBody>
      </p:sp>
      <p:pic>
        <p:nvPicPr>
          <p:cNvPr id="268" name="Google Shape;268;p51"/>
          <p:cNvPicPr preferRelativeResize="0"/>
          <p:nvPr/>
        </p:nvPicPr>
        <p:blipFill rotWithShape="1">
          <a:blip r:embed="rId3">
            <a:alphaModFix/>
          </a:blip>
          <a:srcRect b="0" l="0" r="0" t="0"/>
          <a:stretch/>
        </p:blipFill>
        <p:spPr>
          <a:xfrm>
            <a:off x="755650" y="2108651"/>
            <a:ext cx="1192025" cy="868700"/>
          </a:xfrm>
          <a:prstGeom prst="rect">
            <a:avLst/>
          </a:prstGeom>
          <a:noFill/>
          <a:ln cap="flat" cmpd="sng" w="19050">
            <a:solidFill>
              <a:srgbClr val="01407D"/>
            </a:solidFill>
            <a:prstDash val="solid"/>
            <a:round/>
            <a:headEnd len="sm" w="sm" type="none"/>
            <a:tailEnd len="sm" w="sm" type="none"/>
          </a:ln>
        </p:spPr>
      </p:pic>
      <p:sp>
        <p:nvSpPr>
          <p:cNvPr id="269" name="Google Shape;269;p51"/>
          <p:cNvSpPr/>
          <p:nvPr/>
        </p:nvSpPr>
        <p:spPr>
          <a:xfrm>
            <a:off x="2627243" y="2052346"/>
            <a:ext cx="5481300" cy="73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 sz="1600">
                <a:solidFill>
                  <a:schemeClr val="dk1"/>
                </a:solidFill>
                <a:latin typeface="Open Sans"/>
                <a:ea typeface="Open Sans"/>
                <a:cs typeface="Open Sans"/>
                <a:sym typeface="Open Sans"/>
              </a:rPr>
              <a:t>If Māori declared themselves to have </a:t>
            </a:r>
            <a:r>
              <a:rPr b="1" lang="en" sz="1600">
                <a:solidFill>
                  <a:schemeClr val="dk1"/>
                </a:solidFill>
                <a:latin typeface="Open Sans"/>
                <a:ea typeface="Open Sans"/>
                <a:cs typeface="Open Sans"/>
                <a:sym typeface="Open Sans"/>
              </a:rPr>
              <a:t>rangatiratanga</a:t>
            </a:r>
            <a:r>
              <a:rPr lang="en" sz="1600">
                <a:solidFill>
                  <a:schemeClr val="dk1"/>
                </a:solidFill>
                <a:latin typeface="Open Sans"/>
                <a:ea typeface="Open Sans"/>
                <a:cs typeface="Open Sans"/>
                <a:sym typeface="Open Sans"/>
              </a:rPr>
              <a:t> (self-determination) over New Zealand, this would also stop other countries like France or the United States of America from staking their claim on the country.</a:t>
            </a:r>
            <a:endParaRPr b="1" sz="1600">
              <a:solidFill>
                <a:schemeClr val="dk1"/>
              </a:solidFill>
              <a:latin typeface="Open Sans"/>
              <a:ea typeface="Open Sans"/>
              <a:cs typeface="Open Sans"/>
              <a:sym typeface="Open Sans"/>
            </a:endParaRPr>
          </a:p>
        </p:txBody>
      </p:sp>
      <p:sp>
        <p:nvSpPr>
          <p:cNvPr id="270" name="Google Shape;270;p51"/>
          <p:cNvSpPr/>
          <p:nvPr/>
        </p:nvSpPr>
        <p:spPr>
          <a:xfrm>
            <a:off x="755649" y="3182951"/>
            <a:ext cx="5031000" cy="110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 sz="1600">
                <a:solidFill>
                  <a:schemeClr val="dk1"/>
                </a:solidFill>
                <a:latin typeface="Open Sans"/>
                <a:ea typeface="Open Sans"/>
                <a:cs typeface="Open Sans"/>
                <a:sym typeface="Open Sans"/>
              </a:rPr>
              <a:t>At this same time, Māori were also experimenting with new forms of governance because of the arrival of Europeans and the issues that were occurring. In this challenging environment, they were looking for ways to lead and have control over their communities and </a:t>
            </a:r>
            <a:r>
              <a:rPr b="1" lang="en" sz="1600">
                <a:solidFill>
                  <a:schemeClr val="dk1"/>
                </a:solidFill>
                <a:latin typeface="Open Sans"/>
                <a:ea typeface="Open Sans"/>
                <a:cs typeface="Open Sans"/>
                <a:sym typeface="Open Sans"/>
              </a:rPr>
              <a:t>whenua</a:t>
            </a:r>
            <a:r>
              <a:rPr lang="en" sz="1600">
                <a:solidFill>
                  <a:schemeClr val="dk1"/>
                </a:solidFill>
                <a:latin typeface="Open Sans"/>
                <a:ea typeface="Open Sans"/>
                <a:cs typeface="Open Sans"/>
                <a:sym typeface="Open Sans"/>
              </a:rPr>
              <a:t> (land).</a:t>
            </a:r>
            <a:endParaRPr b="1" sz="1600">
              <a:solidFill>
                <a:schemeClr val="dk1"/>
              </a:solidFill>
              <a:latin typeface="Open Sans"/>
              <a:ea typeface="Open Sans"/>
              <a:cs typeface="Open Sans"/>
              <a:sym typeface="Open Sans"/>
            </a:endParaRPr>
          </a:p>
        </p:txBody>
      </p:sp>
      <p:pic>
        <p:nvPicPr>
          <p:cNvPr id="271" name="Google Shape;271;p51"/>
          <p:cNvPicPr preferRelativeResize="0"/>
          <p:nvPr/>
        </p:nvPicPr>
        <p:blipFill rotWithShape="1">
          <a:blip r:embed="rId4">
            <a:alphaModFix/>
          </a:blip>
          <a:srcRect b="0" l="0" r="0" t="0"/>
          <a:stretch/>
        </p:blipFill>
        <p:spPr>
          <a:xfrm>
            <a:off x="5982027" y="3182951"/>
            <a:ext cx="1594946" cy="1196210"/>
          </a:xfrm>
          <a:prstGeom prst="rect">
            <a:avLst/>
          </a:prstGeom>
          <a:noFill/>
          <a:ln cap="flat" cmpd="sng" w="19050">
            <a:solidFill>
              <a:srgbClr val="CA095B"/>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52"/>
          <p:cNvSpPr txBox="1"/>
          <p:nvPr>
            <p:ph type="title"/>
          </p:nvPr>
        </p:nvSpPr>
        <p:spPr>
          <a:xfrm>
            <a:off x="461962" y="333104"/>
            <a:ext cx="8220000" cy="624000"/>
          </a:xfrm>
          <a:prstGeom prst="rect">
            <a:avLst/>
          </a:prstGeom>
          <a:noFill/>
          <a:ln cap="flat" cmpd="sng" w="9525">
            <a:solidFill>
              <a:srgbClr val="DE1E5A"/>
            </a:solidFill>
            <a:prstDash val="solid"/>
            <a:round/>
            <a:headEnd len="sm" w="sm" type="none"/>
            <a:tailEnd len="sm" w="sm" type="none"/>
          </a:ln>
        </p:spPr>
        <p:txBody>
          <a:bodyPr anchorCtr="1" anchor="ctr" bIns="252000" lIns="36000" spcFirstLastPara="1" rIns="108000" wrap="square" tIns="252000">
            <a:noAutofit/>
          </a:bodyPr>
          <a:lstStyle/>
          <a:p>
            <a:pPr indent="0" lvl="0" marL="0" rtl="0" algn="l">
              <a:lnSpc>
                <a:spcPct val="90000"/>
              </a:lnSpc>
              <a:spcBef>
                <a:spcPts val="0"/>
              </a:spcBef>
              <a:spcAft>
                <a:spcPts val="0"/>
              </a:spcAft>
              <a:buClr>
                <a:srgbClr val="DE1E5A"/>
              </a:buClr>
              <a:buSzPts val="3600"/>
              <a:buFont typeface="Open Sans"/>
              <a:buNone/>
            </a:pPr>
            <a:r>
              <a:rPr lang="en">
                <a:solidFill>
                  <a:srgbClr val="DE1E5A"/>
                </a:solidFill>
                <a:latin typeface="Open Sans"/>
                <a:ea typeface="Open Sans"/>
                <a:cs typeface="Open Sans"/>
                <a:sym typeface="Open Sans"/>
              </a:rPr>
              <a:t>The Writing of He Whakaputanga </a:t>
            </a:r>
            <a:endParaRPr>
              <a:solidFill>
                <a:srgbClr val="DE1E5A"/>
              </a:solidFill>
              <a:latin typeface="Open Sans"/>
              <a:ea typeface="Open Sans"/>
              <a:cs typeface="Open Sans"/>
              <a:sym typeface="Open Sans"/>
            </a:endParaRPr>
          </a:p>
        </p:txBody>
      </p:sp>
      <p:sp>
        <p:nvSpPr>
          <p:cNvPr id="277" name="Google Shape;277;p52"/>
          <p:cNvSpPr/>
          <p:nvPr/>
        </p:nvSpPr>
        <p:spPr>
          <a:xfrm>
            <a:off x="755649" y="1044572"/>
            <a:ext cx="7632600" cy="36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 sz="1600">
                <a:solidFill>
                  <a:schemeClr val="dk1"/>
                </a:solidFill>
                <a:latin typeface="Open Sans"/>
                <a:ea typeface="Open Sans"/>
                <a:cs typeface="Open Sans"/>
                <a:sym typeface="Open Sans"/>
              </a:rPr>
              <a:t>It is not clear which came first when it came to creating He Whakaputanga. Did rangatira go to Busby with the idea, or did Busby go to the rangatira first?</a:t>
            </a:r>
            <a:endParaRPr/>
          </a:p>
        </p:txBody>
      </p:sp>
      <p:sp>
        <p:nvSpPr>
          <p:cNvPr id="278" name="Google Shape;278;p52"/>
          <p:cNvSpPr/>
          <p:nvPr/>
        </p:nvSpPr>
        <p:spPr>
          <a:xfrm>
            <a:off x="755650" y="1515419"/>
            <a:ext cx="2301600" cy="203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 sz="1600">
                <a:solidFill>
                  <a:schemeClr val="dk1"/>
                </a:solidFill>
                <a:latin typeface="Open Sans"/>
                <a:ea typeface="Open Sans"/>
                <a:cs typeface="Open Sans"/>
                <a:sym typeface="Open Sans"/>
              </a:rPr>
              <a:t>Whatever the case, discussions were held at Busby’s house in Waitangi, and the document was drafted in both English and Māori. James Busby, Henry Williams and Eruera Pare Hongi co-wrote the first draft of He Whakaputanga. </a:t>
            </a:r>
            <a:endParaRPr/>
          </a:p>
        </p:txBody>
      </p:sp>
      <p:sp>
        <p:nvSpPr>
          <p:cNvPr id="279" name="Google Shape;279;p52"/>
          <p:cNvSpPr/>
          <p:nvPr/>
        </p:nvSpPr>
        <p:spPr>
          <a:xfrm>
            <a:off x="755650" y="3729596"/>
            <a:ext cx="7632600" cy="833100"/>
          </a:xfrm>
          <a:prstGeom prst="rect">
            <a:avLst/>
          </a:prstGeom>
          <a:solidFill>
            <a:srgbClr val="F9CBCB"/>
          </a:solidFill>
          <a:ln cap="flat" cmpd="sng" w="12700">
            <a:solidFill>
              <a:srgbClr val="DE1E5A"/>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l">
              <a:spcBef>
                <a:spcPts val="0"/>
              </a:spcBef>
              <a:spcAft>
                <a:spcPts val="0"/>
              </a:spcAft>
              <a:buNone/>
            </a:pPr>
            <a:r>
              <a:rPr lang="en" sz="1600">
                <a:solidFill>
                  <a:schemeClr val="dk1"/>
                </a:solidFill>
                <a:latin typeface="Open Sans"/>
                <a:ea typeface="Open Sans"/>
                <a:cs typeface="Open Sans"/>
                <a:sym typeface="Open Sans"/>
              </a:rPr>
              <a:t>From a Ngāpuhi perspective, He Whakaputunga emerged from their discussions as </a:t>
            </a:r>
            <a:r>
              <a:rPr b="1" lang="en" sz="1600">
                <a:solidFill>
                  <a:schemeClr val="dk1"/>
                </a:solidFill>
                <a:latin typeface="Open Sans"/>
                <a:ea typeface="Open Sans"/>
                <a:cs typeface="Open Sans"/>
                <a:sym typeface="Open Sans"/>
              </a:rPr>
              <a:t>Te Wakameninga </a:t>
            </a:r>
            <a:r>
              <a:rPr lang="en" sz="1600">
                <a:solidFill>
                  <a:schemeClr val="dk1"/>
                </a:solidFill>
                <a:latin typeface="Open Sans"/>
                <a:ea typeface="Open Sans"/>
                <a:cs typeface="Open Sans"/>
                <a:sym typeface="Open Sans"/>
              </a:rPr>
              <a:t>(the Confederation of United Tribes) rather than the United Tribes emerging from He Whakaputanga.</a:t>
            </a:r>
            <a:endParaRPr/>
          </a:p>
        </p:txBody>
      </p:sp>
      <p:pic>
        <p:nvPicPr>
          <p:cNvPr id="280" name="Google Shape;280;p52"/>
          <p:cNvPicPr preferRelativeResize="0"/>
          <p:nvPr/>
        </p:nvPicPr>
        <p:blipFill rotWithShape="1">
          <a:blip r:embed="rId3">
            <a:alphaModFix/>
          </a:blip>
          <a:srcRect b="18599" l="0" r="0" t="0"/>
          <a:stretch/>
        </p:blipFill>
        <p:spPr>
          <a:xfrm>
            <a:off x="3145112" y="1596756"/>
            <a:ext cx="1836321" cy="1676057"/>
          </a:xfrm>
          <a:prstGeom prst="rect">
            <a:avLst/>
          </a:prstGeom>
          <a:noFill/>
          <a:ln>
            <a:noFill/>
          </a:ln>
        </p:spPr>
      </p:pic>
      <p:pic>
        <p:nvPicPr>
          <p:cNvPr id="281" name="Google Shape;281;p52"/>
          <p:cNvPicPr preferRelativeResize="0"/>
          <p:nvPr/>
        </p:nvPicPr>
        <p:blipFill rotWithShape="1">
          <a:blip r:embed="rId4">
            <a:alphaModFix/>
          </a:blip>
          <a:srcRect b="0" l="3796" r="2474" t="0"/>
          <a:stretch/>
        </p:blipFill>
        <p:spPr>
          <a:xfrm>
            <a:off x="5055798" y="1596756"/>
            <a:ext cx="1836321" cy="1230067"/>
          </a:xfrm>
          <a:prstGeom prst="rect">
            <a:avLst/>
          </a:prstGeom>
          <a:noFill/>
          <a:ln>
            <a:noFill/>
          </a:ln>
        </p:spPr>
      </p:pic>
      <p:sp>
        <p:nvSpPr>
          <p:cNvPr id="282" name="Google Shape;282;p52"/>
          <p:cNvSpPr txBox="1"/>
          <p:nvPr/>
        </p:nvSpPr>
        <p:spPr>
          <a:xfrm>
            <a:off x="3145111" y="2711881"/>
            <a:ext cx="1836300" cy="1077300"/>
          </a:xfrm>
          <a:prstGeom prst="rect">
            <a:avLst/>
          </a:prstGeom>
          <a:solidFill>
            <a:srgbClr val="CA095B"/>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chemeClr val="lt1"/>
                </a:solidFill>
                <a:latin typeface="Open Sans"/>
                <a:ea typeface="Open Sans"/>
                <a:cs typeface="Open Sans"/>
                <a:sym typeface="Open Sans"/>
              </a:rPr>
              <a:t>A photograph of Henry Williams taken much later, in 1865. </a:t>
            </a:r>
            <a:endParaRPr/>
          </a:p>
        </p:txBody>
      </p:sp>
      <p:sp>
        <p:nvSpPr>
          <p:cNvPr id="283" name="Google Shape;283;p52"/>
          <p:cNvSpPr txBox="1"/>
          <p:nvPr/>
        </p:nvSpPr>
        <p:spPr>
          <a:xfrm>
            <a:off x="5055798" y="2711881"/>
            <a:ext cx="1836300" cy="1077300"/>
          </a:xfrm>
          <a:prstGeom prst="rect">
            <a:avLst/>
          </a:prstGeom>
          <a:solidFill>
            <a:srgbClr val="CA095B"/>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chemeClr val="lt1"/>
                </a:solidFill>
                <a:latin typeface="Open Sans"/>
                <a:ea typeface="Open Sans"/>
                <a:cs typeface="Open Sans"/>
                <a:sym typeface="Open Sans"/>
              </a:rPr>
              <a:t>Eruera Pare Hongi when he was baptized in 1834.</a:t>
            </a:r>
            <a:endParaRPr sz="1600">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500"/>
                                        <p:tgtEl>
                                          <p:spTgt spid="27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53"/>
          <p:cNvSpPr txBox="1"/>
          <p:nvPr>
            <p:ph type="title"/>
          </p:nvPr>
        </p:nvSpPr>
        <p:spPr>
          <a:xfrm>
            <a:off x="461962" y="333104"/>
            <a:ext cx="8220000" cy="624000"/>
          </a:xfrm>
          <a:prstGeom prst="rect">
            <a:avLst/>
          </a:prstGeom>
          <a:noFill/>
          <a:ln cap="flat" cmpd="sng" w="9525">
            <a:solidFill>
              <a:srgbClr val="DE1E5A"/>
            </a:solidFill>
            <a:prstDash val="solid"/>
            <a:round/>
            <a:headEnd len="sm" w="sm" type="none"/>
            <a:tailEnd len="sm" w="sm" type="none"/>
          </a:ln>
        </p:spPr>
        <p:txBody>
          <a:bodyPr anchorCtr="1" anchor="ctr" bIns="252000" lIns="36000" spcFirstLastPara="1" rIns="0" wrap="square" tIns="252000">
            <a:noAutofit/>
          </a:bodyPr>
          <a:lstStyle/>
          <a:p>
            <a:pPr indent="0" lvl="0" marL="0" rtl="0" algn="l">
              <a:lnSpc>
                <a:spcPct val="90000"/>
              </a:lnSpc>
              <a:spcBef>
                <a:spcPts val="0"/>
              </a:spcBef>
              <a:spcAft>
                <a:spcPts val="0"/>
              </a:spcAft>
              <a:buClr>
                <a:srgbClr val="DE1E5A"/>
              </a:buClr>
              <a:buSzPts val="2700"/>
              <a:buFont typeface="Open Sans"/>
              <a:buNone/>
            </a:pPr>
            <a:r>
              <a:rPr lang="en" sz="2700">
                <a:solidFill>
                  <a:srgbClr val="DE1E5A"/>
                </a:solidFill>
                <a:latin typeface="Open Sans"/>
                <a:ea typeface="Open Sans"/>
                <a:cs typeface="Open Sans"/>
                <a:sym typeface="Open Sans"/>
              </a:rPr>
              <a:t>The Writing of He Whakaputanga  - Next Steps</a:t>
            </a:r>
            <a:endParaRPr sz="2700">
              <a:solidFill>
                <a:srgbClr val="DE1E5A"/>
              </a:solidFill>
              <a:latin typeface="Open Sans"/>
              <a:ea typeface="Open Sans"/>
              <a:cs typeface="Open Sans"/>
              <a:sym typeface="Open Sans"/>
            </a:endParaRPr>
          </a:p>
        </p:txBody>
      </p:sp>
      <p:sp>
        <p:nvSpPr>
          <p:cNvPr id="289" name="Google Shape;289;p53"/>
          <p:cNvSpPr/>
          <p:nvPr/>
        </p:nvSpPr>
        <p:spPr>
          <a:xfrm>
            <a:off x="755649" y="1113634"/>
            <a:ext cx="5085600" cy="184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 sz="1600">
                <a:solidFill>
                  <a:schemeClr val="dk1"/>
                </a:solidFill>
                <a:latin typeface="Open Sans"/>
                <a:ea typeface="Open Sans"/>
                <a:cs typeface="Open Sans"/>
                <a:sym typeface="Open Sans"/>
              </a:rPr>
              <a:t>It is thought that Eruera Pare Hongi (Edward Parry) not only translated the English into Māori but was instrumental in the concepts and phrasing that were included in He Whakaputanga.</a:t>
            </a:r>
            <a:endParaRPr/>
          </a:p>
          <a:p>
            <a:pPr indent="0" lvl="0" marL="0" marR="0" rtl="0" algn="l">
              <a:spcBef>
                <a:spcPts val="0"/>
              </a:spcBef>
              <a:spcAft>
                <a:spcPts val="0"/>
              </a:spcAft>
              <a:buNone/>
            </a:pPr>
            <a:r>
              <a:rPr lang="en" sz="1600">
                <a:solidFill>
                  <a:schemeClr val="dk1"/>
                </a:solidFill>
                <a:latin typeface="Open Sans"/>
                <a:ea typeface="Open Sans"/>
                <a:cs typeface="Open Sans"/>
                <a:sym typeface="Open Sans"/>
              </a:rPr>
              <a:t>Eruera Hongi had been left an orphan as a baby and was adopted by a famous rangatira, Hongi Hika. Realising that someone needed to have the skills to communicate with Europeans, Hongi Hika sent Eruera to Sydney to learn to read and write.</a:t>
            </a:r>
            <a:endParaRPr/>
          </a:p>
        </p:txBody>
      </p:sp>
      <p:sp>
        <p:nvSpPr>
          <p:cNvPr id="290" name="Google Shape;290;p53"/>
          <p:cNvSpPr/>
          <p:nvPr/>
        </p:nvSpPr>
        <p:spPr>
          <a:xfrm>
            <a:off x="755649" y="3307018"/>
            <a:ext cx="7632600" cy="55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 sz="1600">
                <a:solidFill>
                  <a:schemeClr val="dk1"/>
                </a:solidFill>
                <a:latin typeface="Open Sans"/>
                <a:ea typeface="Open Sans"/>
                <a:cs typeface="Open Sans"/>
                <a:sym typeface="Open Sans"/>
              </a:rPr>
              <a:t>Eruera was a pioneer of Māori literacy and had the right skills to bridge the gap b</a:t>
            </a:r>
            <a:r>
              <a:rPr lang="en" sz="1600">
                <a:solidFill>
                  <a:schemeClr val="dk1"/>
                </a:solidFill>
                <a:latin typeface="Open Sans"/>
                <a:ea typeface="Open Sans"/>
                <a:cs typeface="Open Sans"/>
                <a:sym typeface="Open Sans"/>
              </a:rPr>
              <a:t>etween the understanding of Europeans a</a:t>
            </a:r>
            <a:r>
              <a:rPr lang="en" sz="1600">
                <a:solidFill>
                  <a:schemeClr val="dk1"/>
                </a:solidFill>
                <a:latin typeface="Open Sans"/>
                <a:ea typeface="Open Sans"/>
                <a:cs typeface="Open Sans"/>
                <a:sym typeface="Open Sans"/>
              </a:rPr>
              <a:t>nd Māori when it came to the writing of He Whakaputanga. He also signed He Whakaputanga as the scribe.</a:t>
            </a:r>
            <a:endParaRPr/>
          </a:p>
        </p:txBody>
      </p:sp>
      <p:sp>
        <p:nvSpPr>
          <p:cNvPr id="291" name="Google Shape;291;p53"/>
          <p:cNvSpPr/>
          <p:nvPr/>
        </p:nvSpPr>
        <p:spPr>
          <a:xfrm>
            <a:off x="755650" y="4040353"/>
            <a:ext cx="7632600" cy="723000"/>
          </a:xfrm>
          <a:prstGeom prst="rect">
            <a:avLst/>
          </a:prstGeom>
          <a:solidFill>
            <a:srgbClr val="F9CBCB"/>
          </a:solidFill>
          <a:ln cap="flat" cmpd="sng" w="12700">
            <a:solidFill>
              <a:srgbClr val="DE1E5A"/>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l">
              <a:spcBef>
                <a:spcPts val="0"/>
              </a:spcBef>
              <a:spcAft>
                <a:spcPts val="0"/>
              </a:spcAft>
              <a:buNone/>
            </a:pPr>
            <a:r>
              <a:rPr lang="en" sz="1600">
                <a:solidFill>
                  <a:schemeClr val="dk1"/>
                </a:solidFill>
                <a:latin typeface="Open Sans"/>
                <a:ea typeface="Open Sans"/>
                <a:cs typeface="Open Sans"/>
                <a:sym typeface="Open Sans"/>
              </a:rPr>
              <a:t>The literacy skills of Eruera Pare Hongi were so good that he likely would have had a hand in the writing of Te Tiriti o Waitangi. Unfortunately, he died in 1836 in his early twenties.</a:t>
            </a:r>
            <a:endParaRPr/>
          </a:p>
        </p:txBody>
      </p:sp>
      <p:pic>
        <p:nvPicPr>
          <p:cNvPr id="292" name="Google Shape;292;p53"/>
          <p:cNvPicPr preferRelativeResize="0"/>
          <p:nvPr/>
        </p:nvPicPr>
        <p:blipFill rotWithShape="1">
          <a:blip r:embed="rId3">
            <a:alphaModFix/>
          </a:blip>
          <a:srcRect b="0" l="3796" r="2474" t="0"/>
          <a:stretch/>
        </p:blipFill>
        <p:spPr>
          <a:xfrm>
            <a:off x="6051178" y="1109032"/>
            <a:ext cx="2337169" cy="15655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500"/>
                                        <p:tgtEl>
                                          <p:spTgt spid="29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54"/>
          <p:cNvSpPr txBox="1"/>
          <p:nvPr>
            <p:ph type="title"/>
          </p:nvPr>
        </p:nvSpPr>
        <p:spPr>
          <a:xfrm>
            <a:off x="461962" y="333104"/>
            <a:ext cx="8220000" cy="624000"/>
          </a:xfrm>
          <a:prstGeom prst="rect">
            <a:avLst/>
          </a:prstGeom>
          <a:noFill/>
          <a:ln cap="flat" cmpd="sng" w="9525">
            <a:solidFill>
              <a:srgbClr val="DE1E5A"/>
            </a:solidFill>
            <a:prstDash val="solid"/>
            <a:round/>
            <a:headEnd len="sm" w="sm" type="none"/>
            <a:tailEnd len="sm" w="sm" type="none"/>
          </a:ln>
        </p:spPr>
        <p:txBody>
          <a:bodyPr anchorCtr="1" anchor="ctr" bIns="252000" lIns="36000" spcFirstLastPara="1" rIns="0" wrap="square" tIns="252000">
            <a:noAutofit/>
          </a:bodyPr>
          <a:lstStyle/>
          <a:p>
            <a:pPr indent="0" lvl="0" marL="0" rtl="0" algn="l">
              <a:lnSpc>
                <a:spcPct val="90000"/>
              </a:lnSpc>
              <a:spcBef>
                <a:spcPts val="0"/>
              </a:spcBef>
              <a:spcAft>
                <a:spcPts val="0"/>
              </a:spcAft>
              <a:buClr>
                <a:srgbClr val="DE1E5A"/>
              </a:buClr>
              <a:buSzPts val="3600"/>
              <a:buFont typeface="Open Sans"/>
              <a:buNone/>
            </a:pPr>
            <a:r>
              <a:rPr lang="en">
                <a:solidFill>
                  <a:srgbClr val="DE1E5A"/>
                </a:solidFill>
                <a:latin typeface="Open Sans"/>
                <a:ea typeface="Open Sans"/>
                <a:cs typeface="Open Sans"/>
                <a:sym typeface="Open Sans"/>
              </a:rPr>
              <a:t>Across the Curriculum Activities </a:t>
            </a:r>
            <a:endParaRPr>
              <a:solidFill>
                <a:srgbClr val="DE1E5A"/>
              </a:solidFill>
              <a:latin typeface="Open Sans"/>
              <a:ea typeface="Open Sans"/>
              <a:cs typeface="Open Sans"/>
              <a:sym typeface="Open Sans"/>
            </a:endParaRPr>
          </a:p>
        </p:txBody>
      </p:sp>
      <p:sp>
        <p:nvSpPr>
          <p:cNvPr id="298" name="Google Shape;298;p54"/>
          <p:cNvSpPr/>
          <p:nvPr/>
        </p:nvSpPr>
        <p:spPr>
          <a:xfrm>
            <a:off x="755650" y="1128499"/>
            <a:ext cx="7632600" cy="1443300"/>
          </a:xfrm>
          <a:prstGeom prst="rect">
            <a:avLst/>
          </a:prstGeom>
          <a:solidFill>
            <a:srgbClr val="F9CBCB"/>
          </a:solidFill>
          <a:ln cap="flat" cmpd="sng" w="12700">
            <a:solidFill>
              <a:srgbClr val="DE1E5A"/>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l">
              <a:spcBef>
                <a:spcPts val="0"/>
              </a:spcBef>
              <a:spcAft>
                <a:spcPts val="0"/>
              </a:spcAft>
              <a:buNone/>
            </a:pPr>
            <a:r>
              <a:rPr b="1" lang="en" sz="1600">
                <a:solidFill>
                  <a:schemeClr val="dk1"/>
                </a:solidFill>
                <a:latin typeface="Open Sans"/>
                <a:ea typeface="Open Sans"/>
                <a:cs typeface="Open Sans"/>
                <a:sym typeface="Open Sans"/>
              </a:rPr>
              <a:t>Activity 1: Rag Paper</a:t>
            </a:r>
            <a:endParaRPr/>
          </a:p>
          <a:p>
            <a:pPr indent="0" lvl="0" marL="0" marR="0" rtl="0" algn="l">
              <a:spcBef>
                <a:spcPts val="0"/>
              </a:spcBef>
              <a:spcAft>
                <a:spcPts val="0"/>
              </a:spcAft>
              <a:buNone/>
            </a:pPr>
            <a:r>
              <a:rPr lang="en" sz="1600">
                <a:solidFill>
                  <a:schemeClr val="dk1"/>
                </a:solidFill>
                <a:latin typeface="Open Sans"/>
                <a:ea typeface="Open Sans"/>
                <a:cs typeface="Open Sans"/>
                <a:sym typeface="Open Sans"/>
              </a:rPr>
              <a:t>He Whakaputanga was written on paper made</a:t>
            </a:r>
            <a:br>
              <a:rPr lang="en" sz="1600">
                <a:solidFill>
                  <a:schemeClr val="dk1"/>
                </a:solidFill>
                <a:latin typeface="Open Sans"/>
                <a:ea typeface="Open Sans"/>
                <a:cs typeface="Open Sans"/>
                <a:sym typeface="Open Sans"/>
              </a:rPr>
            </a:br>
            <a:r>
              <a:rPr lang="en" sz="1600">
                <a:solidFill>
                  <a:schemeClr val="dk1"/>
                </a:solidFill>
                <a:latin typeface="Open Sans"/>
                <a:ea typeface="Open Sans"/>
                <a:cs typeface="Open Sans"/>
                <a:sym typeface="Open Sans"/>
              </a:rPr>
              <a:t>from rags.</a:t>
            </a:r>
            <a:endParaRPr/>
          </a:p>
          <a:p>
            <a:pPr indent="-285750" lvl="0" marL="285750" marR="0" rtl="0" algn="l">
              <a:spcBef>
                <a:spcPts val="1200"/>
              </a:spcBef>
              <a:spcAft>
                <a:spcPts val="0"/>
              </a:spcAft>
              <a:buClr>
                <a:schemeClr val="dk1"/>
              </a:buClr>
              <a:buSzPts val="1600"/>
              <a:buFont typeface="Arial"/>
              <a:buChar char="•"/>
            </a:pPr>
            <a:r>
              <a:rPr lang="en" sz="1600">
                <a:solidFill>
                  <a:schemeClr val="dk1"/>
                </a:solidFill>
                <a:latin typeface="Open Sans"/>
                <a:ea typeface="Open Sans"/>
                <a:cs typeface="Open Sans"/>
                <a:sym typeface="Open Sans"/>
              </a:rPr>
              <a:t>Research how rag paper is made.</a:t>
            </a:r>
            <a:endParaRPr/>
          </a:p>
          <a:p>
            <a:pPr indent="-285750" lvl="0" marL="285750" marR="0" rtl="0" algn="l">
              <a:spcBef>
                <a:spcPts val="1200"/>
              </a:spcBef>
              <a:spcAft>
                <a:spcPts val="0"/>
              </a:spcAft>
              <a:buClr>
                <a:schemeClr val="dk1"/>
              </a:buClr>
              <a:buSzPts val="1600"/>
              <a:buFont typeface="Arial"/>
              <a:buChar char="•"/>
            </a:pPr>
            <a:r>
              <a:rPr lang="en" sz="1600">
                <a:solidFill>
                  <a:schemeClr val="dk1"/>
                </a:solidFill>
                <a:latin typeface="Open Sans"/>
                <a:ea typeface="Open Sans"/>
                <a:cs typeface="Open Sans"/>
                <a:sym typeface="Open Sans"/>
              </a:rPr>
              <a:t>Gather the resources and have a go at making your own.</a:t>
            </a:r>
            <a:endParaRPr/>
          </a:p>
        </p:txBody>
      </p:sp>
      <p:sp>
        <p:nvSpPr>
          <p:cNvPr id="299" name="Google Shape;299;p54"/>
          <p:cNvSpPr/>
          <p:nvPr/>
        </p:nvSpPr>
        <p:spPr>
          <a:xfrm>
            <a:off x="755649" y="2725287"/>
            <a:ext cx="7632600" cy="1932000"/>
          </a:xfrm>
          <a:prstGeom prst="rect">
            <a:avLst/>
          </a:prstGeom>
          <a:solidFill>
            <a:srgbClr val="90C8E5"/>
          </a:solidFill>
          <a:ln cap="flat" cmpd="sng" w="12700">
            <a:solidFill>
              <a:srgbClr val="0076B0"/>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l">
              <a:spcBef>
                <a:spcPts val="0"/>
              </a:spcBef>
              <a:spcAft>
                <a:spcPts val="0"/>
              </a:spcAft>
              <a:buNone/>
            </a:pPr>
            <a:r>
              <a:rPr b="1" lang="en" sz="1600">
                <a:solidFill>
                  <a:schemeClr val="dk1"/>
                </a:solidFill>
                <a:latin typeface="Open Sans"/>
                <a:ea typeface="Open Sans"/>
                <a:cs typeface="Open Sans"/>
                <a:sym typeface="Open Sans"/>
              </a:rPr>
              <a:t>Activity 2: Iron Gall Ink</a:t>
            </a:r>
            <a:endParaRPr/>
          </a:p>
          <a:p>
            <a:pPr indent="0" lvl="0" marL="0" marR="0" rtl="0" algn="l">
              <a:spcBef>
                <a:spcPts val="1200"/>
              </a:spcBef>
              <a:spcAft>
                <a:spcPts val="0"/>
              </a:spcAft>
              <a:buNone/>
            </a:pPr>
            <a:r>
              <a:rPr lang="en" sz="1600">
                <a:solidFill>
                  <a:schemeClr val="dk1"/>
                </a:solidFill>
                <a:latin typeface="Open Sans"/>
                <a:ea typeface="Open Sans"/>
                <a:cs typeface="Open Sans"/>
                <a:sym typeface="Open Sans"/>
              </a:rPr>
              <a:t>He Whakaputanga was written with iron gall ink.</a:t>
            </a:r>
            <a:endParaRPr/>
          </a:p>
          <a:p>
            <a:pPr indent="-285750" lvl="0" marL="285750" marR="0" rtl="0" algn="l">
              <a:spcBef>
                <a:spcPts val="1200"/>
              </a:spcBef>
              <a:spcAft>
                <a:spcPts val="0"/>
              </a:spcAft>
              <a:buClr>
                <a:schemeClr val="dk1"/>
              </a:buClr>
              <a:buSzPts val="1600"/>
              <a:buFont typeface="Arial"/>
              <a:buChar char="•"/>
            </a:pPr>
            <a:r>
              <a:rPr lang="en" sz="1600">
                <a:solidFill>
                  <a:schemeClr val="dk1"/>
                </a:solidFill>
                <a:latin typeface="Open Sans"/>
                <a:ea typeface="Open Sans"/>
                <a:cs typeface="Open Sans"/>
                <a:sym typeface="Open Sans"/>
              </a:rPr>
              <a:t>Research what ingredients are needed to make iron gall ink and the process of making it.</a:t>
            </a:r>
            <a:endParaRPr/>
          </a:p>
          <a:p>
            <a:pPr indent="-285750" lvl="0" marL="285750" marR="0" rtl="0" algn="l">
              <a:spcBef>
                <a:spcPts val="1200"/>
              </a:spcBef>
              <a:spcAft>
                <a:spcPts val="0"/>
              </a:spcAft>
              <a:buClr>
                <a:schemeClr val="dk1"/>
              </a:buClr>
              <a:buSzPts val="1600"/>
              <a:buFont typeface="Arial"/>
              <a:buChar char="•"/>
            </a:pPr>
            <a:r>
              <a:rPr lang="en" sz="1600">
                <a:solidFill>
                  <a:schemeClr val="dk1"/>
                </a:solidFill>
                <a:latin typeface="Open Sans"/>
                <a:ea typeface="Open Sans"/>
                <a:cs typeface="Open Sans"/>
                <a:sym typeface="Open Sans"/>
              </a:rPr>
              <a:t>Write this up as a recipe. </a:t>
            </a:r>
            <a:endParaRPr/>
          </a:p>
          <a:p>
            <a:pPr indent="-285750" lvl="0" marL="285750" marR="0" rtl="0" algn="l">
              <a:spcBef>
                <a:spcPts val="1200"/>
              </a:spcBef>
              <a:spcAft>
                <a:spcPts val="0"/>
              </a:spcAft>
              <a:buClr>
                <a:schemeClr val="dk1"/>
              </a:buClr>
              <a:buSzPts val="1600"/>
              <a:buFont typeface="Arial"/>
              <a:buChar char="•"/>
            </a:pPr>
            <a:r>
              <a:rPr lang="en" sz="1600">
                <a:solidFill>
                  <a:schemeClr val="dk1"/>
                </a:solidFill>
                <a:latin typeface="Open Sans"/>
                <a:ea typeface="Open Sans"/>
                <a:cs typeface="Open Sans"/>
                <a:sym typeface="Open Sans"/>
              </a:rPr>
              <a:t>Extension: you could create a digital version or instructional video using an available app. </a:t>
            </a:r>
            <a:endParaRPr/>
          </a:p>
        </p:txBody>
      </p:sp>
      <p:pic>
        <p:nvPicPr>
          <p:cNvPr id="300" name="Google Shape;300;p54"/>
          <p:cNvPicPr preferRelativeResize="0"/>
          <p:nvPr/>
        </p:nvPicPr>
        <p:blipFill rotWithShape="1">
          <a:blip r:embed="rId3">
            <a:alphaModFix/>
          </a:blip>
          <a:srcRect b="0" l="0" r="0" t="0"/>
          <a:stretch/>
        </p:blipFill>
        <p:spPr>
          <a:xfrm>
            <a:off x="5650173" y="1254768"/>
            <a:ext cx="1971056" cy="954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8"/>
                                        </p:tgtEl>
                                        <p:attrNameLst>
                                          <p:attrName>style.visibility</p:attrName>
                                        </p:attrNameLst>
                                      </p:cBhvr>
                                      <p:to>
                                        <p:strVal val="visible"/>
                                      </p:to>
                                    </p:set>
                                    <p:anim calcmode="lin" valueType="num">
                                      <p:cBhvr additive="base">
                                        <p:cTn dur="500"/>
                                        <p:tgtEl>
                                          <p:spTgt spid="29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9"/>
                                        </p:tgtEl>
                                        <p:attrNameLst>
                                          <p:attrName>style.visibility</p:attrName>
                                        </p:attrNameLst>
                                      </p:cBhvr>
                                      <p:to>
                                        <p:strVal val="visible"/>
                                      </p:to>
                                    </p:set>
                                    <p:anim calcmode="lin" valueType="num">
                                      <p:cBhvr additive="base">
                                        <p:cTn dur="500"/>
                                        <p:tgtEl>
                                          <p:spTgt spid="29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5"/>
          <p:cNvSpPr txBox="1"/>
          <p:nvPr>
            <p:ph type="title"/>
          </p:nvPr>
        </p:nvSpPr>
        <p:spPr>
          <a:xfrm>
            <a:off x="461962" y="333104"/>
            <a:ext cx="8220000" cy="624000"/>
          </a:xfrm>
          <a:prstGeom prst="rect">
            <a:avLst/>
          </a:prstGeom>
          <a:noFill/>
          <a:ln cap="flat" cmpd="sng" w="9525">
            <a:solidFill>
              <a:srgbClr val="DE1E5A"/>
            </a:solidFill>
            <a:prstDash val="solid"/>
            <a:round/>
            <a:headEnd len="sm" w="sm" type="none"/>
            <a:tailEnd len="sm" w="sm" type="none"/>
          </a:ln>
        </p:spPr>
        <p:txBody>
          <a:bodyPr anchorCtr="1" anchor="ctr" bIns="252000" lIns="36000" spcFirstLastPara="1" rIns="0" wrap="square" tIns="252000">
            <a:noAutofit/>
          </a:bodyPr>
          <a:lstStyle/>
          <a:p>
            <a:pPr indent="0" lvl="0" marL="0" rtl="0" algn="l">
              <a:lnSpc>
                <a:spcPct val="90000"/>
              </a:lnSpc>
              <a:spcBef>
                <a:spcPts val="0"/>
              </a:spcBef>
              <a:spcAft>
                <a:spcPts val="0"/>
              </a:spcAft>
              <a:buClr>
                <a:srgbClr val="DE1E5A"/>
              </a:buClr>
              <a:buSzPts val="3600"/>
              <a:buFont typeface="Open Sans"/>
              <a:buNone/>
            </a:pPr>
            <a:r>
              <a:rPr lang="en">
                <a:solidFill>
                  <a:srgbClr val="DE1E5A"/>
                </a:solidFill>
                <a:latin typeface="Open Sans"/>
                <a:ea typeface="Open Sans"/>
                <a:cs typeface="Open Sans"/>
                <a:sym typeface="Open Sans"/>
              </a:rPr>
              <a:t>What Did He Whakaputanga Say? </a:t>
            </a:r>
            <a:endParaRPr>
              <a:solidFill>
                <a:srgbClr val="DE1E5A"/>
              </a:solidFill>
              <a:latin typeface="Open Sans"/>
              <a:ea typeface="Open Sans"/>
              <a:cs typeface="Open Sans"/>
              <a:sym typeface="Open Sans"/>
            </a:endParaRPr>
          </a:p>
        </p:txBody>
      </p:sp>
      <p:sp>
        <p:nvSpPr>
          <p:cNvPr id="306" name="Google Shape;306;p55"/>
          <p:cNvSpPr txBox="1"/>
          <p:nvPr/>
        </p:nvSpPr>
        <p:spPr>
          <a:xfrm>
            <a:off x="755649" y="1074761"/>
            <a:ext cx="55905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1600" u="none" strike="noStrike">
                <a:solidFill>
                  <a:srgbClr val="000000"/>
                </a:solidFill>
                <a:latin typeface="Open Sans"/>
                <a:ea typeface="Open Sans"/>
                <a:cs typeface="Open Sans"/>
                <a:sym typeface="Open Sans"/>
              </a:rPr>
              <a:t>There were four articles contained in He Whakaputanga. In a summarized form, they declared that:</a:t>
            </a:r>
            <a:endParaRPr sz="1600">
              <a:solidFill>
                <a:schemeClr val="dk1"/>
              </a:solidFill>
              <a:latin typeface="Open Sans"/>
              <a:ea typeface="Open Sans"/>
              <a:cs typeface="Open Sans"/>
              <a:sym typeface="Open Sans"/>
            </a:endParaRPr>
          </a:p>
        </p:txBody>
      </p:sp>
      <p:pic>
        <p:nvPicPr>
          <p:cNvPr id="307" name="Google Shape;307;p55"/>
          <p:cNvPicPr preferRelativeResize="0"/>
          <p:nvPr/>
        </p:nvPicPr>
        <p:blipFill rotWithShape="1">
          <a:blip r:embed="rId3">
            <a:alphaModFix/>
          </a:blip>
          <a:srcRect b="0" l="0" r="0" t="0"/>
          <a:stretch/>
        </p:blipFill>
        <p:spPr>
          <a:xfrm>
            <a:off x="6851178" y="1074761"/>
            <a:ext cx="1152879" cy="558379"/>
          </a:xfrm>
          <a:prstGeom prst="rect">
            <a:avLst/>
          </a:prstGeom>
          <a:noFill/>
          <a:ln>
            <a:noFill/>
          </a:ln>
        </p:spPr>
      </p:pic>
      <p:sp>
        <p:nvSpPr>
          <p:cNvPr id="308" name="Google Shape;308;p55"/>
          <p:cNvSpPr/>
          <p:nvPr/>
        </p:nvSpPr>
        <p:spPr>
          <a:xfrm>
            <a:off x="1272746" y="1681114"/>
            <a:ext cx="7115700" cy="624000"/>
          </a:xfrm>
          <a:prstGeom prst="rect">
            <a:avLst/>
          </a:prstGeom>
          <a:solidFill>
            <a:srgbClr val="F9CBCB"/>
          </a:solidFill>
          <a:ln cap="flat" cmpd="sng" w="12700">
            <a:solidFill>
              <a:srgbClr val="DE1E5A"/>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l">
              <a:spcBef>
                <a:spcPts val="0"/>
              </a:spcBef>
              <a:spcAft>
                <a:spcPts val="0"/>
              </a:spcAft>
              <a:buNone/>
            </a:pPr>
            <a:r>
              <a:rPr lang="en" sz="1600">
                <a:solidFill>
                  <a:schemeClr val="dk1"/>
                </a:solidFill>
                <a:latin typeface="Open Sans"/>
                <a:ea typeface="Open Sans"/>
                <a:cs typeface="Open Sans"/>
                <a:sym typeface="Open Sans"/>
              </a:rPr>
              <a:t>New Zealand was a </a:t>
            </a:r>
            <a:r>
              <a:rPr b="1" lang="en" sz="1600">
                <a:solidFill>
                  <a:schemeClr val="dk1"/>
                </a:solidFill>
                <a:latin typeface="Open Sans"/>
                <a:ea typeface="Open Sans"/>
                <a:cs typeface="Open Sans"/>
                <a:sym typeface="Open Sans"/>
              </a:rPr>
              <a:t>whenua rangatira</a:t>
            </a:r>
            <a:r>
              <a:rPr lang="en" sz="1600">
                <a:solidFill>
                  <a:schemeClr val="dk1"/>
                </a:solidFill>
                <a:latin typeface="Open Sans"/>
                <a:ea typeface="Open Sans"/>
                <a:cs typeface="Open Sans"/>
                <a:sym typeface="Open Sans"/>
              </a:rPr>
              <a:t> (independent state) under the leadership of </a:t>
            </a:r>
            <a:r>
              <a:rPr b="1" lang="en" sz="1600">
                <a:solidFill>
                  <a:schemeClr val="dk1"/>
                </a:solidFill>
                <a:latin typeface="Open Sans"/>
                <a:ea typeface="Open Sans"/>
                <a:cs typeface="Open Sans"/>
                <a:sym typeface="Open Sans"/>
              </a:rPr>
              <a:t>Te Wakaminenga </a:t>
            </a:r>
            <a:r>
              <a:rPr lang="en" sz="1600">
                <a:solidFill>
                  <a:schemeClr val="dk1"/>
                </a:solidFill>
                <a:latin typeface="Open Sans"/>
                <a:ea typeface="Open Sans"/>
                <a:cs typeface="Open Sans"/>
                <a:sym typeface="Open Sans"/>
              </a:rPr>
              <a:t>(the Confederation of United Tribes).</a:t>
            </a:r>
            <a:endParaRPr/>
          </a:p>
        </p:txBody>
      </p:sp>
      <p:sp>
        <p:nvSpPr>
          <p:cNvPr id="309" name="Google Shape;309;p55"/>
          <p:cNvSpPr/>
          <p:nvPr/>
        </p:nvSpPr>
        <p:spPr>
          <a:xfrm>
            <a:off x="755650" y="1681113"/>
            <a:ext cx="517200" cy="624000"/>
          </a:xfrm>
          <a:prstGeom prst="rect">
            <a:avLst/>
          </a:prstGeom>
          <a:solidFill>
            <a:srgbClr val="CA095B"/>
          </a:solidFill>
          <a:ln cap="flat" cmpd="sng" w="12700">
            <a:solidFill>
              <a:srgbClr val="DE1E5A"/>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ctr">
              <a:spcBef>
                <a:spcPts val="0"/>
              </a:spcBef>
              <a:spcAft>
                <a:spcPts val="0"/>
              </a:spcAft>
              <a:buNone/>
            </a:pPr>
            <a:r>
              <a:rPr b="1" lang="en" sz="4000">
                <a:solidFill>
                  <a:schemeClr val="lt1"/>
                </a:solidFill>
                <a:latin typeface="Open Sans"/>
                <a:ea typeface="Open Sans"/>
                <a:cs typeface="Open Sans"/>
                <a:sym typeface="Open Sans"/>
              </a:rPr>
              <a:t>1</a:t>
            </a:r>
            <a:endParaRPr sz="4000">
              <a:solidFill>
                <a:schemeClr val="dk1"/>
              </a:solidFill>
              <a:latin typeface="Open Sans"/>
              <a:ea typeface="Open Sans"/>
              <a:cs typeface="Open Sans"/>
              <a:sym typeface="Open Sans"/>
            </a:endParaRPr>
          </a:p>
        </p:txBody>
      </p:sp>
      <p:sp>
        <p:nvSpPr>
          <p:cNvPr id="310" name="Google Shape;310;p55"/>
          <p:cNvSpPr/>
          <p:nvPr/>
        </p:nvSpPr>
        <p:spPr>
          <a:xfrm>
            <a:off x="1272746" y="2397621"/>
            <a:ext cx="7115700" cy="624000"/>
          </a:xfrm>
          <a:prstGeom prst="rect">
            <a:avLst/>
          </a:prstGeom>
          <a:solidFill>
            <a:srgbClr val="F9CBCB"/>
          </a:solidFill>
          <a:ln cap="flat" cmpd="sng" w="12700">
            <a:solidFill>
              <a:srgbClr val="DE1E5A"/>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l">
              <a:spcBef>
                <a:spcPts val="0"/>
              </a:spcBef>
              <a:spcAft>
                <a:spcPts val="0"/>
              </a:spcAft>
              <a:buNone/>
            </a:pPr>
            <a:r>
              <a:rPr b="1" lang="en" sz="1600">
                <a:solidFill>
                  <a:schemeClr val="dk1"/>
                </a:solidFill>
                <a:latin typeface="Open Sans"/>
                <a:ea typeface="Open Sans"/>
                <a:cs typeface="Open Sans"/>
                <a:sym typeface="Open Sans"/>
              </a:rPr>
              <a:t>Kingitanga</a:t>
            </a:r>
            <a:r>
              <a:rPr lang="en" sz="1600">
                <a:solidFill>
                  <a:schemeClr val="dk1"/>
                </a:solidFill>
                <a:latin typeface="Open Sans"/>
                <a:ea typeface="Open Sans"/>
                <a:cs typeface="Open Sans"/>
                <a:sym typeface="Open Sans"/>
              </a:rPr>
              <a:t> (sovereign power) was held collectively by the rangatira (chiefs), and no foreigners could make laws or govern the land without their permission.</a:t>
            </a:r>
            <a:endParaRPr/>
          </a:p>
        </p:txBody>
      </p:sp>
      <p:sp>
        <p:nvSpPr>
          <p:cNvPr id="311" name="Google Shape;311;p55"/>
          <p:cNvSpPr/>
          <p:nvPr/>
        </p:nvSpPr>
        <p:spPr>
          <a:xfrm>
            <a:off x="755650" y="2397620"/>
            <a:ext cx="517200" cy="624000"/>
          </a:xfrm>
          <a:prstGeom prst="rect">
            <a:avLst/>
          </a:prstGeom>
          <a:solidFill>
            <a:srgbClr val="CA095B"/>
          </a:solidFill>
          <a:ln cap="flat" cmpd="sng" w="12700">
            <a:solidFill>
              <a:srgbClr val="DE1E5A"/>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ctr">
              <a:spcBef>
                <a:spcPts val="0"/>
              </a:spcBef>
              <a:spcAft>
                <a:spcPts val="0"/>
              </a:spcAft>
              <a:buNone/>
            </a:pPr>
            <a:r>
              <a:rPr b="1" lang="en" sz="4000">
                <a:solidFill>
                  <a:schemeClr val="lt1"/>
                </a:solidFill>
                <a:latin typeface="Open Sans"/>
                <a:ea typeface="Open Sans"/>
                <a:cs typeface="Open Sans"/>
                <a:sym typeface="Open Sans"/>
              </a:rPr>
              <a:t>2</a:t>
            </a:r>
            <a:endParaRPr sz="4000">
              <a:solidFill>
                <a:schemeClr val="dk1"/>
              </a:solidFill>
              <a:latin typeface="Open Sans"/>
              <a:ea typeface="Open Sans"/>
              <a:cs typeface="Open Sans"/>
              <a:sym typeface="Open Sans"/>
            </a:endParaRPr>
          </a:p>
        </p:txBody>
      </p:sp>
      <p:sp>
        <p:nvSpPr>
          <p:cNvPr id="312" name="Google Shape;312;p55"/>
          <p:cNvSpPr/>
          <p:nvPr/>
        </p:nvSpPr>
        <p:spPr>
          <a:xfrm>
            <a:off x="1272746" y="3124364"/>
            <a:ext cx="7115700" cy="624000"/>
          </a:xfrm>
          <a:prstGeom prst="rect">
            <a:avLst/>
          </a:prstGeom>
          <a:solidFill>
            <a:srgbClr val="F9CBCB"/>
          </a:solidFill>
          <a:ln cap="flat" cmpd="sng" w="12700">
            <a:solidFill>
              <a:srgbClr val="DE1E5A"/>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l">
              <a:spcBef>
                <a:spcPts val="0"/>
              </a:spcBef>
              <a:spcAft>
                <a:spcPts val="0"/>
              </a:spcAft>
              <a:buNone/>
            </a:pPr>
            <a:r>
              <a:rPr lang="en" sz="1600">
                <a:solidFill>
                  <a:schemeClr val="dk1"/>
                </a:solidFill>
                <a:latin typeface="Open Sans"/>
                <a:ea typeface="Open Sans"/>
                <a:cs typeface="Open Sans"/>
                <a:sym typeface="Open Sans"/>
              </a:rPr>
              <a:t>A </a:t>
            </a:r>
            <a:r>
              <a:rPr b="1" lang="en" sz="1600">
                <a:solidFill>
                  <a:schemeClr val="dk1"/>
                </a:solidFill>
                <a:latin typeface="Open Sans"/>
                <a:ea typeface="Open Sans"/>
                <a:cs typeface="Open Sans"/>
                <a:sym typeface="Open Sans"/>
              </a:rPr>
              <a:t>huihuianga</a:t>
            </a:r>
            <a:r>
              <a:rPr lang="en" sz="1600">
                <a:solidFill>
                  <a:schemeClr val="dk1"/>
                </a:solidFill>
                <a:latin typeface="Open Sans"/>
                <a:ea typeface="Open Sans"/>
                <a:cs typeface="Open Sans"/>
                <a:sym typeface="Open Sans"/>
              </a:rPr>
              <a:t> (gathering of Te Wakaminenga) would be held in autumn each year to make laws and decisions. </a:t>
            </a:r>
            <a:endParaRPr/>
          </a:p>
        </p:txBody>
      </p:sp>
      <p:sp>
        <p:nvSpPr>
          <p:cNvPr id="313" name="Google Shape;313;p55"/>
          <p:cNvSpPr/>
          <p:nvPr/>
        </p:nvSpPr>
        <p:spPr>
          <a:xfrm>
            <a:off x="755650" y="3124363"/>
            <a:ext cx="517200" cy="624000"/>
          </a:xfrm>
          <a:prstGeom prst="rect">
            <a:avLst/>
          </a:prstGeom>
          <a:solidFill>
            <a:srgbClr val="CA095B"/>
          </a:solidFill>
          <a:ln cap="flat" cmpd="sng" w="12700">
            <a:solidFill>
              <a:srgbClr val="DE1E5A"/>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ctr">
              <a:spcBef>
                <a:spcPts val="0"/>
              </a:spcBef>
              <a:spcAft>
                <a:spcPts val="0"/>
              </a:spcAft>
              <a:buNone/>
            </a:pPr>
            <a:r>
              <a:rPr b="1" lang="en" sz="4000">
                <a:solidFill>
                  <a:schemeClr val="lt1"/>
                </a:solidFill>
                <a:latin typeface="Open Sans"/>
                <a:ea typeface="Open Sans"/>
                <a:cs typeface="Open Sans"/>
                <a:sym typeface="Open Sans"/>
              </a:rPr>
              <a:t>3</a:t>
            </a:r>
            <a:endParaRPr sz="4000">
              <a:solidFill>
                <a:schemeClr val="dk1"/>
              </a:solidFill>
              <a:latin typeface="Open Sans"/>
              <a:ea typeface="Open Sans"/>
              <a:cs typeface="Open Sans"/>
              <a:sym typeface="Open Sans"/>
            </a:endParaRPr>
          </a:p>
        </p:txBody>
      </p:sp>
      <p:sp>
        <p:nvSpPr>
          <p:cNvPr id="314" name="Google Shape;314;p55"/>
          <p:cNvSpPr/>
          <p:nvPr/>
        </p:nvSpPr>
        <p:spPr>
          <a:xfrm>
            <a:off x="1272746" y="3881815"/>
            <a:ext cx="7115700" cy="624000"/>
          </a:xfrm>
          <a:prstGeom prst="rect">
            <a:avLst/>
          </a:prstGeom>
          <a:solidFill>
            <a:srgbClr val="F9CBCB"/>
          </a:solidFill>
          <a:ln cap="flat" cmpd="sng" w="12700">
            <a:solidFill>
              <a:srgbClr val="DE1E5A"/>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l">
              <a:spcBef>
                <a:spcPts val="0"/>
              </a:spcBef>
              <a:spcAft>
                <a:spcPts val="0"/>
              </a:spcAft>
              <a:buNone/>
            </a:pPr>
            <a:r>
              <a:rPr lang="en" sz="1600">
                <a:solidFill>
                  <a:schemeClr val="dk1"/>
                </a:solidFill>
                <a:latin typeface="Open Sans"/>
                <a:ea typeface="Open Sans"/>
                <a:cs typeface="Open Sans"/>
                <a:sym typeface="Open Sans"/>
              </a:rPr>
              <a:t>A copy of this declaration would be sent to King William IV expressing </a:t>
            </a:r>
            <a:r>
              <a:rPr b="1" lang="en" sz="1600">
                <a:solidFill>
                  <a:schemeClr val="dk1"/>
                </a:solidFill>
                <a:latin typeface="Open Sans"/>
                <a:ea typeface="Open Sans"/>
                <a:cs typeface="Open Sans"/>
                <a:sym typeface="Open Sans"/>
              </a:rPr>
              <a:t>aroha</a:t>
            </a:r>
            <a:r>
              <a:rPr lang="en" sz="1600">
                <a:solidFill>
                  <a:schemeClr val="dk1"/>
                </a:solidFill>
                <a:latin typeface="Open Sans"/>
                <a:ea typeface="Open Sans"/>
                <a:cs typeface="Open Sans"/>
                <a:sym typeface="Open Sans"/>
              </a:rPr>
              <a:t> (thanks) for the approval of their flag and asking him to be a </a:t>
            </a:r>
            <a:r>
              <a:rPr b="1" lang="en" sz="1600">
                <a:solidFill>
                  <a:schemeClr val="dk1"/>
                </a:solidFill>
                <a:latin typeface="Open Sans"/>
                <a:ea typeface="Open Sans"/>
                <a:cs typeface="Open Sans"/>
                <a:sym typeface="Open Sans"/>
              </a:rPr>
              <a:t>‘parent</a:t>
            </a:r>
            <a:r>
              <a:rPr lang="en" sz="1600">
                <a:solidFill>
                  <a:schemeClr val="dk1"/>
                </a:solidFill>
                <a:latin typeface="Open Sans"/>
                <a:ea typeface="Open Sans"/>
                <a:cs typeface="Open Sans"/>
                <a:sym typeface="Open Sans"/>
              </a:rPr>
              <a:t>’ to their ‘</a:t>
            </a:r>
            <a:r>
              <a:rPr b="1" lang="en" sz="1600">
                <a:solidFill>
                  <a:schemeClr val="dk1"/>
                </a:solidFill>
                <a:latin typeface="Open Sans"/>
                <a:ea typeface="Open Sans"/>
                <a:cs typeface="Open Sans"/>
                <a:sym typeface="Open Sans"/>
              </a:rPr>
              <a:t>infant state</a:t>
            </a:r>
            <a:r>
              <a:rPr lang="en" sz="1600">
                <a:solidFill>
                  <a:schemeClr val="dk1"/>
                </a:solidFill>
                <a:latin typeface="Open Sans"/>
                <a:ea typeface="Open Sans"/>
                <a:cs typeface="Open Sans"/>
                <a:sym typeface="Open Sans"/>
              </a:rPr>
              <a:t>’.</a:t>
            </a:r>
            <a:endParaRPr/>
          </a:p>
        </p:txBody>
      </p:sp>
      <p:sp>
        <p:nvSpPr>
          <p:cNvPr id="315" name="Google Shape;315;p55"/>
          <p:cNvSpPr/>
          <p:nvPr/>
        </p:nvSpPr>
        <p:spPr>
          <a:xfrm>
            <a:off x="755650" y="3881814"/>
            <a:ext cx="517200" cy="624000"/>
          </a:xfrm>
          <a:prstGeom prst="rect">
            <a:avLst/>
          </a:prstGeom>
          <a:solidFill>
            <a:srgbClr val="CA095B"/>
          </a:solidFill>
          <a:ln cap="flat" cmpd="sng" w="12700">
            <a:solidFill>
              <a:srgbClr val="DE1E5A"/>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ctr">
              <a:spcBef>
                <a:spcPts val="0"/>
              </a:spcBef>
              <a:spcAft>
                <a:spcPts val="0"/>
              </a:spcAft>
              <a:buNone/>
            </a:pPr>
            <a:r>
              <a:rPr b="1" lang="en" sz="4000">
                <a:solidFill>
                  <a:schemeClr val="lt1"/>
                </a:solidFill>
                <a:latin typeface="Open Sans"/>
                <a:ea typeface="Open Sans"/>
                <a:cs typeface="Open Sans"/>
                <a:sym typeface="Open Sans"/>
              </a:rPr>
              <a:t>4</a:t>
            </a:r>
            <a:endParaRPr sz="40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500"/>
                                        <p:tgtEl>
                                          <p:spTgt spid="311"/>
                                        </p:tgtEl>
                                      </p:cBhvr>
                                    </p:animEffect>
                                  </p:childTnLst>
                                </p:cTn>
                              </p:par>
                              <p:par>
                                <p:cTn fill="hold" nodeType="with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500"/>
                                        <p:tgtEl>
                                          <p:spTgt spid="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6"/>
          <p:cNvSpPr txBox="1"/>
          <p:nvPr>
            <p:ph type="title"/>
          </p:nvPr>
        </p:nvSpPr>
        <p:spPr>
          <a:xfrm>
            <a:off x="461962" y="333104"/>
            <a:ext cx="8220000" cy="624000"/>
          </a:xfrm>
          <a:prstGeom prst="rect">
            <a:avLst/>
          </a:prstGeom>
          <a:noFill/>
          <a:ln cap="flat" cmpd="sng" w="9525">
            <a:solidFill>
              <a:srgbClr val="DE1E5A"/>
            </a:solidFill>
            <a:prstDash val="solid"/>
            <a:round/>
            <a:headEnd len="sm" w="sm" type="none"/>
            <a:tailEnd len="sm" w="sm" type="none"/>
          </a:ln>
        </p:spPr>
        <p:txBody>
          <a:bodyPr anchorCtr="1" anchor="ctr" bIns="252000" lIns="36000" spcFirstLastPara="1" rIns="0" wrap="square" tIns="252000">
            <a:noAutofit/>
          </a:bodyPr>
          <a:lstStyle/>
          <a:p>
            <a:pPr indent="0" lvl="0" marL="0" rtl="0" algn="l">
              <a:lnSpc>
                <a:spcPct val="90000"/>
              </a:lnSpc>
              <a:spcBef>
                <a:spcPts val="0"/>
              </a:spcBef>
              <a:spcAft>
                <a:spcPts val="0"/>
              </a:spcAft>
              <a:buClr>
                <a:srgbClr val="DE1E5A"/>
              </a:buClr>
              <a:buSzPts val="3600"/>
              <a:buFont typeface="Open Sans"/>
              <a:buNone/>
            </a:pPr>
            <a:r>
              <a:rPr lang="en">
                <a:solidFill>
                  <a:srgbClr val="DE1E5A"/>
                </a:solidFill>
                <a:latin typeface="Open Sans"/>
                <a:ea typeface="Open Sans"/>
                <a:cs typeface="Open Sans"/>
                <a:sym typeface="Open Sans"/>
              </a:rPr>
              <a:t>The Signing of He Whakaputanga</a:t>
            </a:r>
            <a:endParaRPr>
              <a:solidFill>
                <a:srgbClr val="DE1E5A"/>
              </a:solidFill>
              <a:latin typeface="Open Sans"/>
              <a:ea typeface="Open Sans"/>
              <a:cs typeface="Open Sans"/>
              <a:sym typeface="Open Sans"/>
            </a:endParaRPr>
          </a:p>
        </p:txBody>
      </p:sp>
      <p:sp>
        <p:nvSpPr>
          <p:cNvPr id="321" name="Google Shape;321;p56"/>
          <p:cNvSpPr txBox="1"/>
          <p:nvPr/>
        </p:nvSpPr>
        <p:spPr>
          <a:xfrm>
            <a:off x="755649" y="1074761"/>
            <a:ext cx="60954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000000"/>
                </a:solidFill>
                <a:latin typeface="Open Sans"/>
                <a:ea typeface="Open Sans"/>
                <a:cs typeface="Open Sans"/>
                <a:sym typeface="Open Sans"/>
              </a:rPr>
              <a:t>On 18th October 1835, at James Busby’s house in Waitangi, 34 rangatira officially signed </a:t>
            </a:r>
            <a:r>
              <a:rPr b="1" lang="en" sz="1600">
                <a:solidFill>
                  <a:srgbClr val="000000"/>
                </a:solidFill>
                <a:latin typeface="Open Sans"/>
                <a:ea typeface="Open Sans"/>
                <a:cs typeface="Open Sans"/>
                <a:sym typeface="Open Sans"/>
              </a:rPr>
              <a:t>The Declaration of Independence of the United Tribes of New Zealand.</a:t>
            </a:r>
            <a:endParaRPr b="1" sz="1600">
              <a:solidFill>
                <a:schemeClr val="dk1"/>
              </a:solidFill>
              <a:latin typeface="Open Sans"/>
              <a:ea typeface="Open Sans"/>
              <a:cs typeface="Open Sans"/>
              <a:sym typeface="Open Sans"/>
            </a:endParaRPr>
          </a:p>
        </p:txBody>
      </p:sp>
      <p:pic>
        <p:nvPicPr>
          <p:cNvPr id="322" name="Google Shape;322;p56"/>
          <p:cNvPicPr preferRelativeResize="0"/>
          <p:nvPr/>
        </p:nvPicPr>
        <p:blipFill rotWithShape="1">
          <a:blip r:embed="rId3">
            <a:alphaModFix/>
          </a:blip>
          <a:srcRect b="0" l="0" r="0" t="0"/>
          <a:stretch/>
        </p:blipFill>
        <p:spPr>
          <a:xfrm>
            <a:off x="6851178" y="1074761"/>
            <a:ext cx="1152879" cy="558379"/>
          </a:xfrm>
          <a:prstGeom prst="rect">
            <a:avLst/>
          </a:prstGeom>
          <a:noFill/>
          <a:ln>
            <a:noFill/>
          </a:ln>
        </p:spPr>
      </p:pic>
      <p:sp>
        <p:nvSpPr>
          <p:cNvPr id="323" name="Google Shape;323;p56"/>
          <p:cNvSpPr/>
          <p:nvPr/>
        </p:nvSpPr>
        <p:spPr>
          <a:xfrm>
            <a:off x="755648" y="2083443"/>
            <a:ext cx="7632600" cy="1735800"/>
          </a:xfrm>
          <a:prstGeom prst="rect">
            <a:avLst/>
          </a:prstGeom>
          <a:solidFill>
            <a:srgbClr val="F9CBCB"/>
          </a:solidFill>
          <a:ln cap="flat" cmpd="sng" w="12700">
            <a:solidFill>
              <a:srgbClr val="DE1E5A"/>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l">
              <a:spcBef>
                <a:spcPts val="0"/>
              </a:spcBef>
              <a:spcAft>
                <a:spcPts val="0"/>
              </a:spcAft>
              <a:buNone/>
            </a:pPr>
            <a:r>
              <a:rPr lang="en" sz="1600">
                <a:solidFill>
                  <a:schemeClr val="dk1"/>
                </a:solidFill>
                <a:latin typeface="Open Sans"/>
                <a:ea typeface="Open Sans"/>
                <a:cs typeface="Open Sans"/>
                <a:sym typeface="Open Sans"/>
              </a:rPr>
              <a:t>Rangatira signed the Māori version of He Whakaputanga. It was originally called He </a:t>
            </a:r>
            <a:r>
              <a:rPr b="1" lang="en" sz="1600">
                <a:solidFill>
                  <a:schemeClr val="dk1"/>
                </a:solidFill>
                <a:latin typeface="Open Sans"/>
                <a:ea typeface="Open Sans"/>
                <a:cs typeface="Open Sans"/>
                <a:sym typeface="Open Sans"/>
              </a:rPr>
              <a:t>Wakaputanga</a:t>
            </a:r>
            <a:r>
              <a:rPr lang="en" sz="1600">
                <a:solidFill>
                  <a:schemeClr val="dk1"/>
                </a:solidFill>
                <a:latin typeface="Open Sans"/>
                <a:ea typeface="Open Sans"/>
                <a:cs typeface="Open Sans"/>
                <a:sym typeface="Open Sans"/>
              </a:rPr>
              <a:t> o te Rangatiratanga o Nu Tirene as ‘wh’ had not yet come into use in Māori </a:t>
            </a:r>
            <a:r>
              <a:rPr b="1" lang="en" sz="1600">
                <a:solidFill>
                  <a:schemeClr val="dk1"/>
                </a:solidFill>
                <a:latin typeface="Open Sans"/>
                <a:ea typeface="Open Sans"/>
                <a:cs typeface="Open Sans"/>
                <a:sym typeface="Open Sans"/>
              </a:rPr>
              <a:t>orthography</a:t>
            </a:r>
            <a:r>
              <a:rPr lang="en" sz="1600">
                <a:solidFill>
                  <a:schemeClr val="dk1"/>
                </a:solidFill>
                <a:latin typeface="Open Sans"/>
                <a:ea typeface="Open Sans"/>
                <a:cs typeface="Open Sans"/>
                <a:sym typeface="Open Sans"/>
              </a:rPr>
              <a:t> (the standard way a language is written down).</a:t>
            </a:r>
            <a:endParaRPr/>
          </a:p>
          <a:p>
            <a:pPr indent="0" lvl="0" marL="0" marR="0" rtl="0" algn="l">
              <a:spcBef>
                <a:spcPts val="600"/>
              </a:spcBef>
              <a:spcAft>
                <a:spcPts val="0"/>
              </a:spcAft>
              <a:buNone/>
            </a:pPr>
            <a:r>
              <a:rPr b="1" lang="en" sz="1600">
                <a:solidFill>
                  <a:schemeClr val="dk1"/>
                </a:solidFill>
                <a:latin typeface="Open Sans"/>
                <a:ea typeface="Open Sans"/>
                <a:cs typeface="Open Sans"/>
                <a:sym typeface="Open Sans"/>
              </a:rPr>
              <a:t> Something to keep in mind…</a:t>
            </a:r>
            <a:endParaRPr/>
          </a:p>
          <a:p>
            <a:pPr indent="0" lvl="0" marL="0" marR="0" rtl="0" algn="l">
              <a:spcBef>
                <a:spcPts val="600"/>
              </a:spcBef>
              <a:spcAft>
                <a:spcPts val="0"/>
              </a:spcAft>
              <a:buNone/>
            </a:pPr>
            <a:r>
              <a:rPr lang="en" sz="1600">
                <a:solidFill>
                  <a:schemeClr val="dk1"/>
                </a:solidFill>
                <a:latin typeface="Open Sans"/>
                <a:ea typeface="Open Sans"/>
                <a:cs typeface="Open Sans"/>
                <a:sym typeface="Open Sans"/>
              </a:rPr>
              <a:t>Te reo Māori at this time was still very much an oral language - spoken rather than written. It’s likely that the Māori version was discussed and read aloud to rangatira at the hui, so they understood what was being agreed to.</a:t>
            </a:r>
            <a:endParaRPr/>
          </a:p>
        </p:txBody>
      </p:sp>
      <p:sp>
        <p:nvSpPr>
          <p:cNvPr id="324" name="Google Shape;324;p56"/>
          <p:cNvSpPr txBox="1"/>
          <p:nvPr/>
        </p:nvSpPr>
        <p:spPr>
          <a:xfrm>
            <a:off x="755649" y="4068740"/>
            <a:ext cx="76326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000000"/>
                </a:solidFill>
                <a:latin typeface="Open Sans"/>
                <a:ea typeface="Open Sans"/>
                <a:cs typeface="Open Sans"/>
                <a:sym typeface="Open Sans"/>
              </a:rPr>
              <a:t>He Whakaputanga was sent to King William IV and was formally acknowledged and accepted by the Crown in May 1836.</a:t>
            </a:r>
            <a:endParaRPr b="1" sz="16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3"/>
                                        </p:tgtEl>
                                        <p:attrNameLst>
                                          <p:attrName>style.visibility</p:attrName>
                                        </p:attrNameLst>
                                      </p:cBhvr>
                                      <p:to>
                                        <p:strVal val="visible"/>
                                      </p:to>
                                    </p:set>
                                    <p:anim calcmode="lin" valueType="num">
                                      <p:cBhvr additive="base">
                                        <p:cTn dur="500"/>
                                        <p:tgtEl>
                                          <p:spTgt spid="32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7"/>
          <p:cNvSpPr txBox="1"/>
          <p:nvPr>
            <p:ph type="title"/>
          </p:nvPr>
        </p:nvSpPr>
        <p:spPr>
          <a:xfrm>
            <a:off x="461962" y="333104"/>
            <a:ext cx="8220000" cy="624000"/>
          </a:xfrm>
          <a:prstGeom prst="rect">
            <a:avLst/>
          </a:prstGeom>
          <a:noFill/>
          <a:ln cap="flat" cmpd="sng" w="9525">
            <a:solidFill>
              <a:srgbClr val="DE1E5A"/>
            </a:solidFill>
            <a:prstDash val="solid"/>
            <a:round/>
            <a:headEnd len="sm" w="sm" type="none"/>
            <a:tailEnd len="sm" w="sm" type="none"/>
          </a:ln>
        </p:spPr>
        <p:txBody>
          <a:bodyPr anchorCtr="1" anchor="ctr" bIns="252000" lIns="36000" spcFirstLastPara="1" rIns="0" wrap="square" tIns="252000">
            <a:noAutofit/>
          </a:bodyPr>
          <a:lstStyle/>
          <a:p>
            <a:pPr indent="0" lvl="0" marL="0" rtl="0" algn="l">
              <a:lnSpc>
                <a:spcPct val="90000"/>
              </a:lnSpc>
              <a:spcBef>
                <a:spcPts val="0"/>
              </a:spcBef>
              <a:spcAft>
                <a:spcPts val="0"/>
              </a:spcAft>
              <a:buClr>
                <a:srgbClr val="DE1E5A"/>
              </a:buClr>
              <a:buSzPts val="3600"/>
              <a:buFont typeface="Open Sans"/>
              <a:buNone/>
            </a:pPr>
            <a:r>
              <a:rPr lang="en">
                <a:solidFill>
                  <a:srgbClr val="DE1E5A"/>
                </a:solidFill>
                <a:latin typeface="Open Sans"/>
                <a:ea typeface="Open Sans"/>
                <a:cs typeface="Open Sans"/>
                <a:sym typeface="Open Sans"/>
              </a:rPr>
              <a:t>The Signing of He Whakaputanga</a:t>
            </a:r>
            <a:endParaRPr>
              <a:solidFill>
                <a:srgbClr val="DE1E5A"/>
              </a:solidFill>
              <a:latin typeface="Open Sans"/>
              <a:ea typeface="Open Sans"/>
              <a:cs typeface="Open Sans"/>
              <a:sym typeface="Open Sans"/>
            </a:endParaRPr>
          </a:p>
        </p:txBody>
      </p:sp>
      <p:sp>
        <p:nvSpPr>
          <p:cNvPr id="330" name="Google Shape;330;p57"/>
          <p:cNvSpPr txBox="1"/>
          <p:nvPr/>
        </p:nvSpPr>
        <p:spPr>
          <a:xfrm>
            <a:off x="657602" y="1053774"/>
            <a:ext cx="78288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000000"/>
                </a:solidFill>
                <a:latin typeface="Open Sans"/>
                <a:ea typeface="Open Sans"/>
                <a:cs typeface="Open Sans"/>
                <a:sym typeface="Open Sans"/>
              </a:rPr>
              <a:t>A </a:t>
            </a:r>
            <a:r>
              <a:rPr b="1" lang="en" sz="1600">
                <a:solidFill>
                  <a:srgbClr val="000000"/>
                </a:solidFill>
                <a:latin typeface="Open Sans"/>
                <a:ea typeface="Open Sans"/>
                <a:cs typeface="Open Sans"/>
                <a:sym typeface="Open Sans"/>
              </a:rPr>
              <a:t>codicil</a:t>
            </a:r>
            <a:r>
              <a:rPr lang="en" sz="1600">
                <a:solidFill>
                  <a:srgbClr val="000000"/>
                </a:solidFill>
                <a:latin typeface="Open Sans"/>
                <a:ea typeface="Open Sans"/>
                <a:cs typeface="Open Sans"/>
                <a:sym typeface="Open Sans"/>
              </a:rPr>
              <a:t> (an additional piece of text) was added in July 1836 to allow 18 more rangatira to sign who weren’t in Waitangi the previous October. </a:t>
            </a:r>
            <a:endParaRPr/>
          </a:p>
          <a:p>
            <a:pPr indent="0" lvl="0" marL="0" marR="0" rtl="0" algn="l">
              <a:spcBef>
                <a:spcPts val="0"/>
              </a:spcBef>
              <a:spcAft>
                <a:spcPts val="0"/>
              </a:spcAft>
              <a:buNone/>
            </a:pPr>
            <a:r>
              <a:t/>
            </a:r>
            <a:endParaRPr sz="1600">
              <a:solidFill>
                <a:srgbClr val="000000"/>
              </a:solidFill>
              <a:latin typeface="Open Sans"/>
              <a:ea typeface="Open Sans"/>
              <a:cs typeface="Open Sans"/>
              <a:sym typeface="Open Sans"/>
            </a:endParaRPr>
          </a:p>
          <a:p>
            <a:pPr indent="0" lvl="0" marL="0" marR="0" rtl="0" algn="l">
              <a:spcBef>
                <a:spcPts val="0"/>
              </a:spcBef>
              <a:spcAft>
                <a:spcPts val="0"/>
              </a:spcAft>
              <a:buNone/>
            </a:pPr>
            <a:r>
              <a:rPr lang="en" sz="1600">
                <a:solidFill>
                  <a:srgbClr val="000000"/>
                </a:solidFill>
                <a:latin typeface="Open Sans"/>
                <a:ea typeface="Open Sans"/>
                <a:cs typeface="Open Sans"/>
                <a:sym typeface="Open Sans"/>
              </a:rPr>
              <a:t>These extra signatories included </a:t>
            </a:r>
            <a:r>
              <a:rPr b="1" lang="en" sz="1600">
                <a:solidFill>
                  <a:srgbClr val="000000"/>
                </a:solidFill>
                <a:latin typeface="Open Sans"/>
                <a:ea typeface="Open Sans"/>
                <a:cs typeface="Open Sans"/>
                <a:sym typeface="Open Sans"/>
              </a:rPr>
              <a:t>Te Wherowhero </a:t>
            </a:r>
            <a:r>
              <a:rPr lang="en" sz="1600">
                <a:solidFill>
                  <a:srgbClr val="000000"/>
                </a:solidFill>
                <a:latin typeface="Open Sans"/>
                <a:ea typeface="Open Sans"/>
                <a:cs typeface="Open Sans"/>
                <a:sym typeface="Open Sans"/>
              </a:rPr>
              <a:t>(Waikato), who in 1858 became the first Māori King and </a:t>
            </a:r>
            <a:r>
              <a:rPr b="1" lang="en" sz="1600">
                <a:solidFill>
                  <a:srgbClr val="000000"/>
                </a:solidFill>
                <a:latin typeface="Open Sans"/>
                <a:ea typeface="Open Sans"/>
                <a:cs typeface="Open Sans"/>
                <a:sym typeface="Open Sans"/>
              </a:rPr>
              <a:t>Te Hāpuku </a:t>
            </a:r>
            <a:r>
              <a:rPr lang="en" sz="1600">
                <a:solidFill>
                  <a:srgbClr val="000000"/>
                </a:solidFill>
                <a:latin typeface="Open Sans"/>
                <a:ea typeface="Open Sans"/>
                <a:cs typeface="Open Sans"/>
                <a:sym typeface="Open Sans"/>
              </a:rPr>
              <a:t>from Ngāti Te Whatuiāpiti (Hawkes Bay). </a:t>
            </a:r>
            <a:endParaRPr b="1" sz="1600">
              <a:solidFill>
                <a:schemeClr val="dk1"/>
              </a:solidFill>
              <a:latin typeface="Open Sans"/>
              <a:ea typeface="Open Sans"/>
              <a:cs typeface="Open Sans"/>
              <a:sym typeface="Open Sans"/>
            </a:endParaRPr>
          </a:p>
        </p:txBody>
      </p:sp>
      <p:pic>
        <p:nvPicPr>
          <p:cNvPr id="331" name="Google Shape;331;p57"/>
          <p:cNvPicPr preferRelativeResize="0"/>
          <p:nvPr/>
        </p:nvPicPr>
        <p:blipFill rotWithShape="1">
          <a:blip r:embed="rId3">
            <a:alphaModFix/>
          </a:blip>
          <a:srcRect b="0" l="0" r="0" t="0"/>
          <a:stretch/>
        </p:blipFill>
        <p:spPr>
          <a:xfrm>
            <a:off x="1820175" y="2414101"/>
            <a:ext cx="1941050" cy="2186325"/>
          </a:xfrm>
          <a:prstGeom prst="rect">
            <a:avLst/>
          </a:prstGeom>
          <a:noFill/>
          <a:ln>
            <a:noFill/>
          </a:ln>
        </p:spPr>
      </p:pic>
      <p:pic>
        <p:nvPicPr>
          <p:cNvPr id="332" name="Google Shape;332;p57"/>
          <p:cNvPicPr preferRelativeResize="0"/>
          <p:nvPr/>
        </p:nvPicPr>
        <p:blipFill rotWithShape="1">
          <a:blip r:embed="rId4">
            <a:alphaModFix/>
          </a:blip>
          <a:srcRect b="0" l="0" r="0" t="0"/>
          <a:stretch/>
        </p:blipFill>
        <p:spPr>
          <a:xfrm>
            <a:off x="4768100" y="2414101"/>
            <a:ext cx="1941025" cy="2149000"/>
          </a:xfrm>
          <a:prstGeom prst="rect">
            <a:avLst/>
          </a:prstGeom>
          <a:noFill/>
          <a:ln>
            <a:noFill/>
          </a:ln>
        </p:spPr>
      </p:pic>
      <p:sp>
        <p:nvSpPr>
          <p:cNvPr id="333" name="Google Shape;333;p57"/>
          <p:cNvSpPr txBox="1"/>
          <p:nvPr/>
        </p:nvSpPr>
        <p:spPr>
          <a:xfrm>
            <a:off x="1820175" y="4288810"/>
            <a:ext cx="2588100" cy="585000"/>
          </a:xfrm>
          <a:prstGeom prst="rect">
            <a:avLst/>
          </a:prstGeom>
          <a:solidFill>
            <a:srgbClr val="CA095B"/>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chemeClr val="lt1"/>
                </a:solidFill>
                <a:latin typeface="Open Sans"/>
                <a:ea typeface="Open Sans"/>
                <a:cs typeface="Open Sans"/>
                <a:sym typeface="Open Sans"/>
              </a:rPr>
              <a:t>Te Wherowhero, painted by George French Angas.</a:t>
            </a:r>
            <a:endParaRPr sz="1600">
              <a:solidFill>
                <a:schemeClr val="lt1"/>
              </a:solidFill>
              <a:latin typeface="Open Sans"/>
              <a:ea typeface="Open Sans"/>
              <a:cs typeface="Open Sans"/>
              <a:sym typeface="Open Sans"/>
            </a:endParaRPr>
          </a:p>
        </p:txBody>
      </p:sp>
      <p:sp>
        <p:nvSpPr>
          <p:cNvPr id="334" name="Google Shape;334;p57"/>
          <p:cNvSpPr txBox="1"/>
          <p:nvPr/>
        </p:nvSpPr>
        <p:spPr>
          <a:xfrm>
            <a:off x="4768091" y="4288810"/>
            <a:ext cx="2588100" cy="585000"/>
          </a:xfrm>
          <a:prstGeom prst="rect">
            <a:avLst/>
          </a:prstGeom>
          <a:solidFill>
            <a:srgbClr val="CA095B"/>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chemeClr val="lt1"/>
                </a:solidFill>
                <a:latin typeface="Open Sans"/>
                <a:ea typeface="Open Sans"/>
                <a:cs typeface="Open Sans"/>
                <a:sym typeface="Open Sans"/>
              </a:rPr>
              <a:t>Te Hāpuku, painted by Gottfried Lindauer.</a:t>
            </a:r>
            <a:endParaRPr sz="1600">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8"/>
          <p:cNvSpPr txBox="1"/>
          <p:nvPr>
            <p:ph type="title"/>
          </p:nvPr>
        </p:nvSpPr>
        <p:spPr>
          <a:xfrm>
            <a:off x="461962" y="333104"/>
            <a:ext cx="8220000" cy="624000"/>
          </a:xfrm>
          <a:prstGeom prst="rect">
            <a:avLst/>
          </a:prstGeom>
          <a:noFill/>
          <a:ln cap="flat" cmpd="sng" w="9525">
            <a:solidFill>
              <a:srgbClr val="DE1E5A"/>
            </a:solidFill>
            <a:prstDash val="solid"/>
            <a:round/>
            <a:headEnd len="sm" w="sm" type="none"/>
            <a:tailEnd len="sm" w="sm" type="none"/>
          </a:ln>
        </p:spPr>
        <p:txBody>
          <a:bodyPr anchorCtr="1" anchor="ctr" bIns="252000" lIns="36000" spcFirstLastPara="1" rIns="0" wrap="square" tIns="252000">
            <a:noAutofit/>
          </a:bodyPr>
          <a:lstStyle/>
          <a:p>
            <a:pPr indent="0" lvl="0" marL="0" rtl="0" algn="l">
              <a:lnSpc>
                <a:spcPct val="90000"/>
              </a:lnSpc>
              <a:spcBef>
                <a:spcPts val="0"/>
              </a:spcBef>
              <a:spcAft>
                <a:spcPts val="0"/>
              </a:spcAft>
              <a:buClr>
                <a:srgbClr val="DE1E5A"/>
              </a:buClr>
              <a:buSzPts val="3600"/>
              <a:buFont typeface="Open Sans"/>
              <a:buNone/>
            </a:pPr>
            <a:r>
              <a:rPr lang="en">
                <a:solidFill>
                  <a:srgbClr val="DE1E5A"/>
                </a:solidFill>
                <a:latin typeface="Open Sans"/>
                <a:ea typeface="Open Sans"/>
                <a:cs typeface="Open Sans"/>
                <a:sym typeface="Open Sans"/>
              </a:rPr>
              <a:t>Profile Activity</a:t>
            </a:r>
            <a:endParaRPr>
              <a:solidFill>
                <a:srgbClr val="DE1E5A"/>
              </a:solidFill>
              <a:latin typeface="Open Sans"/>
              <a:ea typeface="Open Sans"/>
              <a:cs typeface="Open Sans"/>
              <a:sym typeface="Open Sans"/>
            </a:endParaRPr>
          </a:p>
        </p:txBody>
      </p:sp>
      <p:sp>
        <p:nvSpPr>
          <p:cNvPr id="340" name="Google Shape;340;p58"/>
          <p:cNvSpPr txBox="1"/>
          <p:nvPr/>
        </p:nvSpPr>
        <p:spPr>
          <a:xfrm>
            <a:off x="657602" y="1053774"/>
            <a:ext cx="7828800" cy="181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000000"/>
                </a:solidFill>
                <a:latin typeface="Open Sans"/>
                <a:ea typeface="Open Sans"/>
                <a:cs typeface="Open Sans"/>
                <a:sym typeface="Open Sans"/>
              </a:rPr>
              <a:t>Search online for ‘He Whakaputanga Signatories’. This should take you to the New Zealand History website, where you can find out more about each of the 52 rangatira who signed He Whakaputanga.</a:t>
            </a:r>
            <a:endParaRPr/>
          </a:p>
          <a:p>
            <a:pPr indent="0" lvl="0" marL="0" marR="0" rtl="0" algn="l">
              <a:spcBef>
                <a:spcPts val="0"/>
              </a:spcBef>
              <a:spcAft>
                <a:spcPts val="0"/>
              </a:spcAft>
              <a:buNone/>
            </a:pPr>
            <a:r>
              <a:t/>
            </a:r>
            <a:endParaRPr sz="1600">
              <a:solidFill>
                <a:srgbClr val="000000"/>
              </a:solidFill>
              <a:latin typeface="Open Sans"/>
              <a:ea typeface="Open Sans"/>
              <a:cs typeface="Open Sans"/>
              <a:sym typeface="Open Sans"/>
            </a:endParaRPr>
          </a:p>
          <a:p>
            <a:pPr indent="0" lvl="0" marL="0" marR="0" rtl="0" algn="l">
              <a:spcBef>
                <a:spcPts val="0"/>
              </a:spcBef>
              <a:spcAft>
                <a:spcPts val="0"/>
              </a:spcAft>
              <a:buNone/>
            </a:pPr>
            <a:r>
              <a:rPr lang="en" sz="1600">
                <a:solidFill>
                  <a:srgbClr val="000000"/>
                </a:solidFill>
                <a:latin typeface="Open Sans"/>
                <a:ea typeface="Open Sans"/>
                <a:cs typeface="Open Sans"/>
                <a:sym typeface="Open Sans"/>
              </a:rPr>
              <a:t>Individually or in small groups, choose one or two signatories that interest you and complete a profile (either digitally or on paper). Some of you may have members of your own iwi who signed He Whakaputanga. </a:t>
            </a:r>
            <a:endParaRPr/>
          </a:p>
        </p:txBody>
      </p:sp>
      <p:sp>
        <p:nvSpPr>
          <p:cNvPr id="341" name="Google Shape;341;p58"/>
          <p:cNvSpPr txBox="1"/>
          <p:nvPr/>
        </p:nvSpPr>
        <p:spPr>
          <a:xfrm>
            <a:off x="657601" y="3924182"/>
            <a:ext cx="78288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000000"/>
                </a:solidFill>
                <a:latin typeface="Open Sans"/>
                <a:ea typeface="Open Sans"/>
                <a:cs typeface="Open Sans"/>
                <a:sym typeface="Open Sans"/>
              </a:rPr>
              <a:t>Share back to the group what you discovered and learnt.</a:t>
            </a:r>
            <a:endParaRPr sz="1600">
              <a:solidFill>
                <a:srgbClr val="000000"/>
              </a:solidFill>
              <a:latin typeface="Open Sans"/>
              <a:ea typeface="Open Sans"/>
              <a:cs typeface="Open Sans"/>
              <a:sym typeface="Open Sans"/>
            </a:endParaRPr>
          </a:p>
        </p:txBody>
      </p:sp>
      <p:sp>
        <p:nvSpPr>
          <p:cNvPr id="342" name="Google Shape;342;p58"/>
          <p:cNvSpPr/>
          <p:nvPr/>
        </p:nvSpPr>
        <p:spPr>
          <a:xfrm>
            <a:off x="755650" y="4300151"/>
            <a:ext cx="7632600" cy="345000"/>
          </a:xfrm>
          <a:prstGeom prst="rect">
            <a:avLst/>
          </a:prstGeom>
          <a:solidFill>
            <a:srgbClr val="F9CBCB"/>
          </a:solidFill>
          <a:ln cap="flat" cmpd="sng" w="12700">
            <a:solidFill>
              <a:srgbClr val="DE1E5A"/>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l">
              <a:spcBef>
                <a:spcPts val="0"/>
              </a:spcBef>
              <a:spcAft>
                <a:spcPts val="0"/>
              </a:spcAft>
              <a:buNone/>
            </a:pPr>
            <a:r>
              <a:rPr lang="en" sz="1600">
                <a:solidFill>
                  <a:schemeClr val="dk1"/>
                </a:solidFill>
                <a:latin typeface="Open Sans"/>
                <a:ea typeface="Open Sans"/>
                <a:cs typeface="Open Sans"/>
                <a:sym typeface="Open Sans"/>
              </a:rPr>
              <a:t>These profiles would make a great display in your learning space!</a:t>
            </a:r>
            <a:endParaRPr sz="1600">
              <a:solidFill>
                <a:schemeClr val="dk1"/>
              </a:solidFill>
              <a:latin typeface="Open Sans"/>
              <a:ea typeface="Open Sans"/>
              <a:cs typeface="Open Sans"/>
              <a:sym typeface="Open Sans"/>
            </a:endParaRPr>
          </a:p>
        </p:txBody>
      </p:sp>
      <p:pic>
        <p:nvPicPr>
          <p:cNvPr id="343" name="Google Shape;343;p58"/>
          <p:cNvPicPr preferRelativeResize="0"/>
          <p:nvPr/>
        </p:nvPicPr>
        <p:blipFill rotWithShape="1">
          <a:blip r:embed="rId3">
            <a:alphaModFix/>
          </a:blip>
          <a:srcRect b="0" l="0" r="0" t="0"/>
          <a:stretch/>
        </p:blipFill>
        <p:spPr>
          <a:xfrm>
            <a:off x="755650" y="2869976"/>
            <a:ext cx="2685274" cy="932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42"/>
                                        </p:tgtEl>
                                        <p:attrNameLst>
                                          <p:attrName>style.visibility</p:attrName>
                                        </p:attrNameLst>
                                      </p:cBhvr>
                                      <p:to>
                                        <p:strVal val="visible"/>
                                      </p:to>
                                    </p:set>
                                    <p:anim calcmode="lin" valueType="num">
                                      <p:cBhvr additive="base">
                                        <p:cTn dur="500"/>
                                        <p:tgtEl>
                                          <p:spTgt spid="34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9"/>
          <p:cNvSpPr txBox="1"/>
          <p:nvPr>
            <p:ph type="title"/>
          </p:nvPr>
        </p:nvSpPr>
        <p:spPr>
          <a:xfrm>
            <a:off x="461962" y="333104"/>
            <a:ext cx="8220000" cy="624000"/>
          </a:xfrm>
          <a:prstGeom prst="rect">
            <a:avLst/>
          </a:prstGeom>
          <a:noFill/>
          <a:ln cap="flat" cmpd="sng" w="9525">
            <a:solidFill>
              <a:srgbClr val="DE1E5A"/>
            </a:solidFill>
            <a:prstDash val="solid"/>
            <a:round/>
            <a:headEnd len="sm" w="sm" type="none"/>
            <a:tailEnd len="sm" w="sm" type="none"/>
          </a:ln>
        </p:spPr>
        <p:txBody>
          <a:bodyPr anchorCtr="1" anchor="ctr" bIns="252000" lIns="0" spcFirstLastPara="1" rIns="0" wrap="square" tIns="252000">
            <a:noAutofit/>
          </a:bodyPr>
          <a:lstStyle/>
          <a:p>
            <a:pPr indent="0" lvl="0" marL="0" rtl="0" algn="l">
              <a:lnSpc>
                <a:spcPct val="90000"/>
              </a:lnSpc>
              <a:spcBef>
                <a:spcPts val="0"/>
              </a:spcBef>
              <a:spcAft>
                <a:spcPts val="0"/>
              </a:spcAft>
              <a:buClr>
                <a:srgbClr val="DE1E5A"/>
              </a:buClr>
              <a:buSzPts val="2300"/>
              <a:buFont typeface="Open Sans"/>
              <a:buNone/>
            </a:pPr>
            <a:r>
              <a:rPr lang="en" sz="2300">
                <a:solidFill>
                  <a:srgbClr val="DE1E5A"/>
                </a:solidFill>
                <a:latin typeface="Open Sans"/>
                <a:ea typeface="Open Sans"/>
                <a:cs typeface="Open Sans"/>
                <a:sym typeface="Open Sans"/>
              </a:rPr>
              <a:t>Ngāpuhi, He Whakaputanga and The Waitangi Tribunal</a:t>
            </a:r>
            <a:endParaRPr sz="2300">
              <a:solidFill>
                <a:srgbClr val="DE1E5A"/>
              </a:solidFill>
              <a:latin typeface="Open Sans"/>
              <a:ea typeface="Open Sans"/>
              <a:cs typeface="Open Sans"/>
              <a:sym typeface="Open Sans"/>
            </a:endParaRPr>
          </a:p>
        </p:txBody>
      </p:sp>
      <p:sp>
        <p:nvSpPr>
          <p:cNvPr id="349" name="Google Shape;349;p59"/>
          <p:cNvSpPr txBox="1"/>
          <p:nvPr/>
        </p:nvSpPr>
        <p:spPr>
          <a:xfrm>
            <a:off x="755649" y="2324935"/>
            <a:ext cx="76326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000000"/>
                </a:solidFill>
                <a:latin typeface="Open Sans"/>
                <a:ea typeface="Open Sans"/>
                <a:cs typeface="Open Sans"/>
                <a:sym typeface="Open Sans"/>
              </a:rPr>
              <a:t>In 2022, the Waitangi Tribunal published their judgement, concluding that He Whakaputanga was an “</a:t>
            </a:r>
            <a:r>
              <a:rPr b="1" lang="en" sz="1600">
                <a:solidFill>
                  <a:srgbClr val="000000"/>
                </a:solidFill>
                <a:latin typeface="Open Sans"/>
                <a:ea typeface="Open Sans"/>
                <a:cs typeface="Open Sans"/>
                <a:sym typeface="Open Sans"/>
              </a:rPr>
              <a:t>unambiguous declaration of Māori sovereignty and independence</a:t>
            </a:r>
            <a:r>
              <a:rPr lang="en" sz="1600">
                <a:solidFill>
                  <a:srgbClr val="000000"/>
                </a:solidFill>
                <a:latin typeface="Open Sans"/>
                <a:ea typeface="Open Sans"/>
                <a:cs typeface="Open Sans"/>
                <a:sym typeface="Open Sans"/>
              </a:rPr>
              <a:t>.”</a:t>
            </a:r>
            <a:endParaRPr/>
          </a:p>
        </p:txBody>
      </p:sp>
      <p:sp>
        <p:nvSpPr>
          <p:cNvPr id="350" name="Google Shape;350;p59"/>
          <p:cNvSpPr txBox="1"/>
          <p:nvPr/>
        </p:nvSpPr>
        <p:spPr>
          <a:xfrm>
            <a:off x="755649" y="1080635"/>
            <a:ext cx="5971800" cy="132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000000"/>
                </a:solidFill>
                <a:latin typeface="Open Sans"/>
                <a:ea typeface="Open Sans"/>
                <a:cs typeface="Open Sans"/>
                <a:sym typeface="Open Sans"/>
              </a:rPr>
              <a:t>In recent times Ngāpuhi made a submission to the Waitangi Tribunal not only to address their significant loss of land and livelihood as a result of Te Tiriti of Waitangi breaches by the Crown but also the issue of whether by signing the Treaty they surrendered </a:t>
            </a:r>
            <a:r>
              <a:rPr b="1" lang="en" sz="1600">
                <a:solidFill>
                  <a:srgbClr val="000000"/>
                </a:solidFill>
                <a:latin typeface="Open Sans"/>
                <a:ea typeface="Open Sans"/>
                <a:cs typeface="Open Sans"/>
                <a:sym typeface="Open Sans"/>
              </a:rPr>
              <a:t>rangatiratanga</a:t>
            </a:r>
            <a:r>
              <a:rPr lang="en" sz="1600">
                <a:solidFill>
                  <a:srgbClr val="000000"/>
                </a:solidFill>
                <a:latin typeface="Open Sans"/>
                <a:ea typeface="Open Sans"/>
                <a:cs typeface="Open Sans"/>
                <a:sym typeface="Open Sans"/>
              </a:rPr>
              <a:t>,</a:t>
            </a:r>
            <a:r>
              <a:rPr b="1" lang="en" sz="1600">
                <a:solidFill>
                  <a:srgbClr val="000000"/>
                </a:solidFill>
                <a:latin typeface="Open Sans"/>
                <a:ea typeface="Open Sans"/>
                <a:cs typeface="Open Sans"/>
                <a:sym typeface="Open Sans"/>
              </a:rPr>
              <a:t> kingitanga </a:t>
            </a:r>
            <a:r>
              <a:rPr lang="en" sz="1600">
                <a:solidFill>
                  <a:srgbClr val="000000"/>
                </a:solidFill>
                <a:latin typeface="Open Sans"/>
                <a:ea typeface="Open Sans"/>
                <a:cs typeface="Open Sans"/>
                <a:sym typeface="Open Sans"/>
              </a:rPr>
              <a:t>and mana.</a:t>
            </a:r>
            <a:endParaRPr/>
          </a:p>
        </p:txBody>
      </p:sp>
      <p:pic>
        <p:nvPicPr>
          <p:cNvPr id="351" name="Google Shape;351;p59"/>
          <p:cNvPicPr preferRelativeResize="0"/>
          <p:nvPr/>
        </p:nvPicPr>
        <p:blipFill rotWithShape="1">
          <a:blip r:embed="rId3">
            <a:alphaModFix/>
          </a:blip>
          <a:srcRect b="0" l="0" r="0" t="0"/>
          <a:stretch/>
        </p:blipFill>
        <p:spPr>
          <a:xfrm>
            <a:off x="6842922" y="1027902"/>
            <a:ext cx="1285875" cy="1214438"/>
          </a:xfrm>
          <a:prstGeom prst="rect">
            <a:avLst/>
          </a:prstGeom>
          <a:noFill/>
          <a:ln>
            <a:noFill/>
          </a:ln>
        </p:spPr>
      </p:pic>
      <p:sp>
        <p:nvSpPr>
          <p:cNvPr id="352" name="Google Shape;352;p59"/>
          <p:cNvSpPr txBox="1"/>
          <p:nvPr/>
        </p:nvSpPr>
        <p:spPr>
          <a:xfrm>
            <a:off x="755649" y="3035228"/>
            <a:ext cx="7632600" cy="107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000000"/>
                </a:solidFill>
                <a:latin typeface="Open Sans"/>
                <a:ea typeface="Open Sans"/>
                <a:cs typeface="Open Sans"/>
                <a:sym typeface="Open Sans"/>
              </a:rPr>
              <a:t>Rangatira, who signed Te Tiriti o Waitangi on 6th February 1840, did not cede sovereignty to the British Crown or give them authority to make and enforce laws over their people or territories. They did agree to “share power” and authority with Britain.</a:t>
            </a:r>
            <a:endParaRPr sz="1600">
              <a:solidFill>
                <a:srgbClr val="000000"/>
              </a:solidFill>
              <a:latin typeface="Open Sans"/>
              <a:ea typeface="Open Sans"/>
              <a:cs typeface="Open Sans"/>
              <a:sym typeface="Open Sans"/>
            </a:endParaRPr>
          </a:p>
        </p:txBody>
      </p:sp>
      <p:sp>
        <p:nvSpPr>
          <p:cNvPr id="353" name="Google Shape;353;p59"/>
          <p:cNvSpPr/>
          <p:nvPr/>
        </p:nvSpPr>
        <p:spPr>
          <a:xfrm>
            <a:off x="755648" y="4206088"/>
            <a:ext cx="7632600" cy="494100"/>
          </a:xfrm>
          <a:prstGeom prst="rect">
            <a:avLst/>
          </a:prstGeom>
          <a:solidFill>
            <a:srgbClr val="90C8E5"/>
          </a:solidFill>
          <a:ln cap="flat" cmpd="sng" w="12700">
            <a:solidFill>
              <a:srgbClr val="0076B0"/>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l">
              <a:spcBef>
                <a:spcPts val="0"/>
              </a:spcBef>
              <a:spcAft>
                <a:spcPts val="0"/>
              </a:spcAft>
              <a:buNone/>
            </a:pPr>
            <a:r>
              <a:rPr b="1" lang="en" sz="1600">
                <a:solidFill>
                  <a:schemeClr val="dk1"/>
                </a:solidFill>
                <a:latin typeface="Open Sans"/>
                <a:ea typeface="Open Sans"/>
                <a:cs typeface="Open Sans"/>
                <a:sym typeface="Open Sans"/>
              </a:rPr>
              <a:t>unambiguous</a:t>
            </a:r>
            <a:r>
              <a:rPr lang="en" sz="1600">
                <a:solidFill>
                  <a:schemeClr val="dk1"/>
                </a:solidFill>
                <a:latin typeface="Open Sans"/>
                <a:ea typeface="Open Sans"/>
                <a:cs typeface="Open Sans"/>
                <a:sym typeface="Open Sans"/>
              </a:rPr>
              <a:t>: Meaning that is clear, precise, not open to other interpretations.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500"/>
                                        <p:tgtEl>
                                          <p:spTgt spid="35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60"/>
          <p:cNvSpPr txBox="1"/>
          <p:nvPr>
            <p:ph type="title"/>
          </p:nvPr>
        </p:nvSpPr>
        <p:spPr>
          <a:xfrm>
            <a:off x="461962" y="333104"/>
            <a:ext cx="8220000" cy="624000"/>
          </a:xfrm>
          <a:prstGeom prst="rect">
            <a:avLst/>
          </a:prstGeom>
          <a:noFill/>
          <a:ln cap="flat" cmpd="sng" w="9525">
            <a:solidFill>
              <a:srgbClr val="DE1E5A"/>
            </a:solidFill>
            <a:prstDash val="solid"/>
            <a:round/>
            <a:headEnd len="sm" w="sm" type="none"/>
            <a:tailEnd len="sm" w="sm" type="none"/>
          </a:ln>
        </p:spPr>
        <p:txBody>
          <a:bodyPr anchorCtr="1" anchor="ctr" bIns="252000" lIns="0" spcFirstLastPara="1" rIns="0" wrap="square" tIns="252000">
            <a:noAutofit/>
          </a:bodyPr>
          <a:lstStyle/>
          <a:p>
            <a:pPr indent="0" lvl="0" marL="0" rtl="0" algn="l">
              <a:lnSpc>
                <a:spcPct val="90000"/>
              </a:lnSpc>
              <a:spcBef>
                <a:spcPts val="0"/>
              </a:spcBef>
              <a:spcAft>
                <a:spcPts val="0"/>
              </a:spcAft>
              <a:buClr>
                <a:srgbClr val="DE1E5A"/>
              </a:buClr>
              <a:buSzPts val="3600"/>
              <a:buFont typeface="Open Sans"/>
              <a:buNone/>
            </a:pPr>
            <a:r>
              <a:rPr lang="en">
                <a:solidFill>
                  <a:srgbClr val="DE1E5A"/>
                </a:solidFill>
                <a:latin typeface="Open Sans"/>
                <a:ea typeface="Open Sans"/>
                <a:cs typeface="Open Sans"/>
                <a:sym typeface="Open Sans"/>
              </a:rPr>
              <a:t>Wrapping Things Up</a:t>
            </a:r>
            <a:endParaRPr>
              <a:solidFill>
                <a:srgbClr val="DE1E5A"/>
              </a:solidFill>
              <a:latin typeface="Open Sans"/>
              <a:ea typeface="Open Sans"/>
              <a:cs typeface="Open Sans"/>
              <a:sym typeface="Open Sans"/>
            </a:endParaRPr>
          </a:p>
        </p:txBody>
      </p:sp>
      <p:sp>
        <p:nvSpPr>
          <p:cNvPr id="359" name="Google Shape;359;p60"/>
          <p:cNvSpPr txBox="1"/>
          <p:nvPr/>
        </p:nvSpPr>
        <p:spPr>
          <a:xfrm>
            <a:off x="755650" y="1080635"/>
            <a:ext cx="4653900" cy="132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000000"/>
                </a:solidFill>
                <a:latin typeface="Open Sans"/>
                <a:ea typeface="Open Sans"/>
                <a:cs typeface="Open Sans"/>
                <a:sym typeface="Open Sans"/>
              </a:rPr>
              <a:t>In recent years, the profile and importance of He Whakaputanga has grown. Rather than being forgotten in our history, it is now considered an important document in shaping the history of Aotearoa New Zealand. </a:t>
            </a:r>
            <a:endParaRPr/>
          </a:p>
        </p:txBody>
      </p:sp>
      <p:sp>
        <p:nvSpPr>
          <p:cNvPr id="360" name="Google Shape;360;p60"/>
          <p:cNvSpPr/>
          <p:nvPr/>
        </p:nvSpPr>
        <p:spPr>
          <a:xfrm>
            <a:off x="755649" y="3649535"/>
            <a:ext cx="7632600" cy="826800"/>
          </a:xfrm>
          <a:prstGeom prst="rect">
            <a:avLst/>
          </a:prstGeom>
          <a:solidFill>
            <a:srgbClr val="F9CBCB"/>
          </a:solidFill>
          <a:ln cap="flat" cmpd="sng" w="12700">
            <a:solidFill>
              <a:srgbClr val="DE1E5A"/>
            </a:solidFill>
            <a:prstDash val="solid"/>
            <a:miter lim="800000"/>
            <a:headEnd len="sm" w="sm" type="none"/>
            <a:tailEnd len="sm" w="sm" type="none"/>
          </a:ln>
        </p:spPr>
        <p:txBody>
          <a:bodyPr anchorCtr="0" anchor="t" bIns="108000" lIns="108000" spcFirstLastPara="1" rIns="108000" wrap="square" tIns="108000">
            <a:noAutofit/>
          </a:bodyPr>
          <a:lstStyle/>
          <a:p>
            <a:pPr indent="0" lvl="0" marL="0" marR="0" rtl="0" algn="l">
              <a:spcBef>
                <a:spcPts val="0"/>
              </a:spcBef>
              <a:spcAft>
                <a:spcPts val="0"/>
              </a:spcAft>
              <a:buNone/>
            </a:pPr>
            <a:r>
              <a:rPr b="1" lang="en" sz="1600">
                <a:solidFill>
                  <a:schemeClr val="dk1"/>
                </a:solidFill>
                <a:latin typeface="Open Sans"/>
                <a:ea typeface="Open Sans"/>
                <a:cs typeface="Open Sans"/>
                <a:sym typeface="Open Sans"/>
              </a:rPr>
              <a:t>Your turn now! </a:t>
            </a:r>
            <a:endParaRPr/>
          </a:p>
          <a:p>
            <a:pPr indent="0" lvl="0" marL="0" marR="0" rtl="0" algn="l">
              <a:spcBef>
                <a:spcPts val="1200"/>
              </a:spcBef>
              <a:spcAft>
                <a:spcPts val="0"/>
              </a:spcAft>
              <a:buNone/>
            </a:pPr>
            <a:r>
              <a:rPr lang="en" sz="1600">
                <a:solidFill>
                  <a:schemeClr val="dk1"/>
                </a:solidFill>
                <a:latin typeface="Open Sans"/>
                <a:ea typeface="Open Sans"/>
                <a:cs typeface="Open Sans"/>
                <a:sym typeface="Open Sans"/>
              </a:rPr>
              <a:t>Use the activity on the next slide as an opportunity to reflect on everything you have learnt.</a:t>
            </a:r>
            <a:endParaRPr/>
          </a:p>
        </p:txBody>
      </p:sp>
      <p:pic>
        <p:nvPicPr>
          <p:cNvPr id="361" name="Google Shape;361;p60"/>
          <p:cNvPicPr preferRelativeResize="0"/>
          <p:nvPr/>
        </p:nvPicPr>
        <p:blipFill rotWithShape="1">
          <a:blip r:embed="rId3">
            <a:alphaModFix/>
          </a:blip>
          <a:srcRect b="0" l="0" r="0" t="0"/>
          <a:stretch/>
        </p:blipFill>
        <p:spPr>
          <a:xfrm>
            <a:off x="5568042" y="1053478"/>
            <a:ext cx="2201950" cy="1066480"/>
          </a:xfrm>
          <a:prstGeom prst="rect">
            <a:avLst/>
          </a:prstGeom>
          <a:noFill/>
          <a:ln>
            <a:noFill/>
          </a:ln>
        </p:spPr>
      </p:pic>
      <p:sp>
        <p:nvSpPr>
          <p:cNvPr id="362" name="Google Shape;362;p60"/>
          <p:cNvSpPr txBox="1"/>
          <p:nvPr/>
        </p:nvSpPr>
        <p:spPr>
          <a:xfrm>
            <a:off x="763149" y="2404218"/>
            <a:ext cx="7617600" cy="107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000000"/>
                </a:solidFill>
                <a:latin typeface="Open Sans"/>
                <a:ea typeface="Open Sans"/>
                <a:cs typeface="Open Sans"/>
                <a:sym typeface="Open Sans"/>
              </a:rPr>
              <a:t>He Whakaputanga signalled the emergence of a Māori sense of  independence and authority to retain control over whenua, resources and tikanga. It is a foundational document in the journey towards the eventual signing of Te Tiriti o Waitangi.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0"/>
                                        </p:tgtEl>
                                        <p:attrNameLst>
                                          <p:attrName>style.visibility</p:attrName>
                                        </p:attrNameLst>
                                      </p:cBhvr>
                                      <p:to>
                                        <p:strVal val="visible"/>
                                      </p:to>
                                    </p:set>
                                    <p:anim calcmode="lin" valueType="num">
                                      <p:cBhvr additive="base">
                                        <p:cTn dur="500"/>
                                        <p:tgtEl>
                                          <p:spTgt spid="3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43"/>
          <p:cNvSpPr txBox="1"/>
          <p:nvPr>
            <p:ph type="title"/>
          </p:nvPr>
        </p:nvSpPr>
        <p:spPr>
          <a:xfrm>
            <a:off x="457198" y="328613"/>
            <a:ext cx="8220000" cy="745800"/>
          </a:xfrm>
          <a:prstGeom prst="rect">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
              <a:t>Detecting Envy</a:t>
            </a:r>
            <a:endParaRPr/>
          </a:p>
        </p:txBody>
      </p:sp>
      <p:sp>
        <p:nvSpPr>
          <p:cNvPr id="216" name="Google Shape;216;p43"/>
          <p:cNvSpPr txBox="1"/>
          <p:nvPr/>
        </p:nvSpPr>
        <p:spPr>
          <a:xfrm>
            <a:off x="581350" y="1202125"/>
            <a:ext cx="7961700" cy="34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C1C1C"/>
                </a:solidFill>
              </a:rPr>
              <a:t>Watch the </a:t>
            </a:r>
            <a:r>
              <a:rPr lang="en" sz="1800" u="sng">
                <a:solidFill>
                  <a:schemeClr val="hlink"/>
                </a:solidFill>
                <a:hlinkClick r:id="rId3"/>
              </a:rPr>
              <a:t>video</a:t>
            </a:r>
            <a:r>
              <a:rPr lang="en" sz="1800">
                <a:solidFill>
                  <a:srgbClr val="1C1C1C"/>
                </a:solidFill>
              </a:rPr>
              <a:t> about detecting people who are envious of each other.</a:t>
            </a:r>
            <a:endParaRPr sz="1800">
              <a:solidFill>
                <a:srgbClr val="1C1C1C"/>
              </a:solidFill>
            </a:endParaRPr>
          </a:p>
        </p:txBody>
      </p:sp>
      <p:pic>
        <p:nvPicPr>
          <p:cNvPr id="217" name="Google Shape;217;p43"/>
          <p:cNvPicPr preferRelativeResize="0"/>
          <p:nvPr/>
        </p:nvPicPr>
        <p:blipFill>
          <a:blip r:embed="rId4">
            <a:alphaModFix/>
          </a:blip>
          <a:stretch>
            <a:fillRect/>
          </a:stretch>
        </p:blipFill>
        <p:spPr>
          <a:xfrm>
            <a:off x="1749037" y="1675200"/>
            <a:ext cx="5626326" cy="2995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61"/>
          <p:cNvSpPr txBox="1"/>
          <p:nvPr>
            <p:ph type="title"/>
          </p:nvPr>
        </p:nvSpPr>
        <p:spPr>
          <a:xfrm>
            <a:off x="461962" y="333104"/>
            <a:ext cx="8220000" cy="624000"/>
          </a:xfrm>
          <a:prstGeom prst="rect">
            <a:avLst/>
          </a:prstGeom>
          <a:noFill/>
          <a:ln cap="flat" cmpd="sng" w="9525">
            <a:solidFill>
              <a:srgbClr val="DE1E5A"/>
            </a:solidFill>
            <a:prstDash val="solid"/>
            <a:round/>
            <a:headEnd len="sm" w="sm" type="none"/>
            <a:tailEnd len="sm" w="sm" type="none"/>
          </a:ln>
        </p:spPr>
        <p:txBody>
          <a:bodyPr anchorCtr="1" anchor="ctr" bIns="252000" lIns="0" spcFirstLastPara="1" rIns="0" wrap="square" tIns="252000">
            <a:noAutofit/>
          </a:bodyPr>
          <a:lstStyle/>
          <a:p>
            <a:pPr indent="0" lvl="0" marL="0" rtl="0" algn="l">
              <a:lnSpc>
                <a:spcPct val="90000"/>
              </a:lnSpc>
              <a:spcBef>
                <a:spcPts val="0"/>
              </a:spcBef>
              <a:spcAft>
                <a:spcPts val="0"/>
              </a:spcAft>
              <a:buClr>
                <a:srgbClr val="DE1E5A"/>
              </a:buClr>
              <a:buSzPts val="3600"/>
              <a:buFont typeface="Open Sans"/>
              <a:buNone/>
            </a:pPr>
            <a:r>
              <a:rPr lang="en">
                <a:solidFill>
                  <a:srgbClr val="DE1E5A"/>
                </a:solidFill>
                <a:latin typeface="Open Sans"/>
                <a:ea typeface="Open Sans"/>
                <a:cs typeface="Open Sans"/>
                <a:sym typeface="Open Sans"/>
              </a:rPr>
              <a:t>Wrapping Things Up (Mild)</a:t>
            </a:r>
            <a:endParaRPr>
              <a:solidFill>
                <a:srgbClr val="DE1E5A"/>
              </a:solidFill>
              <a:latin typeface="Open Sans"/>
              <a:ea typeface="Open Sans"/>
              <a:cs typeface="Open Sans"/>
              <a:sym typeface="Open Sans"/>
            </a:endParaRPr>
          </a:p>
        </p:txBody>
      </p:sp>
      <p:sp>
        <p:nvSpPr>
          <p:cNvPr id="368" name="Google Shape;368;p61"/>
          <p:cNvSpPr txBox="1"/>
          <p:nvPr/>
        </p:nvSpPr>
        <p:spPr>
          <a:xfrm>
            <a:off x="755650" y="1080635"/>
            <a:ext cx="4812300" cy="3047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rgbClr val="000000"/>
                </a:solidFill>
                <a:latin typeface="Open Sans"/>
                <a:ea typeface="Open Sans"/>
                <a:cs typeface="Open Sans"/>
                <a:sym typeface="Open Sans"/>
              </a:rPr>
              <a:t>You</a:t>
            </a:r>
            <a:r>
              <a:rPr b="1" lang="en" sz="1600">
                <a:latin typeface="Open Sans"/>
                <a:ea typeface="Open Sans"/>
                <a:cs typeface="Open Sans"/>
                <a:sym typeface="Open Sans"/>
              </a:rPr>
              <a:t> will answer the questions below in your global studies books</a:t>
            </a:r>
            <a:r>
              <a:rPr b="1" lang="en" sz="1600">
                <a:solidFill>
                  <a:srgbClr val="000000"/>
                </a:solidFill>
                <a:latin typeface="Open Sans"/>
                <a:ea typeface="Open Sans"/>
                <a:cs typeface="Open Sans"/>
                <a:sym typeface="Open Sans"/>
              </a:rPr>
              <a:t>.</a:t>
            </a:r>
            <a:endParaRPr/>
          </a:p>
          <a:p>
            <a:pPr indent="0" lvl="0" marL="0" marR="0" rtl="0" algn="l">
              <a:spcBef>
                <a:spcPts val="0"/>
              </a:spcBef>
              <a:spcAft>
                <a:spcPts val="0"/>
              </a:spcAft>
              <a:buNone/>
            </a:pPr>
            <a:r>
              <a:t/>
            </a:r>
            <a:endParaRPr sz="1600">
              <a:solidFill>
                <a:srgbClr val="000000"/>
              </a:solidFill>
              <a:latin typeface="Open Sans"/>
              <a:ea typeface="Open Sans"/>
              <a:cs typeface="Open Sans"/>
              <a:sym typeface="Open Sans"/>
            </a:endParaRPr>
          </a:p>
          <a:p>
            <a:pPr indent="-342900" lvl="0" marL="342900" marR="0" rtl="0" algn="l">
              <a:spcBef>
                <a:spcPts val="0"/>
              </a:spcBef>
              <a:spcAft>
                <a:spcPts val="0"/>
              </a:spcAft>
              <a:buClr>
                <a:srgbClr val="000000"/>
              </a:buClr>
              <a:buSzPts val="1600"/>
              <a:buFont typeface="Arial"/>
              <a:buAutoNum type="arabicPeriod"/>
            </a:pPr>
            <a:r>
              <a:rPr lang="en" sz="1600">
                <a:solidFill>
                  <a:srgbClr val="000000"/>
                </a:solidFill>
                <a:latin typeface="Open Sans"/>
                <a:ea typeface="Open Sans"/>
                <a:cs typeface="Open Sans"/>
                <a:sym typeface="Open Sans"/>
              </a:rPr>
              <a:t>What has been the most surprising thing that you have learnt?</a:t>
            </a:r>
            <a:endParaRPr/>
          </a:p>
          <a:p>
            <a:pPr indent="-241300" lvl="0" marL="342900" marR="0" rtl="0" algn="l">
              <a:spcBef>
                <a:spcPts val="0"/>
              </a:spcBef>
              <a:spcAft>
                <a:spcPts val="0"/>
              </a:spcAft>
              <a:buClr>
                <a:schemeClr val="dk1"/>
              </a:buClr>
              <a:buSzPts val="1600"/>
              <a:buFont typeface="Arial"/>
              <a:buNone/>
            </a:pPr>
            <a:r>
              <a:t/>
            </a:r>
            <a:endParaRPr sz="1600">
              <a:solidFill>
                <a:srgbClr val="000000"/>
              </a:solidFill>
              <a:latin typeface="Open Sans"/>
              <a:ea typeface="Open Sans"/>
              <a:cs typeface="Open Sans"/>
              <a:sym typeface="Open Sans"/>
            </a:endParaRPr>
          </a:p>
          <a:p>
            <a:pPr indent="-342900" lvl="0" marL="342900" marR="0" rtl="0" algn="l">
              <a:spcBef>
                <a:spcPts val="0"/>
              </a:spcBef>
              <a:spcAft>
                <a:spcPts val="0"/>
              </a:spcAft>
              <a:buClr>
                <a:srgbClr val="000000"/>
              </a:buClr>
              <a:buSzPts val="1600"/>
              <a:buFont typeface="Arial"/>
              <a:buAutoNum type="arabicPeriod"/>
            </a:pPr>
            <a:r>
              <a:rPr lang="en" sz="1600">
                <a:solidFill>
                  <a:srgbClr val="000000"/>
                </a:solidFill>
                <a:latin typeface="Open Sans"/>
                <a:ea typeface="Open Sans"/>
                <a:cs typeface="Open Sans"/>
                <a:sym typeface="Open Sans"/>
              </a:rPr>
              <a:t>What have you discovered that has challenged your previous understandings or perspectives?</a:t>
            </a:r>
            <a:endParaRPr/>
          </a:p>
          <a:p>
            <a:pPr indent="-241300" lvl="0" marL="342900" marR="0" rtl="0" algn="l">
              <a:spcBef>
                <a:spcPts val="0"/>
              </a:spcBef>
              <a:spcAft>
                <a:spcPts val="0"/>
              </a:spcAft>
              <a:buClr>
                <a:schemeClr val="dk1"/>
              </a:buClr>
              <a:buSzPts val="1600"/>
              <a:buFont typeface="Arial"/>
              <a:buNone/>
            </a:pPr>
            <a:r>
              <a:t/>
            </a:r>
            <a:endParaRPr sz="1600">
              <a:solidFill>
                <a:srgbClr val="000000"/>
              </a:solidFill>
              <a:latin typeface="Open Sans"/>
              <a:ea typeface="Open Sans"/>
              <a:cs typeface="Open Sans"/>
              <a:sym typeface="Open Sans"/>
            </a:endParaRPr>
          </a:p>
          <a:p>
            <a:pPr indent="-342900" lvl="0" marL="342900" marR="0" rtl="0" algn="l">
              <a:spcBef>
                <a:spcPts val="0"/>
              </a:spcBef>
              <a:spcAft>
                <a:spcPts val="0"/>
              </a:spcAft>
              <a:buClr>
                <a:srgbClr val="000000"/>
              </a:buClr>
              <a:buSzPts val="1600"/>
              <a:buFont typeface="Arial"/>
              <a:buAutoNum type="arabicPeriod"/>
            </a:pPr>
            <a:r>
              <a:rPr lang="en" sz="1600">
                <a:solidFill>
                  <a:srgbClr val="000000"/>
                </a:solidFill>
                <a:latin typeface="Open Sans"/>
                <a:ea typeface="Open Sans"/>
                <a:cs typeface="Open Sans"/>
                <a:sym typeface="Open Sans"/>
              </a:rPr>
              <a:t>As a result, what do you want to know more about?</a:t>
            </a:r>
            <a:endParaRPr/>
          </a:p>
        </p:txBody>
      </p:sp>
      <p:pic>
        <p:nvPicPr>
          <p:cNvPr id="369" name="Google Shape;369;p61"/>
          <p:cNvPicPr preferRelativeResize="0"/>
          <p:nvPr/>
        </p:nvPicPr>
        <p:blipFill rotWithShape="1">
          <a:blip r:embed="rId3">
            <a:alphaModFix/>
          </a:blip>
          <a:srcRect b="0" l="0" r="0" t="0"/>
          <a:stretch/>
        </p:blipFill>
        <p:spPr>
          <a:xfrm>
            <a:off x="5568042" y="1053478"/>
            <a:ext cx="2201950" cy="1066480"/>
          </a:xfrm>
          <a:prstGeom prst="rect">
            <a:avLst/>
          </a:prstGeom>
          <a:noFill/>
          <a:ln>
            <a:noFill/>
          </a:ln>
        </p:spPr>
      </p:pic>
      <p:sp>
        <p:nvSpPr>
          <p:cNvPr id="370" name="Google Shape;370;p61"/>
          <p:cNvSpPr txBox="1"/>
          <p:nvPr/>
        </p:nvSpPr>
        <p:spPr>
          <a:xfrm>
            <a:off x="755650" y="3489390"/>
            <a:ext cx="7632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62"/>
          <p:cNvSpPr txBox="1"/>
          <p:nvPr>
            <p:ph type="title"/>
          </p:nvPr>
        </p:nvSpPr>
        <p:spPr>
          <a:xfrm>
            <a:off x="457198" y="328613"/>
            <a:ext cx="8220000" cy="745800"/>
          </a:xfrm>
          <a:prstGeom prst="rect">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
              <a:t>Task 1 (Medium)</a:t>
            </a:r>
            <a:endParaRPr/>
          </a:p>
        </p:txBody>
      </p:sp>
      <p:sp>
        <p:nvSpPr>
          <p:cNvPr id="376" name="Google Shape;376;p62"/>
          <p:cNvSpPr txBox="1"/>
          <p:nvPr/>
        </p:nvSpPr>
        <p:spPr>
          <a:xfrm>
            <a:off x="640475" y="1014900"/>
            <a:ext cx="7853100" cy="363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C1C1C"/>
                </a:solidFill>
              </a:rPr>
              <a:t>Create your own declaration of independence and write what you want to be independent from. Make sure your declaration of independence includes text, titles, big and bold letters, colour, images and make sure it is completed to </a:t>
            </a:r>
            <a:r>
              <a:rPr b="1" lang="en" sz="1800" u="sng">
                <a:solidFill>
                  <a:srgbClr val="1C1C1C"/>
                </a:solidFill>
              </a:rPr>
              <a:t>AT LEAST A YEAR SEVEN STANDARD.</a:t>
            </a:r>
            <a:endParaRPr b="1" sz="1800" u="sng">
              <a:solidFill>
                <a:srgbClr val="1C1C1C"/>
              </a:solidFill>
            </a:endParaRPr>
          </a:p>
        </p:txBody>
      </p:sp>
      <p:pic>
        <p:nvPicPr>
          <p:cNvPr id="377" name="Google Shape;377;p62"/>
          <p:cNvPicPr preferRelativeResize="0"/>
          <p:nvPr/>
        </p:nvPicPr>
        <p:blipFill>
          <a:blip r:embed="rId3">
            <a:alphaModFix/>
          </a:blip>
          <a:stretch>
            <a:fillRect/>
          </a:stretch>
        </p:blipFill>
        <p:spPr>
          <a:xfrm>
            <a:off x="1655375" y="2335275"/>
            <a:ext cx="5843098" cy="23156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63"/>
          <p:cNvSpPr txBox="1"/>
          <p:nvPr>
            <p:ph type="title"/>
          </p:nvPr>
        </p:nvSpPr>
        <p:spPr>
          <a:xfrm>
            <a:off x="457198" y="328613"/>
            <a:ext cx="8220000" cy="745800"/>
          </a:xfrm>
          <a:prstGeom prst="rect">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
              <a:t>Task 2 (Spicy)</a:t>
            </a:r>
            <a:endParaRPr/>
          </a:p>
        </p:txBody>
      </p:sp>
      <p:sp>
        <p:nvSpPr>
          <p:cNvPr id="383" name="Google Shape;383;p63"/>
          <p:cNvSpPr txBox="1"/>
          <p:nvPr/>
        </p:nvSpPr>
        <p:spPr>
          <a:xfrm>
            <a:off x="610925" y="965650"/>
            <a:ext cx="7902600" cy="370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C1C1C"/>
                </a:solidFill>
              </a:rPr>
              <a:t>Create a code for your own language that you can translate your Declaration of Independence into.</a:t>
            </a:r>
            <a:endParaRPr sz="1800">
              <a:solidFill>
                <a:srgbClr val="1C1C1C"/>
              </a:solidFill>
            </a:endParaRPr>
          </a:p>
        </p:txBody>
      </p:sp>
      <p:pic>
        <p:nvPicPr>
          <p:cNvPr id="384" name="Google Shape;384;p63"/>
          <p:cNvPicPr preferRelativeResize="0"/>
          <p:nvPr/>
        </p:nvPicPr>
        <p:blipFill>
          <a:blip r:embed="rId3">
            <a:alphaModFix/>
          </a:blip>
          <a:stretch>
            <a:fillRect/>
          </a:stretch>
        </p:blipFill>
        <p:spPr>
          <a:xfrm>
            <a:off x="1143000" y="1763775"/>
            <a:ext cx="6858000" cy="27983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4"/>
          <p:cNvSpPr/>
          <p:nvPr>
            <p:ph idx="1" type="body"/>
          </p:nvPr>
        </p:nvSpPr>
        <p:spPr>
          <a:xfrm>
            <a:off x="755651" y="777763"/>
            <a:ext cx="7632600" cy="1101900"/>
          </a:xfrm>
          <a:prstGeom prst="roundRect">
            <a:avLst>
              <a:gd fmla="val 16667" name="adj"/>
            </a:avLst>
          </a:prstGeom>
        </p:spPr>
        <p:txBody>
          <a:bodyPr anchorCtr="0" anchor="t" bIns="252000" lIns="252000" spcFirstLastPara="1" rIns="252000" wrap="square" tIns="252000">
            <a:noAutofit/>
          </a:bodyPr>
          <a:lstStyle/>
          <a:p>
            <a:pPr indent="0" lvl="0" marL="0" rtl="0" algn="l">
              <a:spcBef>
                <a:spcPts val="1000"/>
              </a:spcBef>
              <a:spcAft>
                <a:spcPts val="0"/>
              </a:spcAft>
              <a:buNone/>
            </a:pPr>
            <a:r>
              <a:rPr lang="en"/>
              <a:t>Busby’s true motive was to extend Britain’s authority across NZ.</a:t>
            </a:r>
            <a:endParaRPr/>
          </a:p>
        </p:txBody>
      </p:sp>
      <p:sp>
        <p:nvSpPr>
          <p:cNvPr id="223" name="Google Shape;223;p44"/>
          <p:cNvSpPr/>
          <p:nvPr>
            <p:ph idx="2" type="body"/>
          </p:nvPr>
        </p:nvSpPr>
        <p:spPr>
          <a:xfrm>
            <a:off x="755651" y="2584217"/>
            <a:ext cx="7632600" cy="1101900"/>
          </a:xfrm>
          <a:prstGeom prst="roundRect">
            <a:avLst>
              <a:gd fmla="val 16667" name="adj"/>
            </a:avLst>
          </a:prstGeom>
        </p:spPr>
        <p:txBody>
          <a:bodyPr anchorCtr="0" anchor="t" bIns="252000" lIns="252000" spcFirstLastPara="1" rIns="252000" wrap="square" tIns="252000">
            <a:noAutofit/>
          </a:bodyPr>
          <a:lstStyle/>
          <a:p>
            <a:pPr indent="0" lvl="0" marL="0" rtl="0" algn="l">
              <a:spcBef>
                <a:spcPts val="1000"/>
              </a:spcBef>
              <a:spcAft>
                <a:spcPts val="0"/>
              </a:spcAft>
              <a:buNone/>
            </a:pPr>
            <a:r>
              <a:rPr lang="en"/>
              <a:t>The Declaration of Independence has been a very important document for Maori.</a:t>
            </a:r>
            <a:endParaRPr/>
          </a:p>
        </p:txBody>
      </p:sp>
      <p:sp>
        <p:nvSpPr>
          <p:cNvPr id="224" name="Google Shape;224;p44"/>
          <p:cNvSpPr/>
          <p:nvPr>
            <p:ph idx="3" type="body"/>
          </p:nvPr>
        </p:nvSpPr>
        <p:spPr>
          <a:xfrm>
            <a:off x="755650" y="384572"/>
            <a:ext cx="7632600" cy="377400"/>
          </a:xfrm>
          <a:prstGeom prst="roundRect">
            <a:avLst>
              <a:gd fmla="val 16667" name="adj"/>
            </a:avLst>
          </a:prstGeom>
        </p:spPr>
        <p:txBody>
          <a:bodyPr anchorCtr="0" anchor="ctr" bIns="0" lIns="0" spcFirstLastPara="1" rIns="0" wrap="square" tIns="252000">
            <a:noAutofit/>
          </a:bodyPr>
          <a:lstStyle/>
          <a:p>
            <a:pPr indent="0" lvl="0" marL="0" rtl="0" algn="ctr">
              <a:spcBef>
                <a:spcPts val="1000"/>
              </a:spcBef>
              <a:spcAft>
                <a:spcPts val="0"/>
              </a:spcAft>
              <a:buNone/>
            </a:pPr>
            <a:r>
              <a:rPr lang="en"/>
              <a:t>Summarised Point 1</a:t>
            </a:r>
            <a:endParaRPr/>
          </a:p>
        </p:txBody>
      </p:sp>
      <p:sp>
        <p:nvSpPr>
          <p:cNvPr id="225" name="Google Shape;225;p44"/>
          <p:cNvSpPr/>
          <p:nvPr>
            <p:ph idx="4" type="body"/>
          </p:nvPr>
        </p:nvSpPr>
        <p:spPr>
          <a:xfrm>
            <a:off x="755649" y="2197826"/>
            <a:ext cx="7632600" cy="377400"/>
          </a:xfrm>
          <a:prstGeom prst="roundRect">
            <a:avLst>
              <a:gd fmla="val 16667" name="adj"/>
            </a:avLst>
          </a:prstGeom>
        </p:spPr>
        <p:txBody>
          <a:bodyPr anchorCtr="0" anchor="ctr" bIns="0" lIns="0" spcFirstLastPara="1" rIns="0" wrap="square" tIns="252000">
            <a:noAutofit/>
          </a:bodyPr>
          <a:lstStyle/>
          <a:p>
            <a:pPr indent="0" lvl="0" marL="0" rtl="0" algn="ctr">
              <a:spcBef>
                <a:spcPts val="1000"/>
              </a:spcBef>
              <a:spcAft>
                <a:spcPts val="0"/>
              </a:spcAft>
              <a:buNone/>
            </a:pPr>
            <a:r>
              <a:rPr lang="en"/>
              <a:t>Summarised Point 2</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5"/>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6"/>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236" name="Google Shape;236;p46"/>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7"/>
          <p:cNvSpPr txBox="1"/>
          <p:nvPr>
            <p:ph type="title"/>
          </p:nvPr>
        </p:nvSpPr>
        <p:spPr>
          <a:xfrm>
            <a:off x="457198" y="328613"/>
            <a:ext cx="8220000" cy="745800"/>
          </a:xfrm>
          <a:prstGeom prst="rect">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
              <a:t>Decisions Game 3</a:t>
            </a:r>
            <a:endParaRPr/>
          </a:p>
        </p:txBody>
      </p:sp>
      <p:sp>
        <p:nvSpPr>
          <p:cNvPr id="242" name="Google Shape;242;p47"/>
          <p:cNvSpPr txBox="1"/>
          <p:nvPr/>
        </p:nvSpPr>
        <p:spPr>
          <a:xfrm>
            <a:off x="457200" y="965625"/>
            <a:ext cx="8220000" cy="131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chemeClr val="dk1"/>
                </a:solidFill>
                <a:highlight>
                  <a:schemeClr val="lt1"/>
                </a:highlight>
              </a:rPr>
              <a:t>You and your family are vacationing on Tiki Island. It's so beautiful, you don't even care when you hear a rumour that people have been mysteriously disappearing from the island. Your family are having a walk in the forest with the tour guide but you foolishly wander off when you see a shiny object. You touch the shiny object and you are teleported to a different place which you have never seen before on the island. There is no forest in sight or your family but you see the sea, sand everywhere and cliffs in the distance which are the colour of lava. Suddenly, a suit of armour with a shield and sword comes out from beneath the sand in front of you and starts running towards you as fast as possible. You have </a:t>
            </a:r>
            <a:r>
              <a:rPr lang="en" sz="1050">
                <a:solidFill>
                  <a:schemeClr val="dk1"/>
                </a:solidFill>
                <a:highlight>
                  <a:schemeClr val="lt1"/>
                </a:highlight>
              </a:rPr>
              <a:t>absolutely</a:t>
            </a:r>
            <a:r>
              <a:rPr lang="en" sz="1050">
                <a:solidFill>
                  <a:schemeClr val="dk1"/>
                </a:solidFill>
                <a:highlight>
                  <a:schemeClr val="lt1"/>
                </a:highlight>
              </a:rPr>
              <a:t> nowhere to run except to run towards the cliffs in the distance which are the colour of lava or go into the sea and swim.</a:t>
            </a:r>
            <a:endParaRPr>
              <a:solidFill>
                <a:schemeClr val="dk1"/>
              </a:solidFill>
              <a:highlight>
                <a:schemeClr val="lt1"/>
              </a:highlight>
            </a:endParaRPr>
          </a:p>
        </p:txBody>
      </p:sp>
      <p:pic>
        <p:nvPicPr>
          <p:cNvPr id="243" name="Google Shape;243;p47"/>
          <p:cNvPicPr preferRelativeResize="0"/>
          <p:nvPr/>
        </p:nvPicPr>
        <p:blipFill>
          <a:blip r:embed="rId3">
            <a:alphaModFix/>
          </a:blip>
          <a:stretch>
            <a:fillRect/>
          </a:stretch>
        </p:blipFill>
        <p:spPr>
          <a:xfrm>
            <a:off x="3074275" y="2281725"/>
            <a:ext cx="2614875" cy="2369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graphicFrame>
        <p:nvGraphicFramePr>
          <p:cNvPr id="248" name="Google Shape;248;p48"/>
          <p:cNvGraphicFramePr/>
          <p:nvPr/>
        </p:nvGraphicFramePr>
        <p:xfrm>
          <a:off x="834250" y="194550"/>
          <a:ext cx="3000000" cy="3000000"/>
        </p:xfrm>
        <a:graphic>
          <a:graphicData uri="http://schemas.openxmlformats.org/drawingml/2006/table">
            <a:tbl>
              <a:tblPr>
                <a:noFill/>
                <a:tableStyleId>{F5C54CBB-53F0-4691-BC8A-4A91F63CB378}</a:tableStyleId>
              </a:tblPr>
              <a:tblGrid>
                <a:gridCol w="3817850"/>
                <a:gridCol w="3697050"/>
              </a:tblGrid>
              <a:tr h="381000">
                <a:tc>
                  <a:txBody>
                    <a:bodyPr/>
                    <a:lstStyle/>
                    <a:p>
                      <a:pPr indent="-317500" lvl="0" marL="457200" rtl="0" algn="l">
                        <a:spcBef>
                          <a:spcPts val="0"/>
                        </a:spcBef>
                        <a:spcAft>
                          <a:spcPts val="0"/>
                        </a:spcAft>
                        <a:buSzPts val="1400"/>
                        <a:buAutoNum type="alphaUcParenR"/>
                      </a:pPr>
                      <a:r>
                        <a:rPr lang="en"/>
                        <a:t>Run to the sea and begin swimming</a:t>
                      </a:r>
                      <a:endParaRPr/>
                    </a:p>
                  </a:txBody>
                  <a:tcPr marT="91425" marB="91425" marR="91425" marL="91425">
                    <a:solidFill>
                      <a:srgbClr val="FF9900"/>
                    </a:solidFill>
                  </a:tcPr>
                </a:tc>
                <a:tc>
                  <a:txBody>
                    <a:bodyPr/>
                    <a:lstStyle/>
                    <a:p>
                      <a:pPr indent="0" lvl="0" marL="0" rtl="0" algn="l">
                        <a:spcBef>
                          <a:spcPts val="0"/>
                        </a:spcBef>
                        <a:spcAft>
                          <a:spcPts val="0"/>
                        </a:spcAft>
                        <a:buNone/>
                      </a:pPr>
                      <a:r>
                        <a:rPr lang="en"/>
                        <a:t>B)    </a:t>
                      </a:r>
                      <a:r>
                        <a:rPr lang="en"/>
                        <a:t>Run towards the cliff</a:t>
                      </a:r>
                      <a:endParaRPr/>
                    </a:p>
                  </a:txBody>
                  <a:tcPr marT="91425" marB="91425" marR="91425" marL="91425">
                    <a:solidFill>
                      <a:srgbClr val="FFFF00"/>
                    </a:solidFill>
                  </a:tcPr>
                </a:tc>
              </a:tr>
              <a:tr h="381000">
                <a:tc>
                  <a:txBody>
                    <a:bodyPr/>
                    <a:lstStyle/>
                    <a:p>
                      <a:pPr indent="0" lvl="0" marL="0" rtl="0" algn="l">
                        <a:spcBef>
                          <a:spcPts val="0"/>
                        </a:spcBef>
                        <a:spcAft>
                          <a:spcPts val="0"/>
                        </a:spcAft>
                        <a:buNone/>
                      </a:pPr>
                      <a:r>
                        <a:rPr lang="en"/>
                        <a:t>Show the skeleton pirates where to go</a:t>
                      </a:r>
                      <a:endParaRPr/>
                    </a:p>
                  </a:txBody>
                  <a:tcPr marT="91425" marB="91425" marR="91425" marL="91425">
                    <a:solidFill>
                      <a:srgbClr val="FF9900"/>
                    </a:solidFill>
                  </a:tcPr>
                </a:tc>
                <a:tc>
                  <a:txBody>
                    <a:bodyPr/>
                    <a:lstStyle/>
                    <a:p>
                      <a:pPr indent="0" lvl="0" marL="0" rtl="0" algn="l">
                        <a:spcBef>
                          <a:spcPts val="0"/>
                        </a:spcBef>
                        <a:spcAft>
                          <a:spcPts val="0"/>
                        </a:spcAft>
                        <a:buNone/>
                      </a:pPr>
                      <a:r>
                        <a:rPr lang="en"/>
                        <a:t>Don’t show the skeleton pirates where to go</a:t>
                      </a:r>
                      <a:endParaRPr/>
                    </a:p>
                  </a:txBody>
                  <a:tcPr marT="91425" marB="91425" marR="91425" marL="91425">
                    <a:solidFill>
                      <a:srgbClr val="FFFF00"/>
                    </a:solidFill>
                  </a:tcPr>
                </a:tc>
              </a:tr>
              <a:tr h="381000">
                <a:tc>
                  <a:txBody>
                    <a:bodyPr/>
                    <a:lstStyle/>
                    <a:p>
                      <a:pPr indent="0" lvl="0" marL="0" rtl="0" algn="l">
                        <a:spcBef>
                          <a:spcPts val="0"/>
                        </a:spcBef>
                        <a:spcAft>
                          <a:spcPts val="0"/>
                        </a:spcAft>
                        <a:buNone/>
                      </a:pPr>
                      <a:r>
                        <a:rPr lang="en"/>
                        <a:t>Keep staring at the Tiki ghost statue</a:t>
                      </a:r>
                      <a:endParaRPr/>
                    </a:p>
                  </a:txBody>
                  <a:tcPr marT="91425" marB="91425" marR="91425" marL="91425">
                    <a:solidFill>
                      <a:srgbClr val="FF9900"/>
                    </a:solidFill>
                  </a:tcPr>
                </a:tc>
                <a:tc>
                  <a:txBody>
                    <a:bodyPr/>
                    <a:lstStyle/>
                    <a:p>
                      <a:pPr indent="0" lvl="0" marL="0" rtl="0" algn="l">
                        <a:spcBef>
                          <a:spcPts val="0"/>
                        </a:spcBef>
                        <a:spcAft>
                          <a:spcPts val="0"/>
                        </a:spcAft>
                        <a:buNone/>
                      </a:pPr>
                      <a:r>
                        <a:rPr lang="en"/>
                        <a:t>Look away from the Tiki ghost statue</a:t>
                      </a:r>
                      <a:endParaRPr/>
                    </a:p>
                  </a:txBody>
                  <a:tcPr marT="91425" marB="91425" marR="91425" marL="91425">
                    <a:solidFill>
                      <a:srgbClr val="FFFF00"/>
                    </a:solidFill>
                  </a:tcPr>
                </a:tc>
              </a:tr>
              <a:tr h="381000">
                <a:tc>
                  <a:txBody>
                    <a:bodyPr/>
                    <a:lstStyle/>
                    <a:p>
                      <a:pPr indent="0" lvl="0" marL="0" rtl="0" algn="l">
                        <a:spcBef>
                          <a:spcPts val="0"/>
                        </a:spcBef>
                        <a:spcAft>
                          <a:spcPts val="0"/>
                        </a:spcAft>
                        <a:buNone/>
                      </a:pPr>
                      <a:r>
                        <a:rPr lang="en"/>
                        <a:t>Get off the lift in a room with unseen trees</a:t>
                      </a:r>
                      <a:endParaRPr/>
                    </a:p>
                  </a:txBody>
                  <a:tcPr marT="91425" marB="91425" marR="91425" marL="91425">
                    <a:solidFill>
                      <a:srgbClr val="FF9900"/>
                    </a:solidFill>
                  </a:tcPr>
                </a:tc>
                <a:tc>
                  <a:txBody>
                    <a:bodyPr/>
                    <a:lstStyle/>
                    <a:p>
                      <a:pPr indent="0" lvl="0" marL="0" rtl="0" algn="l">
                        <a:spcBef>
                          <a:spcPts val="0"/>
                        </a:spcBef>
                        <a:spcAft>
                          <a:spcPts val="0"/>
                        </a:spcAft>
                        <a:buClr>
                          <a:schemeClr val="dk2"/>
                        </a:buClr>
                        <a:buSzPts val="1100"/>
                        <a:buFont typeface="Arial"/>
                        <a:buNone/>
                      </a:pPr>
                      <a:r>
                        <a:rPr lang="en">
                          <a:solidFill>
                            <a:schemeClr val="dk2"/>
                          </a:solidFill>
                        </a:rPr>
                        <a:t>Get off the lift in a room with a glass ceiling</a:t>
                      </a:r>
                      <a:endParaRPr/>
                    </a:p>
                  </a:txBody>
                  <a:tcPr marT="91425" marB="91425" marR="91425" marL="91425">
                    <a:solidFill>
                      <a:srgbClr val="FFFF00"/>
                    </a:solidFill>
                  </a:tcPr>
                </a:tc>
              </a:tr>
              <a:tr h="381000">
                <a:tc>
                  <a:txBody>
                    <a:bodyPr/>
                    <a:lstStyle/>
                    <a:p>
                      <a:pPr indent="0" lvl="0" marL="0" rtl="0" algn="l">
                        <a:spcBef>
                          <a:spcPts val="0"/>
                        </a:spcBef>
                        <a:spcAft>
                          <a:spcPts val="0"/>
                        </a:spcAft>
                        <a:buNone/>
                      </a:pPr>
                      <a:r>
                        <a:rPr lang="en"/>
                        <a:t>Choose to drink the water</a:t>
                      </a:r>
                      <a:endParaRPr/>
                    </a:p>
                  </a:txBody>
                  <a:tcPr marT="91425" marB="91425" marR="91425" marL="91425">
                    <a:solidFill>
                      <a:srgbClr val="FF9900"/>
                    </a:solidFill>
                  </a:tcPr>
                </a:tc>
                <a:tc>
                  <a:txBody>
                    <a:bodyPr/>
                    <a:lstStyle/>
                    <a:p>
                      <a:pPr indent="0" lvl="0" marL="0" rtl="0" algn="l">
                        <a:spcBef>
                          <a:spcPts val="0"/>
                        </a:spcBef>
                        <a:spcAft>
                          <a:spcPts val="0"/>
                        </a:spcAft>
                        <a:buNone/>
                      </a:pPr>
                      <a:r>
                        <a:rPr lang="en"/>
                        <a:t>Choose to not drink the water</a:t>
                      </a:r>
                      <a:endParaRPr/>
                    </a:p>
                  </a:txBody>
                  <a:tcPr marT="91425" marB="91425" marR="91425" marL="91425">
                    <a:solidFill>
                      <a:srgbClr val="FFFF00"/>
                    </a:solidFill>
                  </a:tcPr>
                </a:tc>
              </a:tr>
              <a:tr h="381000">
                <a:tc>
                  <a:txBody>
                    <a:bodyPr/>
                    <a:lstStyle/>
                    <a:p>
                      <a:pPr indent="0" lvl="0" marL="0" rtl="0" algn="l">
                        <a:spcBef>
                          <a:spcPts val="0"/>
                        </a:spcBef>
                        <a:spcAft>
                          <a:spcPts val="0"/>
                        </a:spcAft>
                        <a:buNone/>
                      </a:pPr>
                      <a:r>
                        <a:rPr lang="en"/>
                        <a:t>Choose to fly</a:t>
                      </a:r>
                      <a:endParaRPr/>
                    </a:p>
                  </a:txBody>
                  <a:tcPr marT="91425" marB="91425" marR="91425" marL="91425">
                    <a:solidFill>
                      <a:srgbClr val="FF9900"/>
                    </a:solidFill>
                  </a:tcPr>
                </a:tc>
                <a:tc>
                  <a:txBody>
                    <a:bodyPr/>
                    <a:lstStyle/>
                    <a:p>
                      <a:pPr indent="0" lvl="0" marL="0" rtl="0" algn="l">
                        <a:spcBef>
                          <a:spcPts val="0"/>
                        </a:spcBef>
                        <a:spcAft>
                          <a:spcPts val="0"/>
                        </a:spcAft>
                        <a:buNone/>
                      </a:pPr>
                      <a:r>
                        <a:rPr lang="en"/>
                        <a:t>Choose to make light</a:t>
                      </a:r>
                      <a:endParaRPr/>
                    </a:p>
                  </a:txBody>
                  <a:tcPr marT="91425" marB="91425" marR="91425" marL="91425">
                    <a:solidFill>
                      <a:srgbClr val="FFFF00"/>
                    </a:solidFill>
                  </a:tcPr>
                </a:tc>
              </a:tr>
              <a:tr h="381000">
                <a:tc>
                  <a:txBody>
                    <a:bodyPr/>
                    <a:lstStyle/>
                    <a:p>
                      <a:pPr indent="0" lvl="0" marL="0" rtl="0" algn="l">
                        <a:spcBef>
                          <a:spcPts val="0"/>
                        </a:spcBef>
                        <a:spcAft>
                          <a:spcPts val="0"/>
                        </a:spcAft>
                        <a:buNone/>
                      </a:pPr>
                      <a:r>
                        <a:rPr lang="en"/>
                        <a:t>Take the coins one at a time</a:t>
                      </a:r>
                      <a:endParaRPr/>
                    </a:p>
                  </a:txBody>
                  <a:tcPr marT="91425" marB="91425" marR="91425" marL="91425">
                    <a:solidFill>
                      <a:srgbClr val="FF9900"/>
                    </a:solidFill>
                  </a:tcPr>
                </a:tc>
                <a:tc>
                  <a:txBody>
                    <a:bodyPr/>
                    <a:lstStyle/>
                    <a:p>
                      <a:pPr indent="0" lvl="0" marL="0" rtl="0" algn="l">
                        <a:spcBef>
                          <a:spcPts val="0"/>
                        </a:spcBef>
                        <a:spcAft>
                          <a:spcPts val="0"/>
                        </a:spcAft>
                        <a:buNone/>
                      </a:pPr>
                      <a:r>
                        <a:rPr lang="en"/>
                        <a:t>Take the coins all at once</a:t>
                      </a:r>
                      <a:endParaRPr/>
                    </a:p>
                  </a:txBody>
                  <a:tcPr marT="91425" marB="91425" marR="91425" marL="91425">
                    <a:solidFill>
                      <a:srgbClr val="FFFF00"/>
                    </a:solidFill>
                  </a:tcPr>
                </a:tc>
              </a:tr>
              <a:tr h="381000">
                <a:tc>
                  <a:txBody>
                    <a:bodyPr/>
                    <a:lstStyle/>
                    <a:p>
                      <a:pPr indent="0" lvl="0" marL="0" rtl="0" algn="l">
                        <a:spcBef>
                          <a:spcPts val="0"/>
                        </a:spcBef>
                        <a:spcAft>
                          <a:spcPts val="0"/>
                        </a:spcAft>
                        <a:buNone/>
                      </a:pPr>
                      <a:r>
                        <a:rPr lang="en"/>
                        <a:t>Answer the old woman’s question</a:t>
                      </a:r>
                      <a:endParaRPr/>
                    </a:p>
                  </a:txBody>
                  <a:tcPr marT="91425" marB="91425" marR="91425" marL="91425">
                    <a:solidFill>
                      <a:srgbClr val="FF9900"/>
                    </a:solidFill>
                  </a:tcPr>
                </a:tc>
                <a:tc>
                  <a:txBody>
                    <a:bodyPr/>
                    <a:lstStyle/>
                    <a:p>
                      <a:pPr indent="0" lvl="0" marL="0" rtl="0" algn="l">
                        <a:spcBef>
                          <a:spcPts val="0"/>
                        </a:spcBef>
                        <a:spcAft>
                          <a:spcPts val="0"/>
                        </a:spcAft>
                        <a:buNone/>
                      </a:pPr>
                      <a:r>
                        <a:rPr lang="en"/>
                        <a:t>Stay silent when the old woman asks</a:t>
                      </a:r>
                      <a:endParaRPr/>
                    </a:p>
                  </a:txBody>
                  <a:tcPr marT="91425" marB="91425" marR="91425" marL="91425">
                    <a:solidFill>
                      <a:srgbClr val="FFFF00"/>
                    </a:solidFill>
                  </a:tcPr>
                </a:tc>
              </a:tr>
              <a:tr h="381000">
                <a:tc>
                  <a:txBody>
                    <a:bodyPr/>
                    <a:lstStyle/>
                    <a:p>
                      <a:pPr indent="0" lvl="0" marL="0" rtl="0" algn="l">
                        <a:spcBef>
                          <a:spcPts val="0"/>
                        </a:spcBef>
                        <a:spcAft>
                          <a:spcPts val="0"/>
                        </a:spcAft>
                        <a:buNone/>
                      </a:pPr>
                      <a:r>
                        <a:rPr lang="en"/>
                        <a:t>Refuse the man’s offer and keep going</a:t>
                      </a:r>
                      <a:endParaRPr/>
                    </a:p>
                  </a:txBody>
                  <a:tcPr marT="91425" marB="91425" marR="91425" marL="91425">
                    <a:solidFill>
                      <a:srgbClr val="FF9900"/>
                    </a:solidFill>
                  </a:tcPr>
                </a:tc>
                <a:tc>
                  <a:txBody>
                    <a:bodyPr/>
                    <a:lstStyle/>
                    <a:p>
                      <a:pPr indent="0" lvl="0" marL="0" rtl="0" algn="l">
                        <a:spcBef>
                          <a:spcPts val="0"/>
                        </a:spcBef>
                        <a:spcAft>
                          <a:spcPts val="0"/>
                        </a:spcAft>
                        <a:buNone/>
                      </a:pPr>
                      <a:r>
                        <a:rPr lang="en"/>
                        <a:t>Follow the man, saying he knows the way</a:t>
                      </a:r>
                      <a:endParaRPr/>
                    </a:p>
                  </a:txBody>
                  <a:tcPr marT="91425" marB="91425" marR="91425" marL="91425">
                    <a:solidFill>
                      <a:srgbClr val="FFFF00"/>
                    </a:solidFill>
                  </a:tcPr>
                </a:tc>
              </a:tr>
              <a:tr h="381000">
                <a:tc>
                  <a:txBody>
                    <a:bodyPr/>
                    <a:lstStyle/>
                    <a:p>
                      <a:pPr indent="0" lvl="0" marL="0" rtl="0" algn="l">
                        <a:spcBef>
                          <a:spcPts val="0"/>
                        </a:spcBef>
                        <a:spcAft>
                          <a:spcPts val="0"/>
                        </a:spcAft>
                        <a:buNone/>
                      </a:pPr>
                      <a:r>
                        <a:rPr lang="en"/>
                        <a:t>Trust the talking chicken and leave the dome</a:t>
                      </a:r>
                      <a:endParaRPr/>
                    </a:p>
                  </a:txBody>
                  <a:tcPr marT="91425" marB="91425" marR="91425" marL="91425">
                    <a:solidFill>
                      <a:srgbClr val="FF9900"/>
                    </a:solidFill>
                  </a:tcPr>
                </a:tc>
                <a:tc>
                  <a:txBody>
                    <a:bodyPr/>
                    <a:lstStyle/>
                    <a:p>
                      <a:pPr indent="0" lvl="0" marL="0" rtl="0" algn="l">
                        <a:spcBef>
                          <a:spcPts val="0"/>
                        </a:spcBef>
                        <a:spcAft>
                          <a:spcPts val="0"/>
                        </a:spcAft>
                        <a:buNone/>
                      </a:pPr>
                      <a:r>
                        <a:rPr lang="en"/>
                        <a:t>Don’t trust and keep staying in the dome</a:t>
                      </a:r>
                      <a:endParaRPr/>
                    </a:p>
                  </a:txBody>
                  <a:tcPr marT="91425" marB="91425" marR="91425" marL="91425">
                    <a:solidFill>
                      <a:srgbClr val="FFFF00"/>
                    </a:solidFill>
                  </a:tcPr>
                </a:tc>
              </a:tr>
              <a:tr h="381000">
                <a:tc>
                  <a:txBody>
                    <a:bodyPr/>
                    <a:lstStyle/>
                    <a:p>
                      <a:pPr indent="0" lvl="0" marL="0" rtl="0" algn="l">
                        <a:spcBef>
                          <a:spcPts val="0"/>
                        </a:spcBef>
                        <a:spcAft>
                          <a:spcPts val="0"/>
                        </a:spcAft>
                        <a:buNone/>
                      </a:pPr>
                      <a:r>
                        <a:rPr lang="en"/>
                        <a:t>Choose to catch the whip and yank it away</a:t>
                      </a:r>
                      <a:endParaRPr/>
                    </a:p>
                  </a:txBody>
                  <a:tcPr marT="91425" marB="91425" marR="91425" marL="91425">
                    <a:solidFill>
                      <a:srgbClr val="FF9900"/>
                    </a:solidFill>
                  </a:tcPr>
                </a:tc>
                <a:tc>
                  <a:txBody>
                    <a:bodyPr/>
                    <a:lstStyle/>
                    <a:p>
                      <a:pPr indent="0" lvl="0" marL="0" rtl="0" algn="l">
                        <a:spcBef>
                          <a:spcPts val="0"/>
                        </a:spcBef>
                        <a:spcAft>
                          <a:spcPts val="0"/>
                        </a:spcAft>
                        <a:buNone/>
                      </a:pPr>
                      <a:r>
                        <a:rPr lang="en"/>
                        <a:t>Choose to use your power with the glass</a:t>
                      </a:r>
                      <a:endParaRPr/>
                    </a:p>
                  </a:txBody>
                  <a:tcPr marT="91425" marB="91425" marR="91425" marL="91425">
                    <a:solidFill>
                      <a:srgbClr val="FFFF00"/>
                    </a:solidFill>
                  </a:tcPr>
                </a:tc>
              </a:tr>
              <a:tr h="381000">
                <a:tc>
                  <a:txBody>
                    <a:bodyPr/>
                    <a:lstStyle/>
                    <a:p>
                      <a:pPr indent="0" lvl="0" marL="0" rtl="0" algn="l">
                        <a:spcBef>
                          <a:spcPts val="0"/>
                        </a:spcBef>
                        <a:spcAft>
                          <a:spcPts val="0"/>
                        </a:spcAft>
                        <a:buNone/>
                      </a:pPr>
                      <a:r>
                        <a:rPr lang="en"/>
                        <a:t>Ask the rock people for advice on what to do</a:t>
                      </a:r>
                      <a:endParaRPr/>
                    </a:p>
                  </a:txBody>
                  <a:tcPr marT="91425" marB="91425" marR="91425" marL="91425">
                    <a:solidFill>
                      <a:srgbClr val="FF9900"/>
                    </a:solidFill>
                  </a:tcPr>
                </a:tc>
                <a:tc>
                  <a:txBody>
                    <a:bodyPr/>
                    <a:lstStyle/>
                    <a:p>
                      <a:pPr indent="0" lvl="0" marL="0" rtl="0" algn="l">
                        <a:spcBef>
                          <a:spcPts val="0"/>
                        </a:spcBef>
                        <a:spcAft>
                          <a:spcPts val="0"/>
                        </a:spcAft>
                        <a:buNone/>
                      </a:pPr>
                      <a:r>
                        <a:rPr lang="en"/>
                        <a:t>Smash the shiny object with a rock</a:t>
                      </a:r>
                      <a:endParaRPr/>
                    </a:p>
                  </a:txBody>
                  <a:tcPr marT="91425" marB="91425" marR="91425" marL="91425">
                    <a:solidFill>
                      <a:srgbClr val="FFFF00"/>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9"/>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What was your ulterior motive for making the choices?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50"/>
          <p:cNvSpPr txBox="1"/>
          <p:nvPr>
            <p:ph type="title"/>
          </p:nvPr>
        </p:nvSpPr>
        <p:spPr>
          <a:xfrm>
            <a:off x="461962" y="333104"/>
            <a:ext cx="8220000" cy="624000"/>
          </a:xfrm>
          <a:prstGeom prst="rect">
            <a:avLst/>
          </a:prstGeom>
          <a:noFill/>
          <a:ln cap="flat" cmpd="sng" w="9525">
            <a:solidFill>
              <a:srgbClr val="DE1E5A"/>
            </a:solidFill>
            <a:prstDash val="solid"/>
            <a:round/>
            <a:headEnd len="sm" w="sm" type="none"/>
            <a:tailEnd len="sm" w="sm" type="none"/>
          </a:ln>
        </p:spPr>
        <p:txBody>
          <a:bodyPr anchorCtr="1" anchor="ctr" bIns="252000" lIns="36000" spcFirstLastPara="1" rIns="108000" wrap="square" tIns="252000">
            <a:noAutofit/>
          </a:bodyPr>
          <a:lstStyle/>
          <a:p>
            <a:pPr indent="0" lvl="0" marL="0" rtl="0" algn="l">
              <a:lnSpc>
                <a:spcPct val="90000"/>
              </a:lnSpc>
              <a:spcBef>
                <a:spcPts val="0"/>
              </a:spcBef>
              <a:spcAft>
                <a:spcPts val="0"/>
              </a:spcAft>
              <a:buClr>
                <a:srgbClr val="DE1E5A"/>
              </a:buClr>
              <a:buSzPts val="3600"/>
              <a:buFont typeface="Open Sans"/>
              <a:buNone/>
            </a:pPr>
            <a:r>
              <a:rPr lang="en">
                <a:solidFill>
                  <a:srgbClr val="DE1E5A"/>
                </a:solidFill>
                <a:latin typeface="Open Sans"/>
                <a:ea typeface="Open Sans"/>
                <a:cs typeface="Open Sans"/>
                <a:sym typeface="Open Sans"/>
              </a:rPr>
              <a:t>Motives and Governance</a:t>
            </a:r>
            <a:endParaRPr>
              <a:solidFill>
                <a:srgbClr val="DE1E5A"/>
              </a:solidFill>
              <a:latin typeface="Open Sans"/>
              <a:ea typeface="Open Sans"/>
              <a:cs typeface="Open Sans"/>
              <a:sym typeface="Open Sans"/>
            </a:endParaRPr>
          </a:p>
        </p:txBody>
      </p:sp>
      <p:sp>
        <p:nvSpPr>
          <p:cNvPr id="259" name="Google Shape;259;p50"/>
          <p:cNvSpPr/>
          <p:nvPr/>
        </p:nvSpPr>
        <p:spPr>
          <a:xfrm>
            <a:off x="755649" y="1044572"/>
            <a:ext cx="7632600" cy="73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 sz="1600">
                <a:solidFill>
                  <a:schemeClr val="dk1"/>
                </a:solidFill>
                <a:latin typeface="Open Sans"/>
                <a:ea typeface="Open Sans"/>
                <a:cs typeface="Open Sans"/>
                <a:sym typeface="Open Sans"/>
              </a:rPr>
              <a:t>Busby wanted to take the successful agreement around the choice of flag one step further. Remember, one of his goals was to find a way to influence local rangatira to create a settled form of </a:t>
            </a:r>
            <a:r>
              <a:rPr b="1" lang="en" sz="1600">
                <a:solidFill>
                  <a:schemeClr val="dk1"/>
                </a:solidFill>
                <a:latin typeface="Open Sans"/>
                <a:ea typeface="Open Sans"/>
                <a:cs typeface="Open Sans"/>
                <a:sym typeface="Open Sans"/>
              </a:rPr>
              <a:t>governance</a:t>
            </a:r>
            <a:r>
              <a:rPr lang="en" sz="1600">
                <a:solidFill>
                  <a:schemeClr val="dk1"/>
                </a:solidFill>
                <a:latin typeface="Open Sans"/>
                <a:ea typeface="Open Sans"/>
                <a:cs typeface="Open Sans"/>
                <a:sym typeface="Open Sans"/>
              </a:rPr>
              <a:t> (how a country is governed or managed), but his letters of the time show that he also had an </a:t>
            </a:r>
            <a:r>
              <a:rPr b="1" lang="en" sz="1600">
                <a:solidFill>
                  <a:schemeClr val="dk1"/>
                </a:solidFill>
                <a:latin typeface="Open Sans"/>
                <a:ea typeface="Open Sans"/>
                <a:cs typeface="Open Sans"/>
                <a:sym typeface="Open Sans"/>
              </a:rPr>
              <a:t>ulterior motive</a:t>
            </a:r>
            <a:r>
              <a:rPr lang="en" sz="1600">
                <a:solidFill>
                  <a:schemeClr val="dk1"/>
                </a:solidFill>
                <a:latin typeface="Open Sans"/>
                <a:ea typeface="Open Sans"/>
                <a:cs typeface="Open Sans"/>
                <a:sym typeface="Open Sans"/>
              </a:rPr>
              <a:t>. </a:t>
            </a:r>
            <a:endParaRPr b="1" sz="1600">
              <a:solidFill>
                <a:schemeClr val="dk1"/>
              </a:solidFill>
              <a:latin typeface="Open Sans"/>
              <a:ea typeface="Open Sans"/>
              <a:cs typeface="Open Sans"/>
              <a:sym typeface="Open Sans"/>
            </a:endParaRPr>
          </a:p>
        </p:txBody>
      </p:sp>
      <p:pic>
        <p:nvPicPr>
          <p:cNvPr id="260" name="Google Shape;260;p50"/>
          <p:cNvPicPr preferRelativeResize="0"/>
          <p:nvPr/>
        </p:nvPicPr>
        <p:blipFill rotWithShape="1">
          <a:blip r:embed="rId3">
            <a:alphaModFix/>
          </a:blip>
          <a:srcRect b="0" l="0" r="0" t="0"/>
          <a:stretch/>
        </p:blipFill>
        <p:spPr>
          <a:xfrm>
            <a:off x="6701050" y="2049525"/>
            <a:ext cx="1265475" cy="1017150"/>
          </a:xfrm>
          <a:prstGeom prst="rect">
            <a:avLst/>
          </a:prstGeom>
          <a:noFill/>
          <a:ln>
            <a:noFill/>
          </a:ln>
        </p:spPr>
      </p:pic>
      <p:sp>
        <p:nvSpPr>
          <p:cNvPr id="261" name="Google Shape;261;p50"/>
          <p:cNvSpPr/>
          <p:nvPr/>
        </p:nvSpPr>
        <p:spPr>
          <a:xfrm>
            <a:off x="755650" y="3066675"/>
            <a:ext cx="7632600" cy="1581900"/>
          </a:xfrm>
          <a:prstGeom prst="rect">
            <a:avLst/>
          </a:prstGeom>
          <a:solidFill>
            <a:srgbClr val="F9CBCB"/>
          </a:solidFill>
          <a:ln cap="flat" cmpd="sng" w="12700">
            <a:solidFill>
              <a:srgbClr val="DE1E5A"/>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l">
              <a:spcBef>
                <a:spcPts val="0"/>
              </a:spcBef>
              <a:spcAft>
                <a:spcPts val="0"/>
              </a:spcAft>
              <a:buNone/>
            </a:pPr>
            <a:r>
              <a:rPr lang="en" sz="1600">
                <a:solidFill>
                  <a:schemeClr val="dk1"/>
                </a:solidFill>
                <a:latin typeface="Open Sans"/>
                <a:ea typeface="Open Sans"/>
                <a:cs typeface="Open Sans"/>
                <a:sym typeface="Open Sans"/>
              </a:rPr>
              <a:t>What’s your understanding… What is an </a:t>
            </a:r>
            <a:r>
              <a:rPr b="1" lang="en" sz="1600">
                <a:solidFill>
                  <a:schemeClr val="dk1"/>
                </a:solidFill>
                <a:latin typeface="Open Sans"/>
                <a:ea typeface="Open Sans"/>
                <a:cs typeface="Open Sans"/>
                <a:sym typeface="Open Sans"/>
              </a:rPr>
              <a:t>ulterior motive</a:t>
            </a:r>
            <a:r>
              <a:rPr lang="en" sz="1600">
                <a:solidFill>
                  <a:schemeClr val="dk1"/>
                </a:solidFill>
                <a:latin typeface="Open Sans"/>
                <a:ea typeface="Open Sans"/>
                <a:cs typeface="Open Sans"/>
                <a:sym typeface="Open Sans"/>
              </a:rPr>
              <a:t>?</a:t>
            </a:r>
            <a:endParaRPr/>
          </a:p>
          <a:p>
            <a:pPr indent="0" lvl="0" marL="0" marR="0" rtl="0" algn="l">
              <a:spcBef>
                <a:spcPts val="1200"/>
              </a:spcBef>
              <a:spcAft>
                <a:spcPts val="0"/>
              </a:spcAft>
              <a:buNone/>
            </a:pPr>
            <a:r>
              <a:rPr lang="en" sz="1600">
                <a:solidFill>
                  <a:schemeClr val="dk1"/>
                </a:solidFill>
                <a:latin typeface="Open Sans"/>
                <a:ea typeface="Open Sans"/>
                <a:cs typeface="Open Sans"/>
                <a:sym typeface="Open Sans"/>
              </a:rPr>
              <a:t>An ulterior motive is when someone has a hidden reason for doing something.</a:t>
            </a:r>
            <a:endParaRPr/>
          </a:p>
          <a:p>
            <a:pPr indent="0" lvl="0" marL="0" marR="0" rtl="0" algn="l">
              <a:spcBef>
                <a:spcPts val="1200"/>
              </a:spcBef>
              <a:spcAft>
                <a:spcPts val="0"/>
              </a:spcAft>
              <a:buNone/>
            </a:pPr>
            <a:r>
              <a:rPr b="1" lang="en" sz="1600">
                <a:solidFill>
                  <a:schemeClr val="dk1"/>
                </a:solidFill>
                <a:latin typeface="Open Sans"/>
                <a:ea typeface="Open Sans"/>
                <a:cs typeface="Open Sans"/>
                <a:sym typeface="Open Sans"/>
              </a:rPr>
              <a:t>Can you think of any examples of someone having an ulterior motive? </a:t>
            </a:r>
            <a:r>
              <a:rPr lang="en" sz="1600">
                <a:solidFill>
                  <a:schemeClr val="dk1"/>
                </a:solidFill>
                <a:latin typeface="Open Sans"/>
                <a:ea typeface="Open Sans"/>
                <a:cs typeface="Open Sans"/>
                <a:sym typeface="Open Sans"/>
              </a:rPr>
              <a:t>In history? In politics? In friendships? In current affairs?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1">
                                            <p:txEl>
                                              <p:pRg end="0" st="0"/>
                                            </p:txEl>
                                          </p:spTgt>
                                        </p:tgtEl>
                                        <p:attrNameLst>
                                          <p:attrName>style.visibility</p:attrName>
                                        </p:attrNameLst>
                                      </p:cBhvr>
                                      <p:to>
                                        <p:strVal val="visible"/>
                                      </p:to>
                                    </p:set>
                                    <p:anim calcmode="lin" valueType="num">
                                      <p:cBhvr additive="base">
                                        <p:cTn dur="500"/>
                                        <p:tgtEl>
                                          <p:spTgt spid="26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1">
                                            <p:txEl>
                                              <p:pRg end="1" st="1"/>
                                            </p:txEl>
                                          </p:spTgt>
                                        </p:tgtEl>
                                        <p:attrNameLst>
                                          <p:attrName>style.visibility</p:attrName>
                                        </p:attrNameLst>
                                      </p:cBhvr>
                                      <p:to>
                                        <p:strVal val="visible"/>
                                      </p:to>
                                    </p:set>
                                    <p:anim calcmode="lin" valueType="num">
                                      <p:cBhvr additive="base">
                                        <p:cTn dur="500"/>
                                        <p:tgtEl>
                                          <p:spTgt spid="261">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1">
                                            <p:txEl>
                                              <p:pRg end="2" st="2"/>
                                            </p:txEl>
                                          </p:spTgt>
                                        </p:tgtEl>
                                        <p:attrNameLst>
                                          <p:attrName>style.visibility</p:attrName>
                                        </p:attrNameLst>
                                      </p:cBhvr>
                                      <p:to>
                                        <p:strVal val="visible"/>
                                      </p:to>
                                    </p:set>
                                    <p:anim calcmode="lin" valueType="num">
                                      <p:cBhvr additive="base">
                                        <p:cTn dur="500"/>
                                        <p:tgtEl>
                                          <p:spTgt spid="261">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