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5143500" cx="9144000"/>
  <p:notesSz cx="6858000" cy="9144000"/>
  <p:embeddedFontLst>
    <p:embeddedFont>
      <p:font typeface="Raleway"/>
      <p:regular r:id="rId22"/>
      <p:bold r:id="rId23"/>
      <p:italic r:id="rId24"/>
      <p:boldItalic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82C913-A8B0-4809-BD83-73EB27BE78E4}">
  <a:tblStyle styleId="{6A82C913-A8B0-4809-BD83-73EB27BE78E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Raleway-regular.fntdata"/><Relationship Id="rId21" Type="http://schemas.openxmlformats.org/officeDocument/2006/relationships/slide" Target="slides/slide13.xml"/><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Lato-regular.fntdata"/><Relationship Id="rId25" Type="http://schemas.openxmlformats.org/officeDocument/2006/relationships/font" Target="fonts/Raleway-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boldItalic.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b8f0299f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b8f0299f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b8f0299f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db8f0299f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e382452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de382452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de382452b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de382452b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b8f0299f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b8f0299f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e382452b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e382452b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e382452bf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de382452bf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de382452bf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de382452b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de382452b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e382452bf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de382452bf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b8f0299f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b8f0299f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b8f0299f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b8f0299f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d7a69e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d7a69e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5" name="Google Shape;75;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76" name="Shape 76"/>
        <p:cNvGrpSpPr/>
        <p:nvPr/>
      </p:nvGrpSpPr>
      <p:grpSpPr>
        <a:xfrm>
          <a:off x="0" y="0"/>
          <a:ext cx="0" cy="0"/>
          <a:chOff x="0" y="0"/>
          <a:chExt cx="0" cy="0"/>
        </a:xfrm>
      </p:grpSpPr>
      <p:sp>
        <p:nvSpPr>
          <p:cNvPr id="77" name="Google Shape;77;p16"/>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9" name="Google Shape;79;p16"/>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0" name="Google Shape;80;p16"/>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 name="Google Shape;81;p16"/>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p16"/>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17">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89" name="Shape 89"/>
        <p:cNvGrpSpPr/>
        <p:nvPr/>
      </p:nvGrpSpPr>
      <p:grpSpPr>
        <a:xfrm>
          <a:off x="0" y="0"/>
          <a:ext cx="0" cy="0"/>
          <a:chOff x="0" y="0"/>
          <a:chExt cx="0" cy="0"/>
        </a:xfrm>
      </p:grpSpPr>
      <p:sp>
        <p:nvSpPr>
          <p:cNvPr id="90" name="Google Shape;90;p1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9"/>
          <p:cNvGrpSpPr/>
          <p:nvPr/>
        </p:nvGrpSpPr>
        <p:grpSpPr>
          <a:xfrm>
            <a:off x="830392" y="1191256"/>
            <a:ext cx="745763" cy="45826"/>
            <a:chOff x="4580561" y="2589004"/>
            <a:chExt cx="1064464" cy="25200"/>
          </a:xfrm>
        </p:grpSpPr>
        <p:sp>
          <p:nvSpPr>
            <p:cNvPr id="92" name="Google Shape;92;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9"/>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95" name="Google Shape;95;p19"/>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96" name="Google Shape;96;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7" name="Shape 97"/>
        <p:cNvGrpSpPr/>
        <p:nvPr/>
      </p:nvGrpSpPr>
      <p:grpSpPr>
        <a:xfrm>
          <a:off x="0" y="0"/>
          <a:ext cx="0" cy="0"/>
          <a:chOff x="0" y="0"/>
          <a:chExt cx="0" cy="0"/>
        </a:xfrm>
      </p:grpSpPr>
      <p:grpSp>
        <p:nvGrpSpPr>
          <p:cNvPr id="98" name="Google Shape;98;p20"/>
          <p:cNvGrpSpPr/>
          <p:nvPr/>
        </p:nvGrpSpPr>
        <p:grpSpPr>
          <a:xfrm>
            <a:off x="830392" y="1191256"/>
            <a:ext cx="745763" cy="45826"/>
            <a:chOff x="4580561" y="2589004"/>
            <a:chExt cx="1064464" cy="25200"/>
          </a:xfrm>
        </p:grpSpPr>
        <p:sp>
          <p:nvSpPr>
            <p:cNvPr id="99" name="Google Shape;99;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2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2" name="Google Shape;102;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21"/>
          <p:cNvGrpSpPr/>
          <p:nvPr/>
        </p:nvGrpSpPr>
        <p:grpSpPr>
          <a:xfrm>
            <a:off x="830392" y="1191256"/>
            <a:ext cx="745763" cy="45826"/>
            <a:chOff x="4580561" y="2589004"/>
            <a:chExt cx="1064464" cy="25200"/>
          </a:xfrm>
        </p:grpSpPr>
        <p:sp>
          <p:nvSpPr>
            <p:cNvPr id="106" name="Google Shape;106;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21"/>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9" name="Google Shape;109;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0" name="Google Shape;110;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1" name="Shape 111"/>
        <p:cNvGrpSpPr/>
        <p:nvPr/>
      </p:nvGrpSpPr>
      <p:grpSpPr>
        <a:xfrm>
          <a:off x="0" y="0"/>
          <a:ext cx="0" cy="0"/>
          <a:chOff x="0" y="0"/>
          <a:chExt cx="0" cy="0"/>
        </a:xfrm>
      </p:grpSpPr>
      <p:sp>
        <p:nvSpPr>
          <p:cNvPr id="112" name="Google Shape;112;p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22"/>
          <p:cNvGrpSpPr/>
          <p:nvPr/>
        </p:nvGrpSpPr>
        <p:grpSpPr>
          <a:xfrm>
            <a:off x="830392" y="1191256"/>
            <a:ext cx="745763" cy="45826"/>
            <a:chOff x="4580561" y="2589004"/>
            <a:chExt cx="1064464" cy="25200"/>
          </a:xfrm>
        </p:grpSpPr>
        <p:sp>
          <p:nvSpPr>
            <p:cNvPr id="114" name="Google Shape;114;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2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7" name="Google Shape;117;p2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8" name="Google Shape;118;p22"/>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9" name="Google Shape;119;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23"/>
          <p:cNvGrpSpPr/>
          <p:nvPr/>
        </p:nvGrpSpPr>
        <p:grpSpPr>
          <a:xfrm>
            <a:off x="830392" y="1191256"/>
            <a:ext cx="745763" cy="45826"/>
            <a:chOff x="4580561" y="2589004"/>
            <a:chExt cx="1064464" cy="25200"/>
          </a:xfrm>
        </p:grpSpPr>
        <p:sp>
          <p:nvSpPr>
            <p:cNvPr id="123" name="Google Shape;123;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23"/>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6" name="Google Shape;126;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24"/>
          <p:cNvGrpSpPr/>
          <p:nvPr/>
        </p:nvGrpSpPr>
        <p:grpSpPr>
          <a:xfrm>
            <a:off x="830392" y="1191256"/>
            <a:ext cx="745763" cy="45826"/>
            <a:chOff x="4580561" y="2589004"/>
            <a:chExt cx="1064464" cy="25200"/>
          </a:xfrm>
        </p:grpSpPr>
        <p:sp>
          <p:nvSpPr>
            <p:cNvPr id="130" name="Google Shape;130;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2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3" name="Google Shape;133;p2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4" name="Google Shape;134;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35" name="Shape 135"/>
        <p:cNvGrpSpPr/>
        <p:nvPr/>
      </p:nvGrpSpPr>
      <p:grpSpPr>
        <a:xfrm>
          <a:off x="0" y="0"/>
          <a:ext cx="0" cy="0"/>
          <a:chOff x="0" y="0"/>
          <a:chExt cx="0" cy="0"/>
        </a:xfrm>
      </p:grpSpPr>
      <p:grpSp>
        <p:nvGrpSpPr>
          <p:cNvPr id="136" name="Google Shape;136;p25"/>
          <p:cNvGrpSpPr/>
          <p:nvPr/>
        </p:nvGrpSpPr>
        <p:grpSpPr>
          <a:xfrm>
            <a:off x="830392" y="4169130"/>
            <a:ext cx="745763" cy="45826"/>
            <a:chOff x="4580561" y="2589004"/>
            <a:chExt cx="1064464" cy="25200"/>
          </a:xfrm>
        </p:grpSpPr>
        <p:sp>
          <p:nvSpPr>
            <p:cNvPr id="137" name="Google Shape;137;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2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0" name="Google Shape;140;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1" name="Shape 141"/>
        <p:cNvGrpSpPr/>
        <p:nvPr/>
      </p:nvGrpSpPr>
      <p:grpSpPr>
        <a:xfrm>
          <a:off x="0" y="0"/>
          <a:ext cx="0" cy="0"/>
          <a:chOff x="0" y="0"/>
          <a:chExt cx="0" cy="0"/>
        </a:xfrm>
      </p:grpSpPr>
      <p:sp>
        <p:nvSpPr>
          <p:cNvPr id="142" name="Google Shape;142;p2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26"/>
          <p:cNvGrpSpPr/>
          <p:nvPr/>
        </p:nvGrpSpPr>
        <p:grpSpPr>
          <a:xfrm>
            <a:off x="830392" y="1191256"/>
            <a:ext cx="745763" cy="45826"/>
            <a:chOff x="4580561" y="2589004"/>
            <a:chExt cx="1064464" cy="25200"/>
          </a:xfrm>
        </p:grpSpPr>
        <p:sp>
          <p:nvSpPr>
            <p:cNvPr id="144" name="Google Shape;144;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7" name="Google Shape;147;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8" name="Google Shape;148;p2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49" name="Google Shape;14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2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52" name="Google Shape;152;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53" name="Shape 153"/>
        <p:cNvGrpSpPr/>
        <p:nvPr/>
      </p:nvGrpSpPr>
      <p:grpSpPr>
        <a:xfrm>
          <a:off x="0" y="0"/>
          <a:ext cx="0" cy="0"/>
          <a:chOff x="0" y="0"/>
          <a:chExt cx="0" cy="0"/>
        </a:xfrm>
      </p:grpSpPr>
      <p:grpSp>
        <p:nvGrpSpPr>
          <p:cNvPr id="154" name="Google Shape;154;p28"/>
          <p:cNvGrpSpPr/>
          <p:nvPr/>
        </p:nvGrpSpPr>
        <p:grpSpPr>
          <a:xfrm>
            <a:off x="830392" y="4169130"/>
            <a:ext cx="745763" cy="45826"/>
            <a:chOff x="4580561" y="2589004"/>
            <a:chExt cx="1064464" cy="25200"/>
          </a:xfrm>
        </p:grpSpPr>
        <p:sp>
          <p:nvSpPr>
            <p:cNvPr id="155" name="Google Shape;155;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8"/>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58" name="Google Shape;158;p28"/>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59" name="Google Shape;159;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0" name="Shape 160"/>
        <p:cNvGrpSpPr/>
        <p:nvPr/>
      </p:nvGrpSpPr>
      <p:grpSpPr>
        <a:xfrm>
          <a:off x="0" y="0"/>
          <a:ext cx="0" cy="0"/>
          <a:chOff x="0" y="0"/>
          <a:chExt cx="0" cy="0"/>
        </a:xfrm>
      </p:grpSpPr>
      <p:sp>
        <p:nvSpPr>
          <p:cNvPr id="161" name="Google Shape;161;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4.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 name="Shape 68"/>
        <p:cNvGrpSpPr/>
        <p:nvPr/>
      </p:nvGrpSpPr>
      <p:grpSpPr>
        <a:xfrm>
          <a:off x="0" y="0"/>
          <a:ext cx="0" cy="0"/>
          <a:chOff x="0" y="0"/>
          <a:chExt cx="0" cy="0"/>
        </a:xfrm>
      </p:grpSpPr>
      <p:sp>
        <p:nvSpPr>
          <p:cNvPr id="69" name="Google Shape;69;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87" name="Google Shape;8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8" name="Google Shape;88;p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X2YgM1Zw4_E"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flip.com/82a2801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ctrTitle"/>
          </p:nvPr>
        </p:nvSpPr>
        <p:spPr>
          <a:xfrm>
            <a:off x="2371725" y="630225"/>
            <a:ext cx="63315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Helping Environment Slideshow</a:t>
            </a:r>
            <a:endParaRPr/>
          </a:p>
        </p:txBody>
      </p:sp>
      <p:sp>
        <p:nvSpPr>
          <p:cNvPr id="167" name="Google Shape;167;p30"/>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400">
                <a:solidFill>
                  <a:schemeClr val="dk2"/>
                </a:solidFill>
                <a:latin typeface="Trebuchet MS"/>
                <a:ea typeface="Trebuchet MS"/>
                <a:cs typeface="Trebuchet MS"/>
                <a:sym typeface="Trebuchet MS"/>
              </a:rPr>
              <a:t>L.I: We are EXPLORING </a:t>
            </a:r>
            <a:r>
              <a:rPr lang="en" sz="1400">
                <a:solidFill>
                  <a:schemeClr val="dk2"/>
                </a:solidFill>
                <a:highlight>
                  <a:schemeClr val="dk1"/>
                </a:highlight>
                <a:latin typeface="Trebuchet MS"/>
                <a:ea typeface="Trebuchet MS"/>
                <a:cs typeface="Trebuchet MS"/>
                <a:sym typeface="Trebuchet MS"/>
              </a:rPr>
              <a:t>helping the environment </a:t>
            </a:r>
            <a:r>
              <a:rPr lang="en" sz="1400">
                <a:solidFill>
                  <a:schemeClr val="dk2"/>
                </a:solidFill>
                <a:latin typeface="Trebuchet MS"/>
                <a:ea typeface="Trebuchet MS"/>
                <a:cs typeface="Trebuchet MS"/>
                <a:sym typeface="Trebuchet MS"/>
              </a:rPr>
              <a:t>by </a:t>
            </a:r>
            <a:r>
              <a:rPr lang="en" sz="1400">
                <a:solidFill>
                  <a:srgbClr val="000000"/>
                </a:solidFill>
                <a:latin typeface="Trebuchet MS"/>
                <a:ea typeface="Trebuchet MS"/>
                <a:cs typeface="Trebuchet MS"/>
                <a:sym typeface="Trebuchet MS"/>
              </a:rPr>
              <a:t>researching</a:t>
            </a:r>
            <a:r>
              <a:rPr i="1" lang="en" sz="1400">
                <a:solidFill>
                  <a:srgbClr val="0000FF"/>
                </a:solidFill>
                <a:latin typeface="Trebuchet MS"/>
                <a:ea typeface="Trebuchet MS"/>
                <a:cs typeface="Trebuchet MS"/>
                <a:sym typeface="Trebuchet MS"/>
              </a:rPr>
              <a:t> </a:t>
            </a:r>
            <a:r>
              <a:rPr lang="en" sz="1400">
                <a:solidFill>
                  <a:schemeClr val="dk2"/>
                </a:solidFill>
                <a:latin typeface="Trebuchet MS"/>
                <a:ea typeface="Trebuchet MS"/>
                <a:cs typeface="Trebuchet MS"/>
                <a:sym typeface="Trebuchet MS"/>
              </a:rPr>
              <a:t>the outcomes and impacts of disputes and cooperative initiatives.</a:t>
            </a:r>
            <a:endParaRPr sz="1400"/>
          </a:p>
        </p:txBody>
      </p:sp>
      <p:pic>
        <p:nvPicPr>
          <p:cNvPr id="168" name="Google Shape;168;p30"/>
          <p:cNvPicPr preferRelativeResize="0"/>
          <p:nvPr/>
        </p:nvPicPr>
        <p:blipFill>
          <a:blip r:embed="rId3">
            <a:alphaModFix/>
          </a:blip>
          <a:stretch>
            <a:fillRect/>
          </a:stretch>
        </p:blipFill>
        <p:spPr>
          <a:xfrm>
            <a:off x="147800" y="1379475"/>
            <a:ext cx="2148051" cy="24042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3600"/>
              <a:t>10 Ways To Help The Environment</a:t>
            </a:r>
            <a:endParaRPr sz="3600"/>
          </a:p>
        </p:txBody>
      </p:sp>
      <p:sp>
        <p:nvSpPr>
          <p:cNvPr id="231" name="Google Shape;231;p39"/>
          <p:cNvSpPr txBox="1"/>
          <p:nvPr/>
        </p:nvSpPr>
        <p:spPr>
          <a:xfrm>
            <a:off x="0" y="1115600"/>
            <a:ext cx="9144000" cy="3801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800">
              <a:solidFill>
                <a:schemeClr val="dk2"/>
              </a:solidFill>
              <a:latin typeface="Lato"/>
              <a:ea typeface="Lato"/>
              <a:cs typeface="Lato"/>
              <a:sym typeface="Lato"/>
            </a:endParaRPr>
          </a:p>
          <a:p>
            <a:pPr indent="-342900" lvl="0" marL="457200" rtl="0" algn="l">
              <a:lnSpc>
                <a:spcPct val="115000"/>
              </a:lnSpc>
              <a:spcBef>
                <a:spcPts val="120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Save energy</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Use reusable items</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Separate and recycle</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Don’t waste water</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The toilet is not a rubbish bin</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Have a shower instead of a bath</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Turn off the water tap while brushing your teeth</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Reuse paper</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Pick up your litter</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AutoNum type="arabicPeriod"/>
            </a:pPr>
            <a:r>
              <a:rPr lang="en" sz="1800">
                <a:solidFill>
                  <a:schemeClr val="dk2"/>
                </a:solidFill>
                <a:latin typeface="Lato"/>
                <a:ea typeface="Lato"/>
                <a:cs typeface="Lato"/>
                <a:sym typeface="Lato"/>
              </a:rPr>
              <a:t>Respect and look after the animals, flowers and trees around you</a:t>
            </a:r>
            <a:endParaRPr sz="1800">
              <a:solidFill>
                <a:schemeClr val="dk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0"/>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37" name="Google Shape;237;p40"/>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Draw, label and colour pictures of the 10 ways to help the environment in your global studies books </a:t>
            </a:r>
            <a:r>
              <a:rPr lang="en"/>
              <a:t>to</a:t>
            </a:r>
            <a:r>
              <a:rPr lang="en"/>
              <a:t> </a:t>
            </a:r>
            <a:r>
              <a:rPr b="1" lang="en" sz="1800" u="sng">
                <a:solidFill>
                  <a:srgbClr val="1C1C1C"/>
                </a:solidFill>
                <a:latin typeface="Arial"/>
                <a:ea typeface="Arial"/>
                <a:cs typeface="Arial"/>
                <a:sym typeface="Arial"/>
              </a:rPr>
              <a:t>AT LEAST A YEAR SEVEN STANDARD</a:t>
            </a:r>
            <a:r>
              <a:rPr lang="en"/>
              <a:t>. Also, write next to the pictures the descriptions and explanations of how to help the environment in each way like the template on the next slide.</a:t>
            </a:r>
            <a:endParaRPr/>
          </a:p>
        </p:txBody>
      </p:sp>
      <p:pic>
        <p:nvPicPr>
          <p:cNvPr id="238" name="Google Shape;238;p40"/>
          <p:cNvPicPr preferRelativeResize="0"/>
          <p:nvPr/>
        </p:nvPicPr>
        <p:blipFill>
          <a:blip r:embed="rId3">
            <a:alphaModFix/>
          </a:blip>
          <a:stretch>
            <a:fillRect/>
          </a:stretch>
        </p:blipFill>
        <p:spPr>
          <a:xfrm>
            <a:off x="3289775" y="150100"/>
            <a:ext cx="5479825" cy="4843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aphicFrame>
        <p:nvGraphicFramePr>
          <p:cNvPr id="243" name="Google Shape;243;p41"/>
          <p:cNvGraphicFramePr/>
          <p:nvPr/>
        </p:nvGraphicFramePr>
        <p:xfrm>
          <a:off x="863800" y="141250"/>
          <a:ext cx="3000000" cy="3000000"/>
        </p:xfrm>
        <a:graphic>
          <a:graphicData uri="http://schemas.openxmlformats.org/drawingml/2006/table">
            <a:tbl>
              <a:tblPr>
                <a:noFill/>
                <a:tableStyleId>{6A82C913-A8B0-4809-BD83-73EB27BE78E4}</a:tableStyleId>
              </a:tblPr>
              <a:tblGrid>
                <a:gridCol w="3619500"/>
                <a:gridCol w="3619500"/>
              </a:tblGrid>
              <a:tr h="381000">
                <a:tc>
                  <a:txBody>
                    <a:bodyPr/>
                    <a:lstStyle/>
                    <a:p>
                      <a:pPr indent="0" lvl="0" marL="0" rtl="0" algn="l">
                        <a:spcBef>
                          <a:spcPts val="0"/>
                        </a:spcBef>
                        <a:spcAft>
                          <a:spcPts val="0"/>
                        </a:spcAft>
                        <a:buNone/>
                      </a:pPr>
                      <a:r>
                        <a:rPr lang="en"/>
                        <a:t>Picture of helping environment:</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Description/explanation:</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br>
                        <a:rPr lang="en"/>
                      </a:br>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2"/>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49" name="Google Shape;249;p42"/>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You will choose one way to help the environment and create a plan to bring that plan into action. Use pictures, words, labels, arrows and colour in your plan in your global studies books </a:t>
            </a:r>
            <a:r>
              <a:rPr lang="en"/>
              <a:t>to </a:t>
            </a:r>
            <a:r>
              <a:rPr b="1" lang="en" sz="1800" u="sng">
                <a:solidFill>
                  <a:srgbClr val="1C1C1C"/>
                </a:solidFill>
                <a:latin typeface="Arial"/>
                <a:ea typeface="Arial"/>
                <a:cs typeface="Arial"/>
                <a:sym typeface="Arial"/>
              </a:rPr>
              <a:t>AT LEAST A YEAR SEVEN STANDARD</a:t>
            </a:r>
            <a:r>
              <a:rPr lang="en"/>
              <a:t>.</a:t>
            </a:r>
            <a:endParaRPr/>
          </a:p>
        </p:txBody>
      </p:sp>
      <p:pic>
        <p:nvPicPr>
          <p:cNvPr id="250" name="Google Shape;250;p42"/>
          <p:cNvPicPr preferRelativeResize="0"/>
          <p:nvPr/>
        </p:nvPicPr>
        <p:blipFill>
          <a:blip r:embed="rId3">
            <a:alphaModFix/>
          </a:blip>
          <a:stretch>
            <a:fillRect/>
          </a:stretch>
        </p:blipFill>
        <p:spPr>
          <a:xfrm>
            <a:off x="3279900" y="152400"/>
            <a:ext cx="5598051" cy="4833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Saving The Planet</a:t>
            </a:r>
            <a:endParaRPr/>
          </a:p>
        </p:txBody>
      </p:sp>
      <p:sp>
        <p:nvSpPr>
          <p:cNvPr id="174" name="Google Shape;174;p31"/>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different ways to help the environment.</a:t>
            </a:r>
            <a:endParaRPr/>
          </a:p>
        </p:txBody>
      </p:sp>
      <p:pic>
        <p:nvPicPr>
          <p:cNvPr id="175" name="Google Shape;175;p31"/>
          <p:cNvPicPr preferRelativeResize="0"/>
          <p:nvPr/>
        </p:nvPicPr>
        <p:blipFill>
          <a:blip r:embed="rId4">
            <a:alphaModFix/>
          </a:blip>
          <a:stretch>
            <a:fillRect/>
          </a:stretch>
        </p:blipFill>
        <p:spPr>
          <a:xfrm>
            <a:off x="3202375" y="152400"/>
            <a:ext cx="5789226" cy="485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nvSpPr>
        <p:spPr>
          <a:xfrm>
            <a:off x="0" y="0"/>
            <a:ext cx="9144000" cy="2308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en" sz="1200">
                <a:solidFill>
                  <a:srgbClr val="444444"/>
                </a:solidFill>
              </a:rPr>
              <a:t>F</a:t>
            </a:r>
            <a:r>
              <a:rPr lang="en" sz="1200">
                <a:solidFill>
                  <a:srgbClr val="444444"/>
                </a:solidFill>
              </a:rPr>
              <a:t>or Māori, self-identity and group identity are intimately connected to the environment and the experiences our ancestors cultivated through the land. Mātauranga Māori is a body of knowledge encapsulating these specific life experiences that form the basis of our identity, language, cultural practices and value systems. Much like other indigenous knowledge systems, mātauranga Māori draws from and reinforces the holistic connection that Māori have to the land and sea. It embodies our inherent connections to the ecosystem, spiritual beings and other living species we share the land and sea with. </a:t>
            </a:r>
            <a:r>
              <a:rPr lang="en" sz="1200">
                <a:solidFill>
                  <a:srgbClr val="444444"/>
                </a:solidFill>
              </a:rPr>
              <a:t>At its core, mātauranga Māori offers a pro-active philosophy of reciprocation and protection between the environment and Māori. Terms such as whakapapa (genealogy), manaakitanga (generosity), mauri (life force) and kaitiakitanga (guardianship) are all used to affirm our role as environmental custodians while also providing guidance to the way we manage natural resources effectively.</a:t>
            </a:r>
            <a:endParaRPr sz="1200">
              <a:solidFill>
                <a:srgbClr val="444444"/>
              </a:solidFill>
            </a:endParaRPr>
          </a:p>
        </p:txBody>
      </p:sp>
      <p:pic>
        <p:nvPicPr>
          <p:cNvPr id="181" name="Google Shape;181;p32"/>
          <p:cNvPicPr preferRelativeResize="0"/>
          <p:nvPr/>
        </p:nvPicPr>
        <p:blipFill>
          <a:blip r:embed="rId3">
            <a:alphaModFix/>
          </a:blip>
          <a:stretch>
            <a:fillRect/>
          </a:stretch>
        </p:blipFill>
        <p:spPr>
          <a:xfrm>
            <a:off x="541950" y="2354975"/>
            <a:ext cx="8079825" cy="2611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Ancestry and identity are connected to the environment for Maori.</a:t>
            </a:r>
            <a:endParaRPr/>
          </a:p>
        </p:txBody>
      </p:sp>
      <p:sp>
        <p:nvSpPr>
          <p:cNvPr id="188" name="Google Shape;188;p33"/>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Maori believe that they can guide people with using natural resources in the right way.</a:t>
            </a:r>
            <a:endParaRPr/>
          </a:p>
        </p:txBody>
      </p:sp>
      <p:sp>
        <p:nvSpPr>
          <p:cNvPr id="189" name="Google Shape;189;p33"/>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90" name="Google Shape;190;p33"/>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01" name="Google Shape;201;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a:t>
            </a:r>
            <a:endParaRPr/>
          </a:p>
        </p:txBody>
      </p:sp>
      <p:sp>
        <p:nvSpPr>
          <p:cNvPr id="207" name="Google Shape;207;p36"/>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595959"/>
                </a:solidFill>
                <a:latin typeface="Arial"/>
                <a:ea typeface="Arial"/>
                <a:cs typeface="Arial"/>
                <a:sym typeface="Arial"/>
              </a:rPr>
              <a:t>On the next slide you will see a list of examples of helping the environment. </a:t>
            </a:r>
            <a:r>
              <a:rPr lang="en">
                <a:solidFill>
                  <a:srgbClr val="595959"/>
                </a:solidFill>
                <a:highlight>
                  <a:schemeClr val="lt1"/>
                </a:highlight>
                <a:latin typeface="Arial"/>
                <a:ea typeface="Arial"/>
                <a:cs typeface="Arial"/>
                <a:sym typeface="Arial"/>
              </a:rPr>
              <a:t>Then on the next slide you need to drag the pictures into the boxes alongside the correct letters for codes.</a:t>
            </a:r>
            <a:endParaRPr/>
          </a:p>
        </p:txBody>
      </p:sp>
      <p:pic>
        <p:nvPicPr>
          <p:cNvPr id="208" name="Google Shape;208;p36"/>
          <p:cNvPicPr preferRelativeResize="0"/>
          <p:nvPr/>
        </p:nvPicPr>
        <p:blipFill>
          <a:blip r:embed="rId3">
            <a:alphaModFix/>
          </a:blip>
          <a:stretch>
            <a:fillRect/>
          </a:stretch>
        </p:blipFill>
        <p:spPr>
          <a:xfrm>
            <a:off x="3409300" y="152400"/>
            <a:ext cx="5478500" cy="484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Helping The Environment Examples</a:t>
            </a:r>
            <a:endParaRPr/>
          </a:p>
        </p:txBody>
      </p:sp>
      <p:sp>
        <p:nvSpPr>
          <p:cNvPr id="214" name="Google Shape;214;p3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Switch off lights and electrical appliances when not using them </a:t>
            </a:r>
            <a:r>
              <a:rPr b="1" lang="en">
                <a:solidFill>
                  <a:srgbClr val="980000"/>
                </a:solidFill>
              </a:rPr>
              <a:t>(A)</a:t>
            </a:r>
            <a:endParaRPr b="1">
              <a:solidFill>
                <a:srgbClr val="980000"/>
              </a:solidFill>
            </a:endParaRPr>
          </a:p>
          <a:p>
            <a:pPr indent="-342900" lvl="0" marL="457200" rtl="0" algn="l">
              <a:spcBef>
                <a:spcPts val="0"/>
              </a:spcBef>
              <a:spcAft>
                <a:spcPts val="0"/>
              </a:spcAft>
              <a:buSzPts val="1800"/>
              <a:buAutoNum type="arabicPeriod"/>
            </a:pPr>
            <a:r>
              <a:rPr lang="en"/>
              <a:t>Reduce food waste </a:t>
            </a:r>
            <a:r>
              <a:rPr b="1" lang="en">
                <a:solidFill>
                  <a:srgbClr val="980000"/>
                </a:solidFill>
              </a:rPr>
              <a:t>(B)</a:t>
            </a:r>
            <a:endParaRPr b="1">
              <a:solidFill>
                <a:srgbClr val="980000"/>
              </a:solidFill>
            </a:endParaRPr>
          </a:p>
          <a:p>
            <a:pPr indent="-342900" lvl="0" marL="457200" rtl="0" algn="l">
              <a:spcBef>
                <a:spcPts val="0"/>
              </a:spcBef>
              <a:spcAft>
                <a:spcPts val="0"/>
              </a:spcAft>
              <a:buSzPts val="1800"/>
              <a:buAutoNum type="arabicPeriod"/>
            </a:pPr>
            <a:r>
              <a:rPr lang="en"/>
              <a:t>Create a compost pile </a:t>
            </a:r>
            <a:r>
              <a:rPr b="1" lang="en">
                <a:solidFill>
                  <a:srgbClr val="980000"/>
                </a:solidFill>
              </a:rPr>
              <a:t>(C)</a:t>
            </a:r>
            <a:endParaRPr b="1">
              <a:solidFill>
                <a:srgbClr val="980000"/>
              </a:solidFill>
            </a:endParaRPr>
          </a:p>
          <a:p>
            <a:pPr indent="-342900" lvl="0" marL="457200" rtl="0" algn="l">
              <a:spcBef>
                <a:spcPts val="0"/>
              </a:spcBef>
              <a:spcAft>
                <a:spcPts val="0"/>
              </a:spcAft>
              <a:buSzPts val="1800"/>
              <a:buAutoNum type="arabicPeriod"/>
            </a:pPr>
            <a:r>
              <a:rPr lang="en"/>
              <a:t>Carry a reusable water bottle with you </a:t>
            </a:r>
            <a:r>
              <a:rPr b="1" lang="en">
                <a:solidFill>
                  <a:srgbClr val="980000"/>
                </a:solidFill>
              </a:rPr>
              <a:t>(D)</a:t>
            </a:r>
            <a:endParaRPr b="1">
              <a:solidFill>
                <a:srgbClr val="980000"/>
              </a:solidFill>
            </a:endParaRPr>
          </a:p>
          <a:p>
            <a:pPr indent="-342900" lvl="0" marL="457200" rtl="0" algn="l">
              <a:spcBef>
                <a:spcPts val="0"/>
              </a:spcBef>
              <a:spcAft>
                <a:spcPts val="0"/>
              </a:spcAft>
              <a:buSzPts val="1800"/>
              <a:buAutoNum type="arabicPeriod"/>
            </a:pPr>
            <a:r>
              <a:rPr lang="en"/>
              <a:t>Shop at second-hand stores </a:t>
            </a:r>
            <a:r>
              <a:rPr b="1" lang="en">
                <a:solidFill>
                  <a:srgbClr val="980000"/>
                </a:solidFill>
              </a:rPr>
              <a:t>(E)</a:t>
            </a:r>
            <a:endParaRPr b="1">
              <a:solidFill>
                <a:srgbClr val="980000"/>
              </a:solidFill>
            </a:endParaRPr>
          </a:p>
          <a:p>
            <a:pPr indent="-342900" lvl="0" marL="457200" rtl="0" algn="l">
              <a:spcBef>
                <a:spcPts val="0"/>
              </a:spcBef>
              <a:spcAft>
                <a:spcPts val="0"/>
              </a:spcAft>
              <a:buSzPts val="1800"/>
              <a:buAutoNum type="arabicPeriod"/>
            </a:pPr>
            <a:r>
              <a:rPr lang="en"/>
              <a:t>Use an electric toothbrush instead of plastic ones </a:t>
            </a:r>
            <a:r>
              <a:rPr b="1" lang="en">
                <a:solidFill>
                  <a:srgbClr val="980000"/>
                </a:solidFill>
              </a:rPr>
              <a:t>(F)</a:t>
            </a:r>
            <a:endParaRPr b="1">
              <a:solidFill>
                <a:srgbClr val="98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38"/>
          <p:cNvGraphicFramePr/>
          <p:nvPr/>
        </p:nvGraphicFramePr>
        <p:xfrm>
          <a:off x="64050" y="102975"/>
          <a:ext cx="3000000" cy="3000000"/>
        </p:xfrm>
        <a:graphic>
          <a:graphicData uri="http://schemas.openxmlformats.org/drawingml/2006/table">
            <a:tbl>
              <a:tblPr>
                <a:noFill/>
                <a:tableStyleId>{6A82C913-A8B0-4809-BD83-73EB27BE78E4}</a:tableStyleId>
              </a:tblPr>
              <a:tblGrid>
                <a:gridCol w="2649625"/>
                <a:gridCol w="2963600"/>
              </a:tblGrid>
              <a:tr h="381000">
                <a:tc>
                  <a:txBody>
                    <a:bodyPr/>
                    <a:lstStyle/>
                    <a:p>
                      <a:pPr indent="0" lvl="0" marL="0" rtl="0" algn="l">
                        <a:spcBef>
                          <a:spcPts val="0"/>
                        </a:spcBef>
                        <a:spcAft>
                          <a:spcPts val="0"/>
                        </a:spcAft>
                        <a:buNone/>
                      </a:pPr>
                      <a:r>
                        <a:rPr lang="en"/>
                        <a:t>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B</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C</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rgbClr val="FFFFFF"/>
                          </a:highlight>
                        </a:rPr>
                        <a:t>E</a:t>
                      </a:r>
                      <a:endParaRPr>
                        <a:solidFill>
                          <a:srgbClr val="000000"/>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F</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20" name="Google Shape;220;p38"/>
          <p:cNvPicPr preferRelativeResize="0"/>
          <p:nvPr/>
        </p:nvPicPr>
        <p:blipFill>
          <a:blip r:embed="rId3">
            <a:alphaModFix/>
          </a:blip>
          <a:stretch>
            <a:fillRect/>
          </a:stretch>
        </p:blipFill>
        <p:spPr>
          <a:xfrm>
            <a:off x="6207675" y="172100"/>
            <a:ext cx="2384550" cy="704850"/>
          </a:xfrm>
          <a:prstGeom prst="rect">
            <a:avLst/>
          </a:prstGeom>
          <a:noFill/>
          <a:ln>
            <a:noFill/>
          </a:ln>
        </p:spPr>
      </p:pic>
      <p:pic>
        <p:nvPicPr>
          <p:cNvPr id="221" name="Google Shape;221;p38"/>
          <p:cNvPicPr preferRelativeResize="0"/>
          <p:nvPr/>
        </p:nvPicPr>
        <p:blipFill>
          <a:blip r:embed="rId4">
            <a:alphaModFix/>
          </a:blip>
          <a:stretch>
            <a:fillRect/>
          </a:stretch>
        </p:blipFill>
        <p:spPr>
          <a:xfrm>
            <a:off x="6207675" y="1043975"/>
            <a:ext cx="2384550" cy="704850"/>
          </a:xfrm>
          <a:prstGeom prst="rect">
            <a:avLst/>
          </a:prstGeom>
          <a:noFill/>
          <a:ln>
            <a:noFill/>
          </a:ln>
        </p:spPr>
      </p:pic>
      <p:pic>
        <p:nvPicPr>
          <p:cNvPr id="222" name="Google Shape;222;p38"/>
          <p:cNvPicPr preferRelativeResize="0"/>
          <p:nvPr/>
        </p:nvPicPr>
        <p:blipFill>
          <a:blip r:embed="rId5">
            <a:alphaModFix/>
          </a:blip>
          <a:stretch>
            <a:fillRect/>
          </a:stretch>
        </p:blipFill>
        <p:spPr>
          <a:xfrm>
            <a:off x="6207675" y="1866900"/>
            <a:ext cx="2384550" cy="704850"/>
          </a:xfrm>
          <a:prstGeom prst="rect">
            <a:avLst/>
          </a:prstGeom>
          <a:noFill/>
          <a:ln>
            <a:noFill/>
          </a:ln>
        </p:spPr>
      </p:pic>
      <p:pic>
        <p:nvPicPr>
          <p:cNvPr id="223" name="Google Shape;223;p38"/>
          <p:cNvPicPr preferRelativeResize="0"/>
          <p:nvPr/>
        </p:nvPicPr>
        <p:blipFill>
          <a:blip r:embed="rId6">
            <a:alphaModFix/>
          </a:blip>
          <a:stretch>
            <a:fillRect/>
          </a:stretch>
        </p:blipFill>
        <p:spPr>
          <a:xfrm>
            <a:off x="6207675" y="2689825"/>
            <a:ext cx="2384551" cy="704850"/>
          </a:xfrm>
          <a:prstGeom prst="rect">
            <a:avLst/>
          </a:prstGeom>
          <a:noFill/>
          <a:ln>
            <a:noFill/>
          </a:ln>
        </p:spPr>
      </p:pic>
      <p:pic>
        <p:nvPicPr>
          <p:cNvPr id="224" name="Google Shape;224;p38"/>
          <p:cNvPicPr preferRelativeResize="0"/>
          <p:nvPr/>
        </p:nvPicPr>
        <p:blipFill>
          <a:blip r:embed="rId7">
            <a:alphaModFix/>
          </a:blip>
          <a:stretch>
            <a:fillRect/>
          </a:stretch>
        </p:blipFill>
        <p:spPr>
          <a:xfrm>
            <a:off x="6207676" y="3512750"/>
            <a:ext cx="2384548" cy="704848"/>
          </a:xfrm>
          <a:prstGeom prst="rect">
            <a:avLst/>
          </a:prstGeom>
          <a:noFill/>
          <a:ln>
            <a:noFill/>
          </a:ln>
        </p:spPr>
      </p:pic>
      <p:pic>
        <p:nvPicPr>
          <p:cNvPr id="225" name="Google Shape;225;p38"/>
          <p:cNvPicPr preferRelativeResize="0"/>
          <p:nvPr/>
        </p:nvPicPr>
        <p:blipFill>
          <a:blip r:embed="rId8">
            <a:alphaModFix/>
          </a:blip>
          <a:stretch>
            <a:fillRect/>
          </a:stretch>
        </p:blipFill>
        <p:spPr>
          <a:xfrm>
            <a:off x="6207675" y="4335675"/>
            <a:ext cx="2384551" cy="704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