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44D4A7-C1F4-49B0-8BB8-6D6AD201F092}">
  <a:tblStyle styleId="{1D44D4A7-C1F4-49B0-8BB8-6D6AD201F0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5E6"/>
          </a:solidFill>
        </a:fill>
      </a:tcStyle>
    </a:wholeTbl>
    <a:band1H>
      <a:tcTxStyle/>
      <a:tcStyle>
        <a:fill>
          <a:solidFill>
            <a:srgbClr val="DCEACA"/>
          </a:solidFill>
        </a:fill>
      </a:tcStyle>
    </a:band1H>
    <a:band2H>
      <a:tcTxStyle/>
    </a:band2H>
    <a:band1V>
      <a:tcTxStyle/>
      <a:tcStyle>
        <a:fill>
          <a:solidFill>
            <a:srgbClr val="DCEA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a792e118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a792e1180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a792e1180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a792e1180_0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Pyramid of Giza took 20 years to build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a792e1180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2a792e1180_0_4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a792e118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2a792e1180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cd453d65b_0_9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cd453d65b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2cd453d65b_0_9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cd453d6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2cd453d65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cd453d65b_0_9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cd453d65b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2cd453d65b_0_9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cd453d65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2cd453d65b_0_199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cd453d65b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2cd453d65b_0_290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cd453d65b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2cd453d65b_0_378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cd453d65b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2cd453d65b_0_465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cd453d65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2cd453d65b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cd453d65b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2cd453d65b_0_5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cd453d65b_0_6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2cd453d65b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cd453d65b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2cd453d65b_0_7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a792e118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2a792e1180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cd453d65b_0_9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cd453d65b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2cd453d65b_0_9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9OjkEOdZj3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gif"/><Relationship Id="rId4" Type="http://schemas.openxmlformats.org/officeDocument/2006/relationships/image" Target="../media/image18.jpg"/><Relationship Id="rId5" Type="http://schemas.openxmlformats.org/officeDocument/2006/relationships/image" Target="../media/image15.jpg"/><Relationship Id="rId6" Type="http://schemas.openxmlformats.org/officeDocument/2006/relationships/image" Target="../media/image6.jpg"/><Relationship Id="rId7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biographyonline.net/different-periods-in-histor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Mix and Match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Heads	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457200" y="2390899"/>
            <a:ext cx="4040188" cy="26222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Decade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Century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AD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BC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Chronology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Tails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5"/>
          <p:cNvSpPr txBox="1"/>
          <p:nvPr>
            <p:ph idx="4" type="body"/>
          </p:nvPr>
        </p:nvSpPr>
        <p:spPr>
          <a:xfrm>
            <a:off x="4645025" y="2390899"/>
            <a:ext cx="4041775" cy="26222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100 years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Anno Domini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10 years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Before Christ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4355976" y="5589240"/>
            <a:ext cx="3744416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do you think we are leaning about today?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GB" sz="4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Centuries, AD and BC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b="1" lang="en-GB" sz="2800">
                <a:latin typeface="Comic Sans MS"/>
                <a:ea typeface="Comic Sans MS"/>
                <a:cs typeface="Comic Sans MS"/>
                <a:sym typeface="Comic Sans MS"/>
              </a:rPr>
              <a:t>century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 is 100 years and is made up of 10 </a:t>
            </a:r>
            <a:r>
              <a:rPr b="1" lang="en-GB" sz="2800">
                <a:latin typeface="Comic Sans MS"/>
                <a:ea typeface="Comic Sans MS"/>
                <a:cs typeface="Comic Sans MS"/>
                <a:sym typeface="Comic Sans MS"/>
              </a:rPr>
              <a:t>decades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. 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In history we measure periods of time in centuries. We are currently in the 21</a:t>
            </a:r>
            <a:r>
              <a:rPr baseline="30000" lang="en-GB" sz="2800"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 century.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History is also split into 2 time periods.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AD – </a:t>
            </a:r>
            <a:r>
              <a:rPr i="1" lang="en-GB" sz="2800">
                <a:latin typeface="Comic Sans MS"/>
                <a:ea typeface="Comic Sans MS"/>
                <a:cs typeface="Comic Sans MS"/>
                <a:sym typeface="Comic Sans MS"/>
              </a:rPr>
              <a:t>Anno Domini - 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meaning in the year of our lord.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BC – </a:t>
            </a:r>
            <a:r>
              <a:rPr i="1" lang="en-GB" sz="2800">
                <a:latin typeface="Comic Sans MS"/>
                <a:ea typeface="Comic Sans MS"/>
                <a:cs typeface="Comic Sans MS"/>
                <a:sym typeface="Comic Sans MS"/>
              </a:rPr>
              <a:t>Before Christ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 - meaning before Christ.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Centuries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57200" y="1052736"/>
            <a:ext cx="8229600" cy="5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Centuries seem confusing at first but are easy to work out once you know how.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To figure out what century a date is from, look at the first number (if it’s in the 100s) or the first two numbers (if it’s in the 1000s) and add one.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So the year </a:t>
            </a:r>
            <a:r>
              <a:rPr b="1" lang="en-GB"/>
              <a:t>7</a:t>
            </a:r>
            <a:r>
              <a:rPr lang="en-GB"/>
              <a:t>84 would be in the </a:t>
            </a:r>
            <a:r>
              <a:rPr b="1" lang="en-GB"/>
              <a:t>8</a:t>
            </a:r>
            <a:r>
              <a:rPr b="1" baseline="30000" lang="en-GB"/>
              <a:t>th</a:t>
            </a:r>
            <a:r>
              <a:rPr b="1" lang="en-GB"/>
              <a:t> century </a:t>
            </a:r>
            <a:r>
              <a:rPr lang="en-GB"/>
              <a:t>(7+1=8)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year </a:t>
            </a:r>
            <a:r>
              <a:rPr b="1" lang="en-GB"/>
              <a:t>15</a:t>
            </a:r>
            <a:r>
              <a:rPr lang="en-GB"/>
              <a:t>42 would be in the </a:t>
            </a:r>
            <a:r>
              <a:rPr b="1" lang="en-GB"/>
              <a:t>16</a:t>
            </a:r>
            <a:r>
              <a:rPr b="1" baseline="30000" lang="en-GB"/>
              <a:t>th</a:t>
            </a:r>
            <a:r>
              <a:rPr b="1" lang="en-GB"/>
              <a:t> century </a:t>
            </a:r>
            <a:r>
              <a:rPr lang="en-GB"/>
              <a:t>(15+1=16)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Look at the dates on your sheet and use the formula above to work out which century each date belongs to.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lang="en-GB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I work out the century?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Finding out which year is in which century can be tricky business. The easiest way to decide is to cover the last two numbers up and add one. For example; 1459 is in the Fifteenth Century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In your books answer the following:</a:t>
            </a:r>
            <a:endParaRPr/>
          </a:p>
          <a:p>
            <a:pPr indent="0" lvl="1" marL="40005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1" marL="40005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latin typeface="Comic Sans MS"/>
                <a:ea typeface="Comic Sans MS"/>
                <a:cs typeface="Comic Sans MS"/>
                <a:sym typeface="Comic Sans MS"/>
              </a:rPr>
              <a:t>The year 1584 is in the ______________ Century.</a:t>
            </a:r>
            <a:endParaRPr/>
          </a:p>
          <a:p>
            <a:pPr indent="-304800" lvl="0" marL="4572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Do the same for the years 1275, 2010, 1899 and 654.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GB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Feedback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The year 1584 is in the Sixteenth Century.</a:t>
            </a:r>
            <a:endParaRPr/>
          </a:p>
          <a:p>
            <a:pPr indent="-514350" lvl="0" marL="5143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The year 1275 is in the Thirteenth Century. </a:t>
            </a:r>
            <a:endParaRPr/>
          </a:p>
          <a:p>
            <a:pPr indent="-514350" lvl="0" marL="5143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The year 2010 is in the Twenty-first Century. </a:t>
            </a:r>
            <a:endParaRPr/>
          </a:p>
          <a:p>
            <a:pPr indent="-514350" lvl="0" marL="5143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The year 1899 is in the Nineteenth Century. </a:t>
            </a:r>
            <a:endParaRPr/>
          </a:p>
          <a:p>
            <a:pPr indent="-514350" lvl="0" marL="51435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The year 654 is in the Seventh Century.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/>
        </p:nvSpPr>
        <p:spPr>
          <a:xfrm>
            <a:off x="611188" y="476250"/>
            <a:ext cx="7993200" cy="48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the following words mean? You have 2 minutes!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Decade =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Year=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 =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Pm=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AD=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BC=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Century=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Millennium=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1403350" y="6165850"/>
            <a:ext cx="648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with a partner and feedback!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0" y="73069"/>
            <a:ext cx="421196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Before Christ (BC)</a:t>
            </a: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4788024" y="73069"/>
            <a:ext cx="435597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Anno Domini (AD)</a:t>
            </a:r>
            <a:endParaRPr b="1" sz="1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4211960" y="73069"/>
            <a:ext cx="576064" cy="68018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0" y="692696"/>
            <a:ext cx="4211960" cy="31393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Events that happen before Christ are followed by the letters BC.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bigger the number the further back in time that event happened.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the Greek empire started in 800BC.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Dinosaurs roamed the earth in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240 million BC </a:t>
            </a:r>
            <a:endParaRPr/>
          </a:p>
        </p:txBody>
      </p:sp>
      <p:pic>
        <p:nvPicPr>
          <p:cNvPr descr="http://www.comberps.newtownards.ni.sch.uk/images/greece%20title.gif"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6212" y="3933056"/>
            <a:ext cx="231497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dailymail.co.uk/i/pix/2007/11_04/dinosaurG2711_468x351.jpg" id="200" name="Google Shape;20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98" y="5495595"/>
            <a:ext cx="1839114" cy="137933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4788024" y="599777"/>
            <a:ext cx="4355976" cy="36933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Events that happen after Christ are known as Anno Domini (AD) meaning the year of our lord.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lower the number the closer to the year 0 the event happened.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the Romans left Britain in 410AD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great fire of London was in 1666AD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started Mortimer in 2013AD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File:Great Fire London.jpg" id="202" name="Google Shape;20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5487" y="4390274"/>
            <a:ext cx="1766873" cy="127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d.of.Roman.rule.in.Britain.383.410.jpg" id="203" name="Google Shape;20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8024" y="5284193"/>
            <a:ext cx="1226617" cy="15291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i0.twimg.com/profile_images/1563767254/mcp_logo_1_.jpg" id="204" name="Google Shape;20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77844" y="5517232"/>
            <a:ext cx="1630660" cy="135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457200" y="1600200"/>
            <a:ext cx="3538736" cy="2677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When people refer to a decade in time they don’t say the say the second decade they say the 20’s.</a:t>
            </a: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968" y="2924944"/>
            <a:ext cx="4386263" cy="3508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GB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Plenary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</a:t>
            </a:r>
            <a:endParaRPr/>
          </a:p>
        </p:txBody>
      </p:sp>
      <p:sp>
        <p:nvSpPr>
          <p:cNvPr id="217" name="Google Shape;217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Put the following events into the correct chronological order and then draw a timeline using one whole page in your exercise book and plot the following events accurately on it.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37172" lvl="0" marL="34290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1066AD Edward the Confessor died;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55BC Julius Caesar invaded Britain;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753BC Rome was founded by Romulus;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260AD plague spreads through the Roman empire;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43AD Roman conquest of Britain by Emperor Claudius;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1042AD King Harthacnut of England and Denmark died;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2560BC pyramid of Giza was completed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-&gt; 802AD Egbert became first king of England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Centuries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457200" y="1052736"/>
            <a:ext cx="8229600" cy="5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Centuries seem confusing at first but are easy to work out once you know how.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To figure out what century a date is from, look at the first number (if it’s in the 100s) or the first two numbers (if it’s in the 1000s) and add one.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So the year </a:t>
            </a:r>
            <a:r>
              <a:rPr b="1" lang="en-GB"/>
              <a:t>7</a:t>
            </a:r>
            <a:r>
              <a:rPr lang="en-GB"/>
              <a:t>84 would be in the </a:t>
            </a:r>
            <a:r>
              <a:rPr b="1" lang="en-GB"/>
              <a:t>8</a:t>
            </a:r>
            <a:r>
              <a:rPr b="1" baseline="30000" lang="en-GB"/>
              <a:t>th</a:t>
            </a:r>
            <a:r>
              <a:rPr b="1" lang="en-GB"/>
              <a:t> century </a:t>
            </a:r>
            <a:r>
              <a:rPr lang="en-GB"/>
              <a:t>(7+1=8)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year </a:t>
            </a:r>
            <a:r>
              <a:rPr b="1" lang="en-GB"/>
              <a:t>15</a:t>
            </a:r>
            <a:r>
              <a:rPr lang="en-GB"/>
              <a:t>42 would be in the </a:t>
            </a:r>
            <a:r>
              <a:rPr b="1" lang="en-GB"/>
              <a:t>16</a:t>
            </a:r>
            <a:r>
              <a:rPr b="1" baseline="30000" lang="en-GB"/>
              <a:t>th</a:t>
            </a:r>
            <a:r>
              <a:rPr b="1" lang="en-GB"/>
              <a:t> century </a:t>
            </a:r>
            <a:r>
              <a:rPr lang="en-GB"/>
              <a:t>(15+1=16)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Look at the dates on your sheet and use the formula above to work out which century each date belongs to.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Timelines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457200" y="1124744"/>
            <a:ext cx="8229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When Historians put dates in order they use a timeline.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cxnSp>
        <p:nvCxnSpPr>
          <p:cNvPr id="230" name="Google Shape;230;p33"/>
          <p:cNvCxnSpPr/>
          <p:nvPr/>
        </p:nvCxnSpPr>
        <p:spPr>
          <a:xfrm>
            <a:off x="179512" y="3861048"/>
            <a:ext cx="87849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31" name="Google Shape;231;p33"/>
          <p:cNvSpPr txBox="1"/>
          <p:nvPr/>
        </p:nvSpPr>
        <p:spPr>
          <a:xfrm>
            <a:off x="179512" y="4149080"/>
            <a:ext cx="8784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 dates start with higher numbers first.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dates start with lower numbers.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your book sideways.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whole page to draw the timeline above.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 the dates on your sheet on the timeline.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0" y="3415689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3000 BC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1388841" y="3415689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BC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2699792" y="3411497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BC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4031940" y="3411497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4843086" y="3395451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6516216" y="3395451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8063880" y="3361184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3000 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Week 4-Lesson 1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u="sng">
                <a:latin typeface="Comic Sans MS"/>
                <a:ea typeface="Comic Sans MS"/>
                <a:cs typeface="Comic Sans MS"/>
                <a:sym typeface="Comic Sans MS"/>
              </a:rPr>
              <a:t>Chronology</a:t>
            </a:r>
            <a:endParaRPr/>
          </a:p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00" y="2175017"/>
            <a:ext cx="8229601" cy="471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lang="en-GB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this lesson fits in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457200" y="1600200"/>
            <a:ext cx="8229600" cy="34532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800" u="sng">
                <a:latin typeface="Comic Sans MS"/>
                <a:ea typeface="Comic Sans MS"/>
                <a:cs typeface="Comic Sans MS"/>
                <a:sym typeface="Comic Sans MS"/>
              </a:rPr>
              <a:t>Last</a:t>
            </a:r>
            <a:r>
              <a:rPr b="1" lang="en-GB" sz="2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lesson you were introduced to history.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800" u="sng">
                <a:latin typeface="Comic Sans MS"/>
                <a:ea typeface="Comic Sans MS"/>
                <a:cs typeface="Comic Sans MS"/>
                <a:sym typeface="Comic Sans MS"/>
              </a:rPr>
              <a:t>This</a:t>
            </a:r>
            <a:r>
              <a:rPr b="1" lang="en-GB" sz="2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lesson we looked at chronology and time lines.</a:t>
            </a:r>
            <a:endParaRPr/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800" u="sng">
                <a:latin typeface="Comic Sans MS"/>
                <a:ea typeface="Comic Sans MS"/>
                <a:cs typeface="Comic Sans MS"/>
                <a:sym typeface="Comic Sans MS"/>
              </a:rPr>
              <a:t>Next</a:t>
            </a: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 lesson we will look at anachronisms and how they are used by historians. </a:t>
            </a:r>
            <a:endParaRPr b="1" sz="28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Your Chronology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457200" y="1600200"/>
            <a:ext cx="8229600" cy="49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Using what we’ve looked at today, create a timeline of your life.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It needs to start with the year you were born, and end with 2022.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Add dates that are important to you e.g. when you learned to ride a bike, when your little brother/sister was born, when you got a dog, etc.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one!</a:t>
            </a:r>
            <a:endParaRPr/>
          </a:p>
        </p:txBody>
      </p:sp>
      <p:sp>
        <p:nvSpPr>
          <p:cNvPr id="257" name="Google Shape;257;p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 Worksheet in Google classroom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90909"/>
              <a:buFont typeface="Arial"/>
              <a:buNone/>
            </a:pPr>
            <a:r>
              <a:t/>
            </a:r>
            <a:endParaRPr b="1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b="1" lang="en-GB" sz="4860">
                <a:solidFill>
                  <a:schemeClr val="accent5"/>
                </a:solidFill>
              </a:rPr>
              <a:t>CHANGE AND CONTINUITY</a:t>
            </a:r>
            <a:br>
              <a:rPr lang="en-GB" sz="4860"/>
            </a:br>
            <a:r>
              <a:rPr b="1" lang="en-GB">
                <a:solidFill>
                  <a:schemeClr val="accent4"/>
                </a:solidFill>
              </a:rPr>
              <a:t>Learning Objective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457200" y="2116525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GB"/>
              <a:t>How to explain change </a:t>
            </a:r>
            <a:r>
              <a:rPr lang="en-GB" sz="2200"/>
              <a:t>and</a:t>
            </a:r>
            <a:r>
              <a:rPr lang="en-GB"/>
              <a:t> </a:t>
            </a:r>
            <a:r>
              <a:rPr lang="en-GB" sz="2000"/>
              <a:t>continuity in History</a:t>
            </a:r>
            <a:r>
              <a:rPr lang="en-GB" sz="2800"/>
              <a:t>.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2800"/>
          </a:p>
        </p:txBody>
      </p:sp>
      <p:sp>
        <p:nvSpPr>
          <p:cNvPr descr="Image result for snowy mountains electricity scheme" id="264" name="Google Shape;264;p37"/>
          <p:cNvSpPr/>
          <p:nvPr/>
        </p:nvSpPr>
        <p:spPr>
          <a:xfrm>
            <a:off x="116681" y="-144463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snowy mountains electricity scheme" id="265" name="Google Shape;265;p37"/>
          <p:cNvSpPr/>
          <p:nvPr/>
        </p:nvSpPr>
        <p:spPr>
          <a:xfrm>
            <a:off x="230981" y="7937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216218" y="2433244"/>
            <a:ext cx="4299380" cy="9189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267" name="Google Shape;26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718965" y="3991790"/>
            <a:ext cx="4714368" cy="8064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268" name="Google Shape;26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5904" y="2598267"/>
            <a:ext cx="3588209" cy="26876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/>
          <p:nvPr>
            <p:ph type="title"/>
          </p:nvPr>
        </p:nvSpPr>
        <p:spPr>
          <a:xfrm>
            <a:off x="599672" y="26209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b="1" lang="en-GB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What is ‘change’ (different)?</a:t>
            </a:r>
            <a:endParaRPr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8"/>
          <p:cNvSpPr txBox="1"/>
          <p:nvPr>
            <p:ph idx="1" type="body"/>
          </p:nvPr>
        </p:nvSpPr>
        <p:spPr>
          <a:xfrm>
            <a:off x="387300" y="1825625"/>
            <a:ext cx="5429700" cy="39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44018" lvl="0" marL="182880" rtl="0" algn="l">
              <a:spcBef>
                <a:spcPts val="0"/>
              </a:spcBef>
              <a:spcAft>
                <a:spcPts val="0"/>
              </a:spcAft>
              <a:buSzPct val="63750"/>
              <a:buFont typeface="Noto Sans Symbols"/>
              <a:buChar char="⮚"/>
            </a:pPr>
            <a:r>
              <a:rPr b="1" lang="en-GB"/>
              <a:t>Change</a:t>
            </a:r>
            <a:r>
              <a:rPr lang="en-GB"/>
              <a:t> refers to events or developments from the past that have been changed, modified, altered or transformed over time.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ct val="63750"/>
              <a:buNone/>
            </a:pPr>
            <a:r>
              <a:t/>
            </a:r>
            <a:endParaRPr/>
          </a:p>
          <a:p>
            <a:pPr indent="-144018" lvl="0" marL="182880" rtl="0" algn="l">
              <a:spcBef>
                <a:spcPts val="480"/>
              </a:spcBef>
              <a:spcAft>
                <a:spcPts val="0"/>
              </a:spcAft>
              <a:buSzPct val="63750"/>
              <a:buFont typeface="Noto Sans Symbols"/>
              <a:buChar char="⮚"/>
            </a:pPr>
            <a:r>
              <a:rPr lang="en-GB"/>
              <a:t>The change can be a decline or even progress. 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ct val="63750"/>
              <a:buNone/>
            </a:pPr>
            <a:r>
              <a:t/>
            </a:r>
            <a:endParaRPr/>
          </a:p>
          <a:p>
            <a:pPr indent="-144018" lvl="0" marL="182880" rtl="0" algn="l">
              <a:spcBef>
                <a:spcPts val="480"/>
              </a:spcBef>
              <a:spcAft>
                <a:spcPts val="0"/>
              </a:spcAft>
              <a:buSzPct val="63750"/>
              <a:buFont typeface="Noto Sans Symbols"/>
              <a:buChar char="⮚"/>
            </a:pPr>
            <a:r>
              <a:rPr lang="en-GB"/>
              <a:t>The change can be gradual or even immediate.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ct val="63750"/>
              <a:buNone/>
            </a:pPr>
            <a:r>
              <a:rPr lang="en-GB"/>
              <a:t>changes are events or developments from the past that represent modifications, alterations and transformation</a:t>
            </a:r>
            <a:r>
              <a:rPr b="1" lang="en-GB"/>
              <a:t>s</a:t>
            </a:r>
            <a:endParaRPr b="1"/>
          </a:p>
        </p:txBody>
      </p:sp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5612" y="1178799"/>
            <a:ext cx="2190761" cy="200454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276" name="Google Shape;27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238" y="4098475"/>
            <a:ext cx="2468963" cy="22770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909"/>
              <a:buFont typeface="Arial"/>
              <a:buNone/>
            </a:pPr>
            <a:r>
              <a:rPr b="1" lang="en-GB"/>
              <a:t>What is continuity (similar)?</a:t>
            </a:r>
            <a:endParaRPr b="1"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179400" y="1524000"/>
            <a:ext cx="4307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53733" lvl="0" marL="182880" rtl="0" algn="l">
              <a:spcBef>
                <a:spcPts val="0"/>
              </a:spcBef>
              <a:spcAft>
                <a:spcPts val="0"/>
              </a:spcAft>
              <a:buSzPct val="63750"/>
              <a:buFont typeface="Noto Sans Symbols"/>
              <a:buChar char="⮚"/>
            </a:pPr>
            <a:r>
              <a:rPr lang="en-GB"/>
              <a:t>Aspects of the past that have remained the same over of time.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ct val="63750"/>
              <a:buNone/>
            </a:pPr>
            <a:r>
              <a:t/>
            </a:r>
            <a:endParaRPr/>
          </a:p>
          <a:p>
            <a:pPr indent="-153733" lvl="0" marL="182880" rtl="0" algn="l">
              <a:spcBef>
                <a:spcPts val="480"/>
              </a:spcBef>
              <a:spcAft>
                <a:spcPts val="0"/>
              </a:spcAft>
              <a:buSzPct val="63750"/>
              <a:buFont typeface="Noto Sans Symbols"/>
              <a:buChar char="⮚"/>
            </a:pPr>
            <a:r>
              <a:rPr lang="en-GB"/>
              <a:t>This is generally without any sort of significant interruptions or drastic changes. 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ct val="63750"/>
              <a:buNone/>
            </a:pPr>
            <a:r>
              <a:t/>
            </a:r>
            <a:endParaRPr/>
          </a:p>
          <a:p>
            <a:pPr indent="-153733" lvl="0" marL="182880" rtl="0" algn="l">
              <a:spcBef>
                <a:spcPts val="480"/>
              </a:spcBef>
              <a:spcAft>
                <a:spcPts val="0"/>
              </a:spcAft>
              <a:buSzPct val="63750"/>
              <a:buFont typeface="Noto Sans Symbols"/>
              <a:buChar char="⮚"/>
            </a:pPr>
            <a:r>
              <a:rPr lang="en-GB"/>
              <a:t>Common examples include certain rules, some religious beliefs and systems of government. 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ct val="63750"/>
              <a:buNone/>
            </a:pPr>
            <a:r>
              <a:t/>
            </a:r>
            <a:endParaRPr/>
          </a:p>
        </p:txBody>
      </p:sp>
      <p:pic>
        <p:nvPicPr>
          <p:cNvPr id="283" name="Google Shape;28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760" y="1397313"/>
            <a:ext cx="4593962" cy="292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000"/>
              <a:buFont typeface="Arial"/>
              <a:buNone/>
            </a:pPr>
            <a:r>
              <a:rPr b="1" lang="en-GB">
                <a:solidFill>
                  <a:srgbClr val="4A6300"/>
                </a:solidFill>
              </a:rPr>
              <a:t>Change and Continuity</a:t>
            </a:r>
            <a:endParaRPr/>
          </a:p>
        </p:txBody>
      </p:sp>
      <p:graphicFrame>
        <p:nvGraphicFramePr>
          <p:cNvPr id="289" name="Google Shape;289;p40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{1D44D4A7-C1F4-49B0-8BB8-6D6AD201F092}</a:tableStyleId>
              </a:tblPr>
              <a:tblGrid>
                <a:gridCol w="4114800"/>
                <a:gridCol w="4114800"/>
              </a:tblGrid>
              <a:tr h="630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/>
                        <a:t>CHANGE (Differences)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/>
                        <a:t>CONTINUITY (Similarities)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2019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/>
                        <a:t>In Ancient Rome people believed the different gods controlled different aspects of their lives. Today we worship one god and believe that we control the different aspects of our lives.</a:t>
                      </a:r>
                      <a:endParaRPr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The Ancient Romans built roads which were higher in the middle and curved downwards towards drainage ditches on the sides. In Australia today roads are still designed in this way.</a:t>
                      </a:r>
                      <a:endParaRPr sz="2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90" name="Google Shape;29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2503" y="4397063"/>
            <a:ext cx="3257651" cy="1628826"/>
          </a:xfrm>
          <a:prstGeom prst="rect">
            <a:avLst/>
          </a:prstGeom>
          <a:gradFill>
            <a:gsLst>
              <a:gs pos="0">
                <a:srgbClr val="91D200"/>
              </a:gs>
              <a:gs pos="34000">
                <a:srgbClr val="8DC900"/>
              </a:gs>
              <a:gs pos="70000">
                <a:srgbClr val="9FE100"/>
              </a:gs>
              <a:gs pos="100000">
                <a:schemeClr val="accent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</a:pPr>
            <a:r>
              <a:rPr lang="en-GB"/>
              <a:t>Eras of History</a:t>
            </a:r>
            <a:endParaRPr/>
          </a:p>
        </p:txBody>
      </p:sp>
      <p:pic>
        <p:nvPicPr>
          <p:cNvPr id="296" name="Google Shape;29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3501008"/>
            <a:ext cx="2880320" cy="192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1340768"/>
            <a:ext cx="2160240" cy="144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2512" y="3674026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608" y="1268760"/>
            <a:ext cx="1440160" cy="214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nstantia"/>
              <a:buNone/>
            </a:pPr>
            <a:r>
              <a:rPr lang="en-GB" sz="3959"/>
              <a:t>Four main periods in History</a:t>
            </a:r>
            <a:endParaRPr sz="3959"/>
          </a:p>
        </p:txBody>
      </p:sp>
      <p:sp>
        <p:nvSpPr>
          <p:cNvPr id="305" name="Google Shape;305;p4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b="1" lang="en-GB"/>
              <a:t>1</a:t>
            </a:r>
            <a:r>
              <a:rPr lang="en-GB"/>
              <a:t>. </a:t>
            </a:r>
            <a:r>
              <a:rPr lang="en-GB" sz="2800"/>
              <a:t>Prehistory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GB" sz="2800"/>
              <a:t>2  Ancient History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GB" sz="2800"/>
              <a:t>3. Middle Ages (Medieval times)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GB" sz="2800"/>
              <a:t>4. Modern History</a:t>
            </a:r>
            <a:endParaRPr sz="2800"/>
          </a:p>
        </p:txBody>
      </p:sp>
      <p:pic>
        <p:nvPicPr>
          <p:cNvPr id="306" name="Google Shape;30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4149080"/>
            <a:ext cx="2791197" cy="186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4168" y="1758892"/>
            <a:ext cx="2088232" cy="139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9632" y="443711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ERAS IN HISTORY</a:t>
            </a:r>
            <a:endParaRPr/>
          </a:p>
        </p:txBody>
      </p:sp>
      <p:sp>
        <p:nvSpPr>
          <p:cNvPr id="314" name="Google Shape;314;p4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FFFFFF"/>
                </a:solidFill>
                <a:highlight>
                  <a:srgbClr val="474545"/>
                </a:highlight>
                <a:latin typeface="Arial"/>
                <a:ea typeface="Arial"/>
                <a:cs typeface="Arial"/>
                <a:sym typeface="Arial"/>
              </a:rPr>
              <a:t>Prehistory – 6 million years ago – 3600 BCE</a:t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FFFFFF"/>
                </a:solidFill>
                <a:highlight>
                  <a:srgbClr val="474545"/>
                </a:highlight>
                <a:latin typeface="Arial"/>
                <a:ea typeface="Arial"/>
                <a:cs typeface="Arial"/>
                <a:sym typeface="Arial"/>
              </a:rPr>
              <a:t>Ancient History – 3600 BCE – 500 CE</a:t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FFFFFF"/>
                </a:solidFill>
                <a:highlight>
                  <a:srgbClr val="474545"/>
                </a:highlight>
                <a:latin typeface="Arial"/>
                <a:ea typeface="Arial"/>
                <a:cs typeface="Arial"/>
                <a:sym typeface="Arial"/>
              </a:rPr>
              <a:t>Dark Ages – 500 CE – 1000 CE</a:t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FFFFFF"/>
                </a:solidFill>
                <a:highlight>
                  <a:srgbClr val="474545"/>
                </a:highlight>
                <a:latin typeface="Arial"/>
                <a:ea typeface="Arial"/>
                <a:cs typeface="Arial"/>
                <a:sym typeface="Arial"/>
              </a:rPr>
              <a:t>Middle Ages – 1000 CE – 1500 CE</a:t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FFFFFF"/>
                </a:solidFill>
                <a:highlight>
                  <a:srgbClr val="474545"/>
                </a:highlight>
                <a:latin typeface="Arial"/>
                <a:ea typeface="Arial"/>
                <a:cs typeface="Arial"/>
                <a:sym typeface="Arial"/>
              </a:rPr>
              <a:t>Modern History – 1500 CE –</a:t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https://www.biographyonline.net/different-periods-in-history/</a:t>
            </a:r>
            <a:endParaRPr sz="1350">
              <a:solidFill>
                <a:srgbClr val="FFFFFF"/>
              </a:solidFill>
              <a:highlight>
                <a:srgbClr val="474545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lang="en-GB" u="sng">
                <a:latin typeface="Comic Sans MS"/>
                <a:ea typeface="Comic Sans MS"/>
                <a:cs typeface="Comic Sans MS"/>
                <a:sym typeface="Comic Sans MS"/>
              </a:rPr>
              <a:t>Chronology</a:t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GB" u="sng">
                <a:latin typeface="Comic Sans MS"/>
                <a:ea typeface="Comic Sans MS"/>
                <a:cs typeface="Comic Sans MS"/>
                <a:sym typeface="Comic Sans MS"/>
              </a:rPr>
              <a:t>Lesson Objective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To be able to place key events in date order.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To add to your glossary of key words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en-GB"/>
              <a:t>Activities</a:t>
            </a:r>
            <a:endParaRPr/>
          </a:p>
        </p:txBody>
      </p:sp>
      <p:sp>
        <p:nvSpPr>
          <p:cNvPr id="320" name="Google Shape;320;p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1. Draw the timeline in your workbook (draw the timeline down the page).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2. Include the dates, names of the eras and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GB"/>
              <a:t>	three features or events for each era.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3. The timeline must have a title and be neat.</a:t>
            </a:r>
            <a:endParaRPr/>
          </a:p>
          <a:p>
            <a:pPr indent="-144780" lvl="0" marL="27432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44780" lvl="0" marL="27432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id="321" name="Google Shape;3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176" y="656699"/>
            <a:ext cx="1305575" cy="13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8016" y="4643820"/>
            <a:ext cx="30575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lang="en-GB" u="sng">
                <a:latin typeface="Comic Sans MS"/>
                <a:ea typeface="Comic Sans MS"/>
                <a:cs typeface="Comic Sans MS"/>
                <a:sym typeface="Comic Sans MS"/>
              </a:rPr>
              <a:t>Chronology</a:t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u="sng">
                <a:latin typeface="Comic Sans MS"/>
                <a:ea typeface="Comic Sans MS"/>
                <a:cs typeface="Comic Sans MS"/>
                <a:sym typeface="Comic Sans MS"/>
              </a:rPr>
              <a:t>Success criteria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By the end of today’s lesson can you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9911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Give a definition of the word chronology</a:t>
            </a:r>
            <a:endParaRPr/>
          </a:p>
          <a:p>
            <a:pPr indent="-49911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Place events in chronological order</a:t>
            </a:r>
            <a:endParaRPr/>
          </a:p>
          <a:p>
            <a:pPr indent="-49911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Begin to work out which century certain event occur in.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Task 1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57200" y="2538072"/>
            <a:ext cx="8229600" cy="225908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In your glossary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Write the meaning of the word </a:t>
            </a:r>
            <a:r>
              <a:rPr b="1" lang="en-GB" u="sng">
                <a:latin typeface="Comic Sans MS"/>
                <a:ea typeface="Comic Sans MS"/>
                <a:cs typeface="Comic Sans MS"/>
                <a:sym typeface="Comic Sans MS"/>
              </a:rPr>
              <a:t>Chronology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461417"/>
            <a:ext cx="8229600" cy="120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lang="en-GB" u="sng">
                <a:latin typeface="Comic Sans MS"/>
                <a:ea typeface="Comic Sans MS"/>
                <a:cs typeface="Comic Sans MS"/>
                <a:sym typeface="Comic Sans MS"/>
              </a:rPr>
              <a:t>What is chronology? </a:t>
            </a:r>
            <a:r>
              <a:rPr b="1" lang="en-GB" sz="28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(write in your books)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57200" y="1600200"/>
            <a:ext cx="8229600" cy="2062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	Chronology is the study of time. To put things in chronological order means to put them in order from oldest to youngest or from oldest to most recent.</a:t>
            </a:r>
            <a:endParaRPr/>
          </a:p>
        </p:txBody>
      </p:sp>
      <p:pic>
        <p:nvPicPr>
          <p:cNvPr descr="http://homeworkhelp.stjohnssevenoaks.com/romans/images/soldiers/century.jpg"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3789040"/>
            <a:ext cx="2341994" cy="1472952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QTEhUUEhQWFhUWFyAbFxgYGRwcGhwdGB8YGhocGBoaHSggHBolHB0YITEiJSkrLi4uHB8zODMsNygtLisBCgoKBQUFDgUFDisZExkrKysrKysrKysrKysrKysrKysrKysrKysrKysrKysrKysrKysrKysrKysrKysrKysrK//AABEIAL8BCQMBIgACEQEDEQH/xAAcAAACAwEBAQEAAAAAAAAAAAAFBgIDBAcBAAj/xABGEAACAQIEBAMFBQUHAwIHAQABAhEAAwQSITEFBkFREyJhMnGBkaEHFCOxwUJSYtHwFRYzcoKS4WPS8UNTNFSTlKKy0yT/xAAUAQEAAAAAAAAAAAAAAAAAAAAA/8QAFBEBAAAAAAAAAAAAAAAAAAAAAP/aAAwDAQACEQMRAD8AWL1h/EIAliNB8a043GBmVYKsvlb4Uc4LaDcRUMNADHwrHzRgZx9xF0JAPx3/AFoKOEGLh16etHcBxq5hnLWyDPtK3XtB6UqcKtMLjK+61qxuKRH8NgT2NB0Hlrjv3i3i77eSNInYKtKmH4/buQhuEA7akV5wTHJa4bipIBdso9c0D+dLVnAq7WwYyswBjeCRP0oP0JbPlGp271LXuartZQoAgADTXpVo2oPDPc1At6mra8NsGg+QmNzQXmNjKQT1o4ooJzHOgG8UCvirucKp3Lb9q15WtWGQtIzaGaqxVjyZo1U1kz51ZW270BThl8sg129TVFkEvchiDI1k1h4TiiqERqu3rvV/DMRLOYiTqKDbxfEi7bRSfxM0ASddppf4naZZWSCOlEeKZlu2mVZKnWsvMuIDszeyYoKOUeYmtB7KpmLnMDMQSOta+YcSGKZdwPN79KX+S8L4uLA6AEn8qbOaeF5LQZRrm1+NAt4tiUjWffWYYdxuD7624YyUESZ2ojicXoysuu1ALs2n0OppkwbEW9zt3qNq9mjyxC9qqF3yketAe4Pq5BJiKF8zXFzMFYgp2J7a9aM8DEBmI0/lQDimD8RncbGSKAB4p7/WtVi6e5oXdJmr7NyDQMnDrhjc/Ot7MYOp92tDeXjLJruw/OjnHBD6dhPzNBS2YqBJ19TWbFkqCN/ia0W3BIE1hxrwW7TQYyuu5+ZrTPr9TVY1q3IaBW4CJx8zGUTWW/xDJjbr3AxE7+g6ip8tozYu6rA5wpkdfWh2NFy6+ZJYEwdNo3FBPBNmvu8QH1E9q08TKMqotqbhaM3fSpvg3t3QWU5WXQnbQUR4MF8QvcK+VDkHr/RoAFtrJAw14OHmRl2n1+tEbXC7ebDZW87XVUj0mKwm0GxC3GBBK6++jPDjOIw2g0vKZ/1UBH7RsBbF1WdoAQUMwvDrH3Y3hcbQxMmB8K2/a0T4gIOgUadKXcNzkVti0bCFB9aDp32d2lOGZlYtmuESfQARTSLVLn2c4wXsEHCBJuOIG2kCaZ6COSlLnZLqsty10EH5k030F4+siPdQLOE4grgq2jjcUPvrkJA23rdxThoLMU8py70MS40FLm5GhPpQXYY75YzD2at4Xae4LhB8xJ+Yqi8pTIffNecKxjJbZ1iSx/Ogvw+MGbK05oie8aUC5puS/l2jX3UVxvEBcaAgGUTJ9aDccU+0Y17UGbli8yXwV7QfjT3x/MmFD5j7QkH1NK3JuCy4hGYBp1Eax7/nThz3dAsZSN2BHwNAmpfi4pG9aHxqnNOpJofh7ozA71ovFVSYOrdqAta4gc+ugCxtV+EujKWMGsOGx9sZp3y6SKnYbyn1oG7heIY4fMoEnYdqxWTcIM5TA1H8qs4WxXAlh2MVl4W58u8sIM7T0oE3iB85gRqartMas5l5a4jaLXT4V22TMWiQyzsArb9B1kxtoKXsFzPGl1dAdSBDDodO4PQ670HQOVnm9aH8Y+lHeYcSFuspEyo/WgvKUG/agyCZB7iCaJc0E/eQI3UfrQepbJidPjVd+x5W7CvAT1qN14Q5uooBtq/W7xDQdG1q/wD1GgU7Ny+l67dsvDqY11maq4XjvBd/HLKTJkDcn0rFhLj/AHhpJjPqPiaY8bwwNnJGhYQflQXYfmNb1grc0g79a84KcNcNy3cJzFT4bClXH2ALxtpos6iqbth7RlGoCmEuZLwRwTlJk96LcJts7EroAwM9REbUpW2uHzyZq/B4+7buaEzOvr76Do3M3DWxPkUFmyySN/rXPsTwdkWTO5HxFPuD5tRG8RrbBoAMag1kucZwdx2Z7NyGMkevuoGD7L75TB+HGocn/drTeMWaT+A8ZsE5LNtl7k0wM80Fq8ZHnHVelCMJxJbqkZpcN5qGcw4ZiHdDlZRPvoFy9eNwm2SFLak96Bq4gPMfdQ7j1jOtlViQZrfxLFqqAaQNNPaO9AXxQ+9mT5coj60EExXiAo+mWYPTSruW8A1206qdifzrziGDDqsaak1g4PjLloZrZOja9jr1oI45/CukN7S1ix9wXXWHGVt/Q1VzLjTexBcqFJUaD071ldFUrnBjqFgH4ZgR23FBo4XxN8Nc8pGh376/8U7848US9hbTJoxYfrIpaGE4bkTPjDZYqGK3Ar5QZy5mtnKp9CZ9BRR8Pwu3bRrvEJtk+XKyGfgFYgepigDYW4FuToNP51tOJLoqmIz61di8Hw43MqY0yyBgSgMTMSdNfTQ7VttcCU21yXkZQZDMCoYDqN9PWaAfjXC3DliIiteHP4ZI39ajc4HfJOUK4mfI6k/LerVw+VCr5kI6GQZ9QdaBiwDj7jlG8a+/rQjH3r6+EuEyFzcUMz7KustAO2mvadqN8HtquEXNsTr6yRS59oyZsPdGGLK6+GwKlg2rBWgqZ2Px2oKzjOIMzrcNh7Gfys3kYordYkBxG1KXNHLaPfa7au6XCCwImGaFhY3k60Tw1trGEFvEPLMc4Z2cliYnMrwQwGUCJnrrVHA8b4jkKZgxqCZ00YQY07GgM/ZjZZDaVjJD3BPoucUw8z3IxYnYKP1rJyXaC30VdgGA+R+u5n1rXzdZJviOqj6UGbOCDrvrFZr2J8pU1o4eVTzMZ6VRjikMQd9qAZbia2aULV6s+9HtQJSXh95JaYLnb30yYsX1uE4d5WB5W2pTsNLEno5I/r5U2niAKBoIZRBI2Hv7UAG9ebxvNby3I6bH4V5ir2YRlgmtN8O2ILrDEARPas+Icg+dCp9KC7D2vLqDpWbE4f8AELD+tqr/ALQcTB0rXhsSbvtQPWg1htK1YcA14OHvHskjvV6YNx+yf6+FAX5YH4p2p0WlDliwVYk6U1q/r9aAJzTfKI38SxSZwebl9FWR603852S1jy9DSzybZi+WYgEbUBrGcPa27MxLKenWtWG5dnPcJkgSq9dp1olccMBNaLlkmGVipA+fvoFE8TXLlOhEiKowa/hr6t+ZrVh+HTcc3oVjJU9DVPs2lJBOsafGgFYq1+I53ih/FjncZddKNY/hwVVdbmrkeU1i49hDauZQRoo199Bm5eyh2zaQpitWJ4fbLIwtJnO5yLPzis/A7am5DNl060xW+HG44W22Zh1G1Aq8S5YZyzWGCNGqNoje4/sn0OnuoNgMabB8J86LMunQEdQPXfTeuk4W01jxXdZZdCh9eooLxnC28TaCvbhgTDKIK/5T29DIoPcDzPbQAhj/AF+tMuG5uw14BLkZjohfUT/XrXNP7mYgSbTJcX1bK3yOk/GguIt3LTZXVkYa5WBB9CJ3HrQd1wPGLN20LXlV1OgzZkYAn2G3O3Wp43DrfVnABtNbgmYBGo02IHY1xTCcYdHV1OwiNxHUfrTHw7FX71tIJ8rKYG7fsKZOgAAJ19+gFAE45wR7WIKFi9vdWmTHb3jadjoRTjyerWgMiaDeBqR/Ex6emlFsPy2G897LO+VBHaMz+0xPplGuxozhBbQhTGgnL0E9460GrgeBNvFjTysrMvX3j4T+Vec0/wDxC/5RWjAcetZ8piFJAI+AbfoJEn3VXzaYu2/VT+cUAa5d8pFD79wQY7VuvezOkzQvi95LVouxAB013nt60GVLms0U++/wj6UmrzEm+U5Y3nWfdQL+9+K/6f8As/5oIWX88GQM2/xpvwXG2spfsp4bJeHmJ6SIpRxQzXHy/vH6Vo4ZfAbzAEGgPG4tqD4itoNVHboa38Rxi4i35FBPcH9KCNgmdLwQSAMxgbD17ChGFxDJAEEUG0YZtmrZYwzgQradjUcNcvtBCyjHQRNHL6i2mdgQQNNNJ9aDMhvqIDHSrVvXxux19azLzDcI9hflVeAx+e8oYddNKAst7EDqat/tDEgb0UxLlEzBc2v51cbOa2ZUAxpQLlvjL3GCM/l6miPCgWvBZEb7UqHDNqRO8fWnLlrhrW2DOZJ291AbvYfKdxQriOLLXAAxUJuJ3NMnBXR2fMQTOgO/yqnmTglq6JUZX3kabd6DHjyrWjI1ApZvAxbUTG/60xYiyVtkFpOXX31hWyAAxI0XSgUcfecv08p0qGOxLXND7ZgVfivbJjrWXHW5eVoNmEt2goBPnnambhxBwgYEr4dzVl3if5UC5f4K2IVrdpB4gGbMxjSY/lTfwnl3E28PdtOkl9oZSO3egHcTvgGEcXVfXMfa+P1rKNTqpojw3lq7bktaafdP5VsGBYHVWHvU/wAqAajaAZTU+I8PsXrWS8oZRtI9neSpGqmO1F1tAb/lXuMUFDp0oEXj/wBlq2lW/YvM9nRntOPOV3YI40LFZAzAerDemDl/hKSpUjKxzqpADvm0XyAmFCALuRuNaLc9EnDWbC73AAB3JELP8Ilnj+D0rBxThitYcLkLLlmYDBiQqv6ZNI16R1oNfGeKW8PaN66fKuoE6s2gAAIGvT0pcwuJZlBefFuA3X7DN7K+4KAo9BSxxFLD37VtAiJnBZtIhdST01gj/wA0VXi1pjcIuoWdsqKGE5RHTp2+dBrF2MpMmJn/AFaH6mieH4i11LTO2YhMs9yhZCfjloHjTCH3D/8AYUR4RZ/CsiI/DBg/xEt+tBuu3On8qVvtKf8AAsqNTnJJEdB8+tNl+3aVJd8sbCCZPTbWK5vzfi7hfcFQfLl2g0C0wZRM79Ku+43P3TXmFQO3nnKCM0dp1p++84X95aBVt3NXboSfqTWVzrpX15yWM6GTIgDXc6D8hUEug7EUBzhnMVy0pRCFDjK5jcGtTWrNvOFfxEaMukHUA/npS6BrA1J2A3+ArXaxIUAGZGhEGgZuXMetq6DmARdYYwPWKLcf5vtX7L2VyeY6GNB8SK5/iiZEjQiRP9b1VNAbt4QrPnGg+FfYC5kuC5Ex0qjCAtZck+zoBPxPvrMmKU9/kaBnxXGHukBZUDpT6nEreIwyrbOW6ohu+m8+hrl/DhoTt2n+Va/GYGVZgfQkflQF7OGhW20O/voxwhGuP5IJC66+/SlbC8QfKytqp6nU+6atwvEGRsykoR1H60DmnDlWzcuSRcU9e9C8Txa4o9qWI3JoLc5gvyQGABPYGffIqi5fL6mP0+VAwWuIu+ZWg+XepYhpZANooJw24UuK2nlMkd/Q0X4nxQ3XzALbHZfTvQZk4YCSzHUdKFXl8xj4D30WTEsYZoMaVYmOw4uI10paExmLKBPTVyBQCOA8+2MGL9wL4rgrbS2GC5pzMzTqQgygZoMkgetPfK/2m4LFlUZjYvHTJd0BPQI/smexg+lckxVnDW8OmEXH2gFc3Dct2c5diCoFx7d5myhTEBY2NA8dy/dVDcttbxNoCXewS4Qf9Vcoa3pJlhHrQfquh2M41bTQEseyjT57VxLkL7QMRbBwzt4gKxaLkkqRMqDMkRsDtFPWD5nYuGdFAVYHqaA5iuLNclYCjtv9TWS/c8pG8igh5hul2OVIbpHT30d4ZirboVyk3iGydiYJFAv88cTcYzCohAUo4kiRmtpoe27ka+lc/wAHx3E3s63GGWSCsECSdjvtAo/iMTcxDPiGBTw1yWbLlVZibi+IzZtQ58oCCDA3EQRlmw+IKiwpZiHOm0hRudhEzrQLWLOdzAgDSugYLLh8HhblrDoUY2zeusyqlzxAqgXbuU3FFq/KtYQElQDOpBAcR5a8AK5u6CRc/CNxQ46HLcBIgjp7q9wPFbarFm74N8HMrWg4tkkRm8K+CLd2NCV3HUbUEuZbj2cacPZQ2xcCZsPutu4+jJbMexIDKR+yw06B8srDgAaAQPhoKQuRcE9ziatdLOUDXXcktJgAFidZlhv2p15w5ot4S0DaRbl5yVQGYB6s0awJGg3JoFWxxm/d4kbFu291fEIZLceIUTcKzEKg03kb7yRSpe4w0uHtW3VidJ8ySdFFwHN5dvODtrRO3zU+EvXPuOa3aYiWZU8VjAzHPlOUFpITUDsatTi74kzdsWMWn7UotnEj0FywEOb1IYH50ATDtbCl1brDKR5gCCcxIEROmnWtf3Nf37f/ANRf51iucLzYs2MKxuAtCG4PCJBAaHzwFP7Ou5AjcVv/ALh8Q/8Akr3zT+dA68V5OUZ7lsQwByIYgzOknWe2m8Ui/wBkZtcpHfuD120o5isJxABmv28QAo28NiGM/wAMhOutZ/7zWfZFhk9Bck/JgDNBPlHBi1jLLKGJB0aCQpYECegME1dxnhK277KpuRMybbRJmYgarPWtnLPG3W6VsIzq+uukR+90AGup0pl4jg8Y58W06jSMvieWZ6E6Lp0HrQc94vhWOUrJWNDBg95nqD+lZcPgXM6fIa/SnXHNjmZc64ckA5AxBzHQkCCNYHXT1qXCfGF4eNhPDG4ZA0AxImCdJoKsXy662GbJ4eQCVbQnufWgdnD29swzesj8xXQ8VevgD8TfUK2u3yPagN7juGZyuJsoW2LKCv1FBRd4J+C4HmaASBuJ2122oRb5dumJYgGnRbGGuWS1rEXLaqPNBB06DUaR6UHwlm1c1TGXVMwMwBGneOlAMv4Twktieh3PWarw9suQF3NNnEuBXrlmSVuqmqlCNuvqD7+1Y+AYdFuhXtOHXUKRqSNZ+VAvYq2yOVZSCPT5UZwnCH8MObZYdpE+hidqO4i/Ze4WbMO5ygj0kkVI8HFxg9u8SN2AGvrl6UGXAYGQR4bJpqI+ulD3wDB2UnarF4pcs3GWSQp01/P6V7/adrxG8RDMghlJB170F/E8C6IGABAAmKCpg7F9WGLYW7YjIWMS5MABv2TvvpqR6U04/idt7Q1LA6T19xigXEmt+CSL7Wsrq+Zkz5cp10AnQdekUF6coWcMr3LrWfCklR4ebMp1EZySsaCASO870v4vD4dvFFpVXOpWUXI+U6ESsSuwIPlMwd6o47zeLq+GLj3cpgMwAzHXzHQfKPWo2Q64cq7ImZTmbKQ8EEkM4b2RM7aetAG5H4Qb+MyxK2gWJGgBBAWT6np117V0IcMuZ8uUr79o99DuS+YLCEYWxLjKWZigVWYHWJ80xME+tODMBMyU3jePdQKPEeI2LF02mYtc2IHsrP7zdPlRbg+MFrEtZZNUILOrZranQjzFQZmNAPyoLzcuHXE2s9nzXD5n8Q2xBIALaEGBOtCuOX8PbLW7BQiYJW67hgJ7eX+e1Aw8z8YwDXncoCzOC5ALgET5xbY5S0wTpr86B8V47gmCpZuX7QtjyPbRlJnU5xmBYz1NI928WY61WY60B/E80X8xy4y++kSyqCR2Mkz8aE4jHXLjSzFj7hP0FZRPQUQwFgq4kBipDQeo3/KgbeWOLPhLK3jauOl4tmKxEIco/JtDFFDzNw9sl12Vbtl89pblq7cho0JRIUwQDJbQgGKlwnhzXbQi4UswRbCgSrSWYbbeYV9wvA2rV8LdtW7jRqzWndssHMVVZAbaTGx0oFm9jMNirrseHu5Ziz3MNcuISWJJPh3A6zJncUBxIXDXwbVwXUgNOVkMNMpcU+zcA3gkAxBrquKWzgwRYsqoj2t5B1j/AM1zzm+1bORkKlnMkKZiRJDHvM6dBQGrXA1d7eJd08G+plEY5lUAZVOXRiddNhtTH/dTAfx/7m/nXO+G8X8G0U0brAHX36a6nvpFT/vRe7/WgK4Lny6jSxNxdZViwmQf2l1GtH+Gc34d0CXrCEHuqsNfRhSRa4jZyjxMKG/iBKzHqNKq4qbaEeHbu2nHtJcJOhAIPmEjv7jQdZwPDMIQ1ywgt5wR5Cch0PtJsN+1L39tHBf/AOa7a8/7F223ka24jNDEFXmRppvI6lU4PzLeUxnOXTQbGiPNF9b1lLn7SNHwb/mgZbfM1oEKogsCGL7qPQqxG09aA4Tmi4Lz+GoZCxygyNJ029AKUMzeta8MYM+hoOipzIbtq4MmVwh0aG6SIPYxSxw8jwyx2idfWocHBVZMkwZ9ZHWvMCjLYXMDluTlPQgHKYjsdKAlhnC27gXKFNsyRpJInXvUsB4bYRRlAdXgkaHzbSeoisd8hbLHby/nA/WsfCMXkYZvZJ1/SgdOBY25ZuZTczLsQdoYbVkwOPfD4m5b1Zc8gE9DqIJ20gVX4ii82oA0PQbaUP4hiR96ZwdJWfkKBn49xZzCnVXWQx9r3HvHes3CMQyMIJiJrPjQGyajRCR66ircGR4pG2kfT+dBPjELcZonPB+JoFecG58AKJcbxE3ADssTQjEsAxI23FAWZos6ehHwrVdxSuGaBqIIHyI+NDWuA2jLaxoO9AeYuNZLXg2j52EOf3V/Rj9KCm3wd0e8cPaNwWlzsRB8NTqAxGgP10OmhNBsbjbtyS5RAdConMQf3pBb5kegFELPN1+3gjg7MIjMWuv/AOpcJjTNHlUAAdTAGopezUGvC4prbKyMQVIIjQSK7JwzFnFWUe0CSyAwOhBhge0EHWuJA11D7KuJk4a9h5Ai4GH+VxB98lT86Bq4hyouJXNfbKEUiFI9po9onyhVALH868wv2Z4JkD28Qxtxo4NsiB7XmAjvPuqXEuMYC/hruFuYhVlcnnV1GcwxYjSVkAaHYUvY/ia4fhv3LDXUuNffJFoHLbRz5wWP7T6jvqTQJnNHCB94uMhzWyQQxGrAqCDA2ka1gs8IOh3pqt3s+IuqZMQfcMsfmpr5klgilFnYuwUfEn+jQAHwgXSBPWo4lwDbdZlMoafXVfhEr8K6Wfszd7IdL6m5lkIUhSe2eZ+MfCkfEcCvG/dsLad3Csri2peGtsSPZGg0gUBZbty3bRLQJtM5zAbgkiB7oMfCjnGrGJt2Wv4RyrKvnGUNMTrBEx7qXrXGzhMVa8VSFNrLcQqQwZgpBAOx0HzqXNHOjC0Ldm5DsylgB7KamCdi0gAqelAo3+KXbjBsRcYwZCgak+gED4k1TxrHG5l8jIBOrHUzHpp9anxni63CotWksqqgFhrccwMz3Lh1JJ13oSDPb4UHmavdKjFe5aC4jSJrx2LGSST6+lQBq9B/zQTwwopiX/AYdysfCTQ3DOAT+tXY9jkUaQTOhB/I6UH1u5mGo1gfTSvkeAR3qq2a88T86Bgs3osM3YQNuum29ZcLeJUISYBMAnQZokjtMCvXxdrwWUHzEAARuQQapwVmdqApjFtm3A3ncE9KF2WjQ1ot2wGAeYnUjeKljsIpXPbbMDPfpuDPWgM8Kx4BzPBIHaaz8Vv5rzNtMflFCMJd2oheB0NARW7myT0ER7q0YTFBGJInWhVm7W0EHeg037i3HZkEAxp7qw4iz9K9w9yJqF6+QGaNgTHuBP6UFF64VtO0jyKW+I2mPhSZdAyq/iKzOWzKJzLBAlzEebWACdBrE1rvcUuNbdWctmy5RsAASx+uUdau5mxIZ7aLky2cPZRSqZCZtrcJfUy2Z21np0oBIrbwjhxxF1bSsiZpJe4cqKFBZixgmAAdgTXuD4Pfugm1Yu3YEt4dtnyz+9kBj40V5H4Xdu4y2UtowtuDc8VQyKNQ2ZDqzAZiEiZX0MA4cR+znxfCAx2FDW7KW3ErGZBEyCGMiN1+Nb+Q+VreCuXWxWMwRzLkHh35Os6nMF7nStnG8NjCWuhrC3riIhtKCouguviQ11FAbKBAOYnYdZJckYXEOt/xyoPjpGYEXCnhqUBkyCEKe0CZDTqJoF3mTlSzib/jNj8IkiIN0E6EwJCidOp91Z+XOT1tXg33zBsomAtx2b0MZANBPzrrdrh/lyu0xtlEadJkmffpXmKwq6TccT1LCNPeIoOYWeUMl3P9+sgEQRluEkSYkx2rYvKlpc1z7zZvMB5LbZkUnpnYSwAMbCnS9w+T5bl6J6CR8ytWjhLHQNfI/wAyf+aBTwnMuNtKtsf2YgUQFN3EEwNvZtH86HjA2TibWLv45EuC94rpZs38rebNkDkgkbCSNR+zTVxLgdrTx7uUKQR4l9V2BGpyTGp0mPkKpxePwfhtZbiOHUFcuuMUsARHllp2oAGO5Hwl+4bxxGIIJBgYe4QAJIBOWTpodR8K3WuUcAyEtbQhCWJGCCls06DTM8ToBMQKK2uJYIiFxOHuA6SAjEA9iCDHrvWzCvh1QlbjMoYTlS8x11AESQNDrr0HagW+A8lcPwl03guIvPbmFe0TvHmRSsOQOo2k1Vx3h/Db95r13DYkMyAQLGQTLechgCXMESZ0FNiYyxnDIL8qASfu9/ZBEBmSASNIGrT1oXY4OloAYi/ibzwy5hYuEZWa4wmEbzDOQDMgREUCfieScA/mFniPvRMOo+pFZ/7kYH/2+J/PDf8AfT9hMLhbeiDFCDP+BcPprNo6a1u+82P3cT/9s3/8aD8w1NDRPhVzDqt0Yiw10skWmW4U8N9fMQNGG2h7UL2NBdauxNXJDVWlolM0HLMZo0neJ2n0r21oaDzVTB0I0NaQoIqi+OvXrV9oHKCQQDsY393egg9uNaJcLbU0OdprVgbkGaDbjNjUOHrufpXt25Igf+KjZldjQacBwp719bVrKC58pYwNNd6JYvC3FJtsoD22IMem++//ADQ7BXslxHMyrA766EUe4xiR96uMNQT19wmgGXsGyqrEaPMa9u9EOM8LfDrZLMp8W3n8vT0NVY7iZuZRAVUOgHqRJPrVvNHERddAhlbaBAe/egjgMIrWb11jBTLl7EsdaxsmZSu2ZSJ33BFSXFEWvCGxYEnv0+VX3rGUgfwigTzw1Vs3s7IL6G3lQuJKefPkEjMdVOxgKdpEi7Syw9+tE+aLobFXSFygFVCzIGVVXf1IJ+NDaDs/C0uDC8Ot2Ba8N8jTDXGZ3Ci4xw6+29q6M+dyFUEaEij1jFLYFy9dRPFumH8OChuoFtuwy92RvXYHUVwXB8Wv2lK2r962re0qXHQH3hWAJ9a6X9knMaeC2GxAGS04NtomPFLuQw39sMQR+9B70D9iLK3VFq6lzzHISbeWdJzK0n8MTqT3HXSvOBg2i4usXuMqqBEOxQuk6mCQnhgmY/aJAbTViObMGpOS6rvOUi35mBgtDaQugJ80bGk3nPmu5gxdQMHuvcJVhiEIAYESLIOdQoCiCuUsuoO5BsxHEVtv4RNy9iIk2cPqVHTxHJUIPVik6xNaUXFtrGHwons1+4R6n8NVP+8e+lD7P+Ms9vKAFtkyT+0WEZzcuHzO3Ukmdeu1PNmB1mflQZjwxm/xMViXnorLaHw8JVb5k143L9g6NZa4P+tca58w7n8q3LiROlWLcnWgx4bgWHT2MLh0/wAttf8AsH51vt2FGgCj3KB/OpA16KDzJ6n+vhXyrr1+JJ/8V9duKgl2VR3YgD5mud8Qu4L71euniyWLdw+azZv2SjGAGL2yjDMxknrrQdFKxuZ16/18KhGsQNPzpKuY/ADL4nFnykDIjtYVIXYhTYA6bxR7hXH8EwCWsbYuNJOt62XJJnWCJ7bdqAsyg7j+hrWiB2qvLInpV0UH5HLbV4Lc/lUSdIgTMzrPu3iPhXmo0oOxWuKpi+EotywMpDIwtwpR7WUJcQfEE+81yU0w8I5iFrDLamCueIHVpI165idfcvalu0aCU99qeeYcXaxXCrLquW5hX8JoEDK2n10Pvmkd1I361u/tAjDNaB9u4GbT9wQuvX/igq4XlN1M3s5xPukTTHzrcU4pltoEVAAABA77fKlaySGBHQ0X4xivEvO/70H6AfpQVWBrVzAg1ZwzDlyABtqTX2MMO3voK7epjvWy3cnetHAMF4jOSPKiEn46CveH4cG4nXzDSg1tw4+AX1Gv0rJgUBzEiYWaY+N3AtkKre9e3xoNZSRpppBj+vdQW8Cwme6o7b1dxwhGuvM+GpP+0TRblXBHMX17UK5jU+Bim7W3+oyj86Dmtm0924FRWe47aKoJZiddANfX5008N+zrF3SAxtWpKgB3ky4LgeQMNLYNw66LB6gVL7OcKfEuXVzFgotLlR2y+MyoWYghQApPtTIkgaEhs4jxghL7A5WZMQwjcNff7vYgrqSLSBQd9ooEvGch4hU8RHs3EyG4IuZXNuYV8rgABoJAzEwOlaPsywXi3b6lgmVFYySsgMQRoJnzCjHGuMAo1sOmU3QoXOyeWwoUDJm8NxmXYARJAk0E4JdU4t3UkAWma4fKc2RkkwwgCNf9PrQXcy8IuWcdbbJNvxLahx5gHzKSpYTB8wIHrpsau5us4W9YGIQW7F5S63baKv4jJcAVgAwjMrkloPsHtWk4K/d4nat2vGy3EtG6UlQ1sM4LuVMZIQRPX1oiv2d2bfhrxDG4dLmXVASbuurZfOJ1O5RqDNyFzCbFv8QqwuqVts0E2/DI9vTVGmBqSIPQ6PFniuYeWUYGCD/hs0fssCQp7AmD3pO/uhw5J8LiZQ9DftwPi3kFG7OFxGAtlgq4rCXAM7WjnVY18QLuIPbSNz1oGTB3iwkH4dRHdd6L2b3sSMzNss7DuaU7d0jwjaK3Tc0tlSVVsvtZ5PlVV1J6RpuAWm3aFm3muOcx1cgQz9lUE+ROw6Dc7kgK5q54wuAEXW8S9/7NuC3+omAg9+vYGuV8d+1DH3tLbDDIdhbgvHrcYT/tC0wc2cuYXE3hct2mw5jzi2EhyTIYrsG13GpoC3I9gf8Aq3t4iEHx229aBJx2Ia6c1x3uPO7ksfmxJrVy9hPFvpbWMzmFBOUEnQCSdJOnxpww/IVhjHiYgbag2iNf9Hu+dTXkfDLqLmJPaDa/VNvdQNXGuFYcYBVS4r2lTJdOYlSyZgXRXMK4IYhlg+WDM1xaVjWWMayIHyrrGN5ftXLaI+IxrypYzdtsQpd0gs9skKShOUaTuKH2uRMEQYfENG4N236A+zZoGv7PeSfu62sQcVdMpmNpTlteddmWSWid9NRtXRaRcJxtktqo82QBZbeFED2UAO2/Wif95H7L8qD84WbcsB615eHmb30U4PhZzP0Gg+P/ABWTiOHKuex1FBlAqdm2SdKtwmFZ2CqJJ2o5guFFSCe0/U/yNBlxeDm2WA9gCfjpQgCna7hSuHZiNDPbsf50npboDuAwEYZ2P7Q+UUKQbU5X8PHDl6EINo1M9TvStg7c3EHdgKB6w+DCYW3KgO/mb9KT+JH8Q10PiVsHDlmEMFhR2O1c6xFo5jO9Ax8nMVtYlv4AI6fGp8tWC1+3pMa1dwawVwNxh+08fCifJeG8zP2WKDDxeyNY2LVbgMGfBn99tPctEOPcLyuD0Ykjb40ZwfCy9m3lIGXv677UC1wvib2H+7rbDG5cAQBvMRcnQTtl8xJ6AUa49yLcv2haW+lsuwN3Rm8o1IU6Sc0bxMUuckcJu2uNMmIC+IqXHzTM54yHTQDLOm+kV1vwLsg519RG+nv3maDiPCsC+Ca5Ye3eLW8T/iZitj8NLrqcgMsWGXUqwEjWQAR5cC2q67YS36jKc5jeDr8PhRX7QOKLfxV8FmHgrdQKPZJRfDz7SGJdVmToO00E4gxzt3+8L/8AhYUn8/maDHxLiOZVAultWJQoNJadG1MdtTp1obwe3duYhFsuUeZ8QEjIo1Zjl1ygakddutT4g1yFDkeyNvj/AM9qOcg8L8ViCf8AEYKwGhKKC9yDOhgGPUA9KB4XiTKvgYRnhyDdvsw+8XmKuc7NPlthUeAupAOXKqguIHBvEWA1xbhXUAyM4VcxIUAkeILkkScty0+ok05XeFhWByp7aTlWGDp4iCDOxA8vYqQfK5hdxxW2FaAy5sgCqFRnTyFYEFYaQJ1XZbkQKCn+xHt2/OwGpWfGza65VJKwNRrGyqxoVg+KXMHfZsMzKMxOVvZuLMjOg0kgjUQw+lNvFjdXw1v20i45tqqsSzNBOTzE6bbuoPUnagV/g0EeGWynMQQQSoVgjlSwmQ7AerEaBVmgauWvBvXPv1j8NMhW/Z/ceQwNvT2XMExocietXY/HNeZi3sgnQaadvXaZ2pd5b/AxNvKPJiJt3F3Eh2VCJEnK+WP8zVIcXi46FV8rEHQ6wYJGunU/GgIX09nrp31Ognp8axLchTtoRG0ftTufj8qkeICNba9t33j/ADVmDhpAtoTrOrjYEk+32FBtN0jzQARoI/XSsVm6T0MDttt8q++9+Ug20n1L/nmmvpXL/hrMEbv6Ej29tRQaMS0CyTr5Hk9PLdb/ALt6sUqLR0MROvfyxp01+VDUMxmVYUuAPP1NoxOedyDuetEbZBAARdtdW6e9qC1DCQTU5T94/L/msV2/GWQu2uh3JI6k1L70eyf7R/Kg/9k=" id="132" name="Google Shape;132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hQWFhUWFyAbFxgYGRwcGhwdGB8YGhocGBoaHSggHBolHB0YITEiJSkrLi4uHB8zODMsNygtLisBCgoKBQUFDgUFDisZExkrKysrKysrKysrKysrKysrKysrKysrKysrKysrKysrKysrKysrKysrKysrKysrKysrK//AABEIAL8BCQMBIgACEQEDEQH/xAAcAAACAwEBAQEAAAAAAAAAAAAFBgIDBAcBAAj/xABGEAACAQIEBAMFBQUHAwIHAQABAhEAAwQSITEFBkFREyJhMnGBkaEHFCOxwUJSYtHwFRYzcoKS4WPS8UNTNFSTlKKy0yT/xAAUAQEAAAAAAAAAAAAAAAAAAAAA/8QAFBEBAAAAAAAAAAAAAAAAAAAAAP/aAAwDAQACEQMRAD8AWL1h/EIAliNB8a043GBmVYKsvlb4Uc4LaDcRUMNADHwrHzRgZx9xF0JAPx3/AFoKOEGLh16etHcBxq5hnLWyDPtK3XtB6UqcKtMLjK+61qxuKRH8NgT2NB0Hlrjv3i3i77eSNInYKtKmH4/buQhuEA7akV5wTHJa4bipIBdso9c0D+dLVnAq7WwYyswBjeCRP0oP0JbPlGp271LXuartZQoAgADTXpVo2oPDPc1At6mra8NsGg+QmNzQXmNjKQT1o4ooJzHOgG8UCvirucKp3Lb9q15WtWGQtIzaGaqxVjyZo1U1kz51ZW270BThl8sg129TVFkEvchiDI1k1h4TiiqERqu3rvV/DMRLOYiTqKDbxfEi7bRSfxM0ASddppf4naZZWSCOlEeKZlu2mVZKnWsvMuIDszeyYoKOUeYmtB7KpmLnMDMQSOta+YcSGKZdwPN79KX+S8L4uLA6AEn8qbOaeF5LQZRrm1+NAt4tiUjWffWYYdxuD7624YyUESZ2ojicXoysuu1ALs2n0OppkwbEW9zt3qNq9mjyxC9qqF3yketAe4Pq5BJiKF8zXFzMFYgp2J7a9aM8DEBmI0/lQDimD8RncbGSKAB4p7/WtVi6e5oXdJmr7NyDQMnDrhjc/Ot7MYOp92tDeXjLJruw/OjnHBD6dhPzNBS2YqBJ19TWbFkqCN/ia0W3BIE1hxrwW7TQYyuu5+ZrTPr9TVY1q3IaBW4CJx8zGUTWW/xDJjbr3AxE7+g6ip8tozYu6rA5wpkdfWh2NFy6+ZJYEwdNo3FBPBNmvu8QH1E9q08TKMqotqbhaM3fSpvg3t3QWU5WXQnbQUR4MF8QvcK+VDkHr/RoAFtrJAw14OHmRl2n1+tEbXC7ebDZW87XVUj0mKwm0GxC3GBBK6++jPDjOIw2g0vKZ/1UBH7RsBbF1WdoAQUMwvDrH3Y3hcbQxMmB8K2/a0T4gIOgUadKXcNzkVti0bCFB9aDp32d2lOGZlYtmuESfQARTSLVLn2c4wXsEHCBJuOIG2kCaZ6COSlLnZLqsty10EH5k030F4+siPdQLOE4grgq2jjcUPvrkJA23rdxThoLMU8py70MS40FLm5GhPpQXYY75YzD2at4Xae4LhB8xJ+Yqi8pTIffNecKxjJbZ1iSx/Ogvw+MGbK05oie8aUC5puS/l2jX3UVxvEBcaAgGUTJ9aDccU+0Y17UGbli8yXwV7QfjT3x/MmFD5j7QkH1NK3JuCy4hGYBp1Eax7/nThz3dAsZSN2BHwNAmpfi4pG9aHxqnNOpJofh7ozA71ovFVSYOrdqAta4gc+ugCxtV+EujKWMGsOGx9sZp3y6SKnYbyn1oG7heIY4fMoEnYdqxWTcIM5TA1H8qs4WxXAlh2MVl4W58u8sIM7T0oE3iB85gRqartMas5l5a4jaLXT4V22TMWiQyzsArb9B1kxtoKXsFzPGl1dAdSBDDodO4PQ670HQOVnm9aH8Y+lHeYcSFuspEyo/WgvKUG/agyCZB7iCaJc0E/eQI3UfrQepbJidPjVd+x5W7CvAT1qN14Q5uooBtq/W7xDQdG1q/wD1GgU7Ny+l67dsvDqY11maq4XjvBd/HLKTJkDcn0rFhLj/AHhpJjPqPiaY8bwwNnJGhYQflQXYfmNb1grc0g79a84KcNcNy3cJzFT4bClXH2ALxtpos6iqbth7RlGoCmEuZLwRwTlJk96LcJts7EroAwM9REbUpW2uHzyZq/B4+7buaEzOvr76Do3M3DWxPkUFmyySN/rXPsTwdkWTO5HxFPuD5tRG8RrbBoAMag1kucZwdx2Z7NyGMkevuoGD7L75TB+HGocn/drTeMWaT+A8ZsE5LNtl7k0wM80Fq8ZHnHVelCMJxJbqkZpcN5qGcw4ZiHdDlZRPvoFy9eNwm2SFLak96Bq4gPMfdQ7j1jOtlViQZrfxLFqqAaQNNPaO9AXxQ+9mT5coj60EExXiAo+mWYPTSruW8A1206qdifzrziGDDqsaak1g4PjLloZrZOja9jr1oI45/CukN7S1ix9wXXWHGVt/Q1VzLjTexBcqFJUaD071ldFUrnBjqFgH4ZgR23FBo4XxN8Nc8pGh376/8U7848US9hbTJoxYfrIpaGE4bkTPjDZYqGK3Ar5QZy5mtnKp9CZ9BRR8Pwu3bRrvEJtk+XKyGfgFYgepigDYW4FuToNP51tOJLoqmIz61di8Hw43MqY0yyBgSgMTMSdNfTQ7VttcCU21yXkZQZDMCoYDqN9PWaAfjXC3DliIiteHP4ZI39ajc4HfJOUK4mfI6k/LerVw+VCr5kI6GQZ9QdaBiwDj7jlG8a+/rQjH3r6+EuEyFzcUMz7KustAO2mvadqN8HtquEXNsTr6yRS59oyZsPdGGLK6+GwKlg2rBWgqZ2Px2oKzjOIMzrcNh7Gfys3kYordYkBxG1KXNHLaPfa7au6XCCwImGaFhY3k60Tw1trGEFvEPLMc4Z2cliYnMrwQwGUCJnrrVHA8b4jkKZgxqCZ00YQY07GgM/ZjZZDaVjJD3BPoucUw8z3IxYnYKP1rJyXaC30VdgGA+R+u5n1rXzdZJviOqj6UGbOCDrvrFZr2J8pU1o4eVTzMZ6VRjikMQd9qAZbia2aULV6s+9HtQJSXh95JaYLnb30yYsX1uE4d5WB5W2pTsNLEno5I/r5U2niAKBoIZRBI2Hv7UAG9ebxvNby3I6bH4V5ir2YRlgmtN8O2ILrDEARPas+Icg+dCp9KC7D2vLqDpWbE4f8AELD+tqr/ALQcTB0rXhsSbvtQPWg1htK1YcA14OHvHskjvV6YNx+yf6+FAX5YH4p2p0WlDliwVYk6U1q/r9aAJzTfKI38SxSZwebl9FWR603852S1jy9DSzybZi+WYgEbUBrGcPa27MxLKenWtWG5dnPcJkgSq9dp1olccMBNaLlkmGVipA+fvoFE8TXLlOhEiKowa/hr6t+ZrVh+HTcc3oVjJU9DVPs2lJBOsafGgFYq1+I53ih/FjncZddKNY/hwVVdbmrkeU1i49hDauZQRoo199Bm5eyh2zaQpitWJ4fbLIwtJnO5yLPzis/A7am5DNl060xW+HG44W22Zh1G1Aq8S5YZyzWGCNGqNoje4/sn0OnuoNgMabB8J86LMunQEdQPXfTeuk4W01jxXdZZdCh9eooLxnC28TaCvbhgTDKIK/5T29DIoPcDzPbQAhj/AF+tMuG5uw14BLkZjohfUT/XrXNP7mYgSbTJcX1bK3yOk/GguIt3LTZXVkYa5WBB9CJ3HrQd1wPGLN20LXlV1OgzZkYAn2G3O3Wp43DrfVnABtNbgmYBGo02IHY1xTCcYdHV1OwiNxHUfrTHw7FX71tIJ8rKYG7fsKZOgAAJ19+gFAE45wR7WIKFi9vdWmTHb3jadjoRTjyerWgMiaDeBqR/Ex6emlFsPy2G897LO+VBHaMz+0xPplGuxozhBbQhTGgnL0E9460GrgeBNvFjTysrMvX3j4T+Vec0/wDxC/5RWjAcetZ8piFJAI+AbfoJEn3VXzaYu2/VT+cUAa5d8pFD79wQY7VuvezOkzQvi95LVouxAB013nt60GVLms0U++/wj6UmrzEm+U5Y3nWfdQL+9+K/6f8As/5oIWX88GQM2/xpvwXG2spfsp4bJeHmJ6SIpRxQzXHy/vH6Vo4ZfAbzAEGgPG4tqD4itoNVHboa38Rxi4i35FBPcH9KCNgmdLwQSAMxgbD17ChGFxDJAEEUG0YZtmrZYwzgQradjUcNcvtBCyjHQRNHL6i2mdgQQNNNJ9aDMhvqIDHSrVvXxux19azLzDcI9hflVeAx+e8oYddNKAst7EDqat/tDEgb0UxLlEzBc2v51cbOa2ZUAxpQLlvjL3GCM/l6miPCgWvBZEb7UqHDNqRO8fWnLlrhrW2DOZJ291AbvYfKdxQriOLLXAAxUJuJ3NMnBXR2fMQTOgO/yqnmTglq6JUZX3kabd6DHjyrWjI1ApZvAxbUTG/60xYiyVtkFpOXX31hWyAAxI0XSgUcfecv08p0qGOxLXND7ZgVfivbJjrWXHW5eVoNmEt2goBPnnambhxBwgYEr4dzVl3if5UC5f4K2IVrdpB4gGbMxjSY/lTfwnl3E28PdtOkl9oZSO3egHcTvgGEcXVfXMfa+P1rKNTqpojw3lq7bktaafdP5VsGBYHVWHvU/wAqAajaAZTU+I8PsXrWS8oZRtI9neSpGqmO1F1tAb/lXuMUFDp0oEXj/wBlq2lW/YvM9nRntOPOV3YI40LFZAzAerDemDl/hKSpUjKxzqpADvm0XyAmFCALuRuNaLc9EnDWbC73AAB3JELP8Ilnj+D0rBxThitYcLkLLlmYDBiQqv6ZNI16R1oNfGeKW8PaN66fKuoE6s2gAAIGvT0pcwuJZlBefFuA3X7DN7K+4KAo9BSxxFLD37VtAiJnBZtIhdST01gj/wA0VXi1pjcIuoWdsqKGE5RHTp2+dBrF2MpMmJn/AFaH6mieH4i11LTO2YhMs9yhZCfjloHjTCH3D/8AYUR4RZ/CsiI/DBg/xEt+tBuu3On8qVvtKf8AAsqNTnJJEdB8+tNl+3aVJd8sbCCZPTbWK5vzfi7hfcFQfLl2g0C0wZRM79Ku+43P3TXmFQO3nnKCM0dp1p++84X95aBVt3NXboSfqTWVzrpX15yWM6GTIgDXc6D8hUEug7EUBzhnMVy0pRCFDjK5jcGtTWrNvOFfxEaMukHUA/npS6BrA1J2A3+ArXaxIUAGZGhEGgZuXMetq6DmARdYYwPWKLcf5vtX7L2VyeY6GNB8SK5/iiZEjQiRP9b1VNAbt4QrPnGg+FfYC5kuC5Ex0qjCAtZck+zoBPxPvrMmKU9/kaBnxXGHukBZUDpT6nEreIwyrbOW6ohu+m8+hrl/DhoTt2n+Va/GYGVZgfQkflQF7OGhW20O/voxwhGuP5IJC66+/SlbC8QfKytqp6nU+6atwvEGRsykoR1H60DmnDlWzcuSRcU9e9C8Txa4o9qWI3JoLc5gvyQGABPYGffIqi5fL6mP0+VAwWuIu+ZWg+XepYhpZANooJw24UuK2nlMkd/Q0X4nxQ3XzALbHZfTvQZk4YCSzHUdKFXl8xj4D30WTEsYZoMaVYmOw4uI10paExmLKBPTVyBQCOA8+2MGL9wL4rgrbS2GC5pzMzTqQgygZoMkgetPfK/2m4LFlUZjYvHTJd0BPQI/smexg+lckxVnDW8OmEXH2gFc3Dct2c5diCoFx7d5myhTEBY2NA8dy/dVDcttbxNoCXewS4Qf9Vcoa3pJlhHrQfquh2M41bTQEseyjT57VxLkL7QMRbBwzt4gKxaLkkqRMqDMkRsDtFPWD5nYuGdFAVYHqaA5iuLNclYCjtv9TWS/c8pG8igh5hul2OVIbpHT30d4ZirboVyk3iGydiYJFAv88cTcYzCohAUo4kiRmtpoe27ka+lc/wAHx3E3s63GGWSCsECSdjvtAo/iMTcxDPiGBTw1yWbLlVZibi+IzZtQ58oCCDA3EQRlmw+IKiwpZiHOm0hRudhEzrQLWLOdzAgDSugYLLh8HhblrDoUY2zeusyqlzxAqgXbuU3FFq/KtYQElQDOpBAcR5a8AK5u6CRc/CNxQ46HLcBIgjp7q9wPFbarFm74N8HMrWg4tkkRm8K+CLd2NCV3HUbUEuZbj2cacPZQ2xcCZsPutu4+jJbMexIDKR+yw06B8srDgAaAQPhoKQuRcE9ziatdLOUDXXcktJgAFidZlhv2p15w5ot4S0DaRbl5yVQGYB6s0awJGg3JoFWxxm/d4kbFu291fEIZLceIUTcKzEKg03kb7yRSpe4w0uHtW3VidJ8ySdFFwHN5dvODtrRO3zU+EvXPuOa3aYiWZU8VjAzHPlOUFpITUDsatTi74kzdsWMWn7UotnEj0FywEOb1IYH50ATDtbCl1brDKR5gCCcxIEROmnWtf3Nf37f/ANRf51iucLzYs2MKxuAtCG4PCJBAaHzwFP7Ou5AjcVv/ALh8Q/8Akr3zT+dA68V5OUZ7lsQwByIYgzOknWe2m8Ui/wBkZtcpHfuD120o5isJxABmv28QAo28NiGM/wAMhOutZ/7zWfZFhk9Bck/JgDNBPlHBi1jLLKGJB0aCQpYECegME1dxnhK277KpuRMybbRJmYgarPWtnLPG3W6VsIzq+uukR+90AGup0pl4jg8Y58W06jSMvieWZ6E6Lp0HrQc94vhWOUrJWNDBg95nqD+lZcPgXM6fIa/SnXHNjmZc64ckA5AxBzHQkCCNYHXT1qXCfGF4eNhPDG4ZA0AxImCdJoKsXy662GbJ4eQCVbQnufWgdnD29swzesj8xXQ8VevgD8TfUK2u3yPagN7juGZyuJsoW2LKCv1FBRd4J+C4HmaASBuJ2122oRb5dumJYgGnRbGGuWS1rEXLaqPNBB06DUaR6UHwlm1c1TGXVMwMwBGneOlAMv4Twktieh3PWarw9suQF3NNnEuBXrlmSVuqmqlCNuvqD7+1Y+AYdFuhXtOHXUKRqSNZ+VAvYq2yOVZSCPT5UZwnCH8MObZYdpE+hidqO4i/Ze4WbMO5ygj0kkVI8HFxg9u8SN2AGvrl6UGXAYGQR4bJpqI+ulD3wDB2UnarF4pcs3GWSQp01/P6V7/adrxG8RDMghlJB170F/E8C6IGABAAmKCpg7F9WGLYW7YjIWMS5MABv2TvvpqR6U04/idt7Q1LA6T19xigXEmt+CSL7Wsrq+Zkz5cp10AnQdekUF6coWcMr3LrWfCklR4ebMp1EZySsaCASO870v4vD4dvFFpVXOpWUXI+U6ESsSuwIPlMwd6o47zeLq+GLj3cpgMwAzHXzHQfKPWo2Q64cq7ImZTmbKQ8EEkM4b2RM7aetAG5H4Qb+MyxK2gWJGgBBAWT6np117V0IcMuZ8uUr79o99DuS+YLCEYWxLjKWZigVWYHWJ80xME+tODMBMyU3jePdQKPEeI2LF02mYtc2IHsrP7zdPlRbg+MFrEtZZNUILOrZranQjzFQZmNAPyoLzcuHXE2s9nzXD5n8Q2xBIALaEGBOtCuOX8PbLW7BQiYJW67hgJ7eX+e1Aw8z8YwDXncoCzOC5ALgET5xbY5S0wTpr86B8V47gmCpZuX7QtjyPbRlJnU5xmBYz1NI928WY61WY60B/E80X8xy4y++kSyqCR2Mkz8aE4jHXLjSzFj7hP0FZRPQUQwFgq4kBipDQeo3/KgbeWOLPhLK3jauOl4tmKxEIco/JtDFFDzNw9sl12Vbtl89pblq7cho0JRIUwQDJbQgGKlwnhzXbQi4UswRbCgSrSWYbbeYV9wvA2rV8LdtW7jRqzWndssHMVVZAbaTGx0oFm9jMNirrseHu5Ziz3MNcuISWJJPh3A6zJncUBxIXDXwbVwXUgNOVkMNMpcU+zcA3gkAxBrquKWzgwRYsqoj2t5B1j/AM1zzm+1bORkKlnMkKZiRJDHvM6dBQGrXA1d7eJd08G+plEY5lUAZVOXRiddNhtTH/dTAfx/7m/nXO+G8X8G0U0brAHX36a6nvpFT/vRe7/WgK4Lny6jSxNxdZViwmQf2l1GtH+Gc34d0CXrCEHuqsNfRhSRa4jZyjxMKG/iBKzHqNKq4qbaEeHbu2nHtJcJOhAIPmEjv7jQdZwPDMIQ1ywgt5wR5Cch0PtJsN+1L39tHBf/AOa7a8/7F223ka24jNDEFXmRppvI6lU4PzLeUxnOXTQbGiPNF9b1lLn7SNHwb/mgZbfM1oEKogsCGL7qPQqxG09aA4Tmi4Lz+GoZCxygyNJ029AKUMzeta8MYM+hoOipzIbtq4MmVwh0aG6SIPYxSxw8jwyx2idfWocHBVZMkwZ9ZHWvMCjLYXMDluTlPQgHKYjsdKAlhnC27gXKFNsyRpJInXvUsB4bYRRlAdXgkaHzbSeoisd8hbLHby/nA/WsfCMXkYZvZJ1/SgdOBY25ZuZTczLsQdoYbVkwOPfD4m5b1Zc8gE9DqIJ20gVX4ii82oA0PQbaUP4hiR96ZwdJWfkKBn49xZzCnVXWQx9r3HvHes3CMQyMIJiJrPjQGyajRCR66ircGR4pG2kfT+dBPjELcZonPB+JoFecG58AKJcbxE3ADssTQjEsAxI23FAWZos6ehHwrVdxSuGaBqIIHyI+NDWuA2jLaxoO9AeYuNZLXg2j52EOf3V/Rj9KCm3wd0e8cPaNwWlzsRB8NTqAxGgP10OmhNBsbjbtyS5RAdConMQf3pBb5kegFELPN1+3gjg7MIjMWuv/AOpcJjTNHlUAAdTAGopezUGvC4prbKyMQVIIjQSK7JwzFnFWUe0CSyAwOhBhge0EHWuJA11D7KuJk4a9h5Ai4GH+VxB98lT86Bq4hyouJXNfbKEUiFI9po9onyhVALH868wv2Z4JkD28Qxtxo4NsiB7XmAjvPuqXEuMYC/hruFuYhVlcnnV1GcwxYjSVkAaHYUvY/ia4fhv3LDXUuNffJFoHLbRz5wWP7T6jvqTQJnNHCB94uMhzWyQQxGrAqCDA2ka1gs8IOh3pqt3s+IuqZMQfcMsfmpr5klgilFnYuwUfEn+jQAHwgXSBPWo4lwDbdZlMoafXVfhEr8K6Wfszd7IdL6m5lkIUhSe2eZ+MfCkfEcCvG/dsLad3Csri2peGtsSPZGg0gUBZbty3bRLQJtM5zAbgkiB7oMfCjnGrGJt2Wv4RyrKvnGUNMTrBEx7qXrXGzhMVa8VSFNrLcQqQwZgpBAOx0HzqXNHOjC0Ldm5DsylgB7KamCdi0gAqelAo3+KXbjBsRcYwZCgak+gED4k1TxrHG5l8jIBOrHUzHpp9anxni63CotWksqqgFhrccwMz3Lh1JJ13oSDPb4UHmavdKjFe5aC4jSJrx2LGSST6+lQBq9B/zQTwwopiX/AYdysfCTQ3DOAT+tXY9jkUaQTOhB/I6UH1u5mGo1gfTSvkeAR3qq2a88T86Bgs3osM3YQNuum29ZcLeJUISYBMAnQZokjtMCvXxdrwWUHzEAARuQQapwVmdqApjFtm3A3ncE9KF2WjQ1ot2wGAeYnUjeKljsIpXPbbMDPfpuDPWgM8Kx4BzPBIHaaz8Vv5rzNtMflFCMJd2oheB0NARW7myT0ER7q0YTFBGJInWhVm7W0EHeg037i3HZkEAxp7qw4iz9K9w9yJqF6+QGaNgTHuBP6UFF64VtO0jyKW+I2mPhSZdAyq/iKzOWzKJzLBAlzEebWACdBrE1rvcUuNbdWctmy5RsAASx+uUdau5mxIZ7aLky2cPZRSqZCZtrcJfUy2Z21np0oBIrbwjhxxF1bSsiZpJe4cqKFBZixgmAAdgTXuD4Pfugm1Yu3YEt4dtnyz+9kBj40V5H4Xdu4y2UtowtuDc8VQyKNQ2ZDqzAZiEiZX0MA4cR+znxfCAx2FDW7KW3ErGZBEyCGMiN1+Nb+Q+VreCuXWxWMwRzLkHh35Os6nMF7nStnG8NjCWuhrC3riIhtKCouguviQ11FAbKBAOYnYdZJckYXEOt/xyoPjpGYEXCnhqUBkyCEKe0CZDTqJoF3mTlSzib/jNj8IkiIN0E6EwJCidOp91Z+XOT1tXg33zBsomAtx2b0MZANBPzrrdrh/lyu0xtlEadJkmffpXmKwq6TccT1LCNPeIoOYWeUMl3P9+sgEQRluEkSYkx2rYvKlpc1z7zZvMB5LbZkUnpnYSwAMbCnS9w+T5bl6J6CR8ytWjhLHQNfI/wAyf+aBTwnMuNtKtsf2YgUQFN3EEwNvZtH86HjA2TibWLv45EuC94rpZs38rebNkDkgkbCSNR+zTVxLgdrTx7uUKQR4l9V2BGpyTGp0mPkKpxePwfhtZbiOHUFcuuMUsARHllp2oAGO5Hwl+4bxxGIIJBgYe4QAJIBOWTpodR8K3WuUcAyEtbQhCWJGCCls06DTM8ToBMQKK2uJYIiFxOHuA6SAjEA9iCDHrvWzCvh1QlbjMoYTlS8x11AESQNDrr0HagW+A8lcPwl03guIvPbmFe0TvHmRSsOQOo2k1Vx3h/Db95r13DYkMyAQLGQTLechgCXMESZ0FNiYyxnDIL8qASfu9/ZBEBmSASNIGrT1oXY4OloAYi/ibzwy5hYuEZWa4wmEbzDOQDMgREUCfieScA/mFniPvRMOo+pFZ/7kYH/2+J/PDf8AfT9hMLhbeiDFCDP+BcPprNo6a1u+82P3cT/9s3/8aD8w1NDRPhVzDqt0Yiw10skWmW4U8N9fMQNGG2h7UL2NBdauxNXJDVWlolM0HLMZo0neJ2n0r21oaDzVTB0I0NaQoIqi+OvXrV9oHKCQQDsY393egg9uNaJcLbU0OdprVgbkGaDbjNjUOHrufpXt25Igf+KjZldjQacBwp719bVrKC58pYwNNd6JYvC3FJtsoD22IMem++//ADQ7BXslxHMyrA766EUe4xiR96uMNQT19wmgGXsGyqrEaPMa9u9EOM8LfDrZLMp8W3n8vT0NVY7iZuZRAVUOgHqRJPrVvNHERddAhlbaBAe/egjgMIrWb11jBTLl7EsdaxsmZSu2ZSJ33BFSXFEWvCGxYEnv0+VX3rGUgfwigTzw1Vs3s7IL6G3lQuJKefPkEjMdVOxgKdpEi7Syw9+tE+aLobFXSFygFVCzIGVVXf1IJ+NDaDs/C0uDC8Ot2Ba8N8jTDXGZ3Ci4xw6+29q6M+dyFUEaEij1jFLYFy9dRPFumH8OChuoFtuwy92RvXYHUVwXB8Wv2lK2r962re0qXHQH3hWAJ9a6X9knMaeC2GxAGS04NtomPFLuQw39sMQR+9B70D9iLK3VFq6lzzHISbeWdJzK0n8MTqT3HXSvOBg2i4usXuMqqBEOxQuk6mCQnhgmY/aJAbTViObMGpOS6rvOUi35mBgtDaQugJ80bGk3nPmu5gxdQMHuvcJVhiEIAYESLIOdQoCiCuUsuoO5BsxHEVtv4RNy9iIk2cPqVHTxHJUIPVik6xNaUXFtrGHwons1+4R6n8NVP+8e+lD7P+Ms9vKAFtkyT+0WEZzcuHzO3Ukmdeu1PNmB1mflQZjwxm/xMViXnorLaHw8JVb5k143L9g6NZa4P+tca58w7n8q3LiROlWLcnWgx4bgWHT2MLh0/wAttf8AsH51vt2FGgCj3KB/OpA16KDzJ6n+vhXyrr1+JJ/8V9duKgl2VR3YgD5mud8Qu4L71euniyWLdw+azZv2SjGAGL2yjDMxknrrQdFKxuZ16/18KhGsQNPzpKuY/ADL4nFnykDIjtYVIXYhTYA6bxR7hXH8EwCWsbYuNJOt62XJJnWCJ7bdqAsyg7j+hrWiB2qvLInpV0UH5HLbV4Lc/lUSdIgTMzrPu3iPhXmo0oOxWuKpi+EotywMpDIwtwpR7WUJcQfEE+81yU0w8I5iFrDLamCueIHVpI165idfcvalu0aCU99qeeYcXaxXCrLquW5hX8JoEDK2n10Pvmkd1I361u/tAjDNaB9u4GbT9wQuvX/igq4XlN1M3s5xPukTTHzrcU4pltoEVAAABA77fKlaySGBHQ0X4xivEvO/70H6AfpQVWBrVzAg1ZwzDlyABtqTX2MMO3voK7epjvWy3cnetHAMF4jOSPKiEn46CveH4cG4nXzDSg1tw4+AX1Gv0rJgUBzEiYWaY+N3AtkKre9e3xoNZSRpppBj+vdQW8Cwme6o7b1dxwhGuvM+GpP+0TRblXBHMX17UK5jU+Bim7W3+oyj86Dmtm0924FRWe47aKoJZiddANfX5008N+zrF3SAxtWpKgB3ky4LgeQMNLYNw66LB6gVL7OcKfEuXVzFgotLlR2y+MyoWYghQApPtTIkgaEhs4jxghL7A5WZMQwjcNff7vYgrqSLSBQd9ooEvGch4hU8RHs3EyG4IuZXNuYV8rgABoJAzEwOlaPsywXi3b6lgmVFYySsgMQRoJnzCjHGuMAo1sOmU3QoXOyeWwoUDJm8NxmXYARJAk0E4JdU4t3UkAWma4fKc2RkkwwgCNf9PrQXcy8IuWcdbbJNvxLahx5gHzKSpYTB8wIHrpsau5us4W9YGIQW7F5S63baKv4jJcAVgAwjMrkloPsHtWk4K/d4nat2vGy3EtG6UlQ1sM4LuVMZIQRPX1oiv2d2bfhrxDG4dLmXVASbuurZfOJ1O5RqDNyFzCbFv8QqwuqVts0E2/DI9vTVGmBqSIPQ6PFniuYeWUYGCD/hs0fssCQp7AmD3pO/uhw5J8LiZQ9DftwPi3kFG7OFxGAtlgq4rCXAM7WjnVY18QLuIPbSNz1oGTB3iwkH4dRHdd6L2b3sSMzNss7DuaU7d0jwjaK3Tc0tlSVVsvtZ5PlVV1J6RpuAWm3aFm3muOcx1cgQz9lUE+ROw6Dc7kgK5q54wuAEXW8S9/7NuC3+omAg9+vYGuV8d+1DH3tLbDDIdhbgvHrcYT/tC0wc2cuYXE3hct2mw5jzi2EhyTIYrsG13GpoC3I9gf8Aq3t4iEHx229aBJx2Ia6c1x3uPO7ksfmxJrVy9hPFvpbWMzmFBOUEnQCSdJOnxpww/IVhjHiYgbag2iNf9Hu+dTXkfDLqLmJPaDa/VNvdQNXGuFYcYBVS4r2lTJdOYlSyZgXRXMK4IYhlg+WDM1xaVjWWMayIHyrrGN5ftXLaI+IxrypYzdtsQpd0gs9skKShOUaTuKH2uRMEQYfENG4N236A+zZoGv7PeSfu62sQcVdMpmNpTlteddmWSWid9NRtXRaRcJxtktqo82QBZbeFED2UAO2/Wif95H7L8qD84WbcsB615eHmb30U4PhZzP0Gg+P/ABWTiOHKuex1FBlAqdm2SdKtwmFZ2CqJJ2o5guFFSCe0/U/yNBlxeDm2WA9gCfjpQgCna7hSuHZiNDPbsf50npboDuAwEYZ2P7Q+UUKQbU5X8PHDl6EINo1M9TvStg7c3EHdgKB6w+DCYW3KgO/mb9KT+JH8Q10PiVsHDlmEMFhR2O1c6xFo5jO9Ax8nMVtYlv4AI6fGp8tWC1+3pMa1dwawVwNxh+08fCifJeG8zP2WKDDxeyNY2LVbgMGfBn99tPctEOPcLyuD0Ykjb40ZwfCy9m3lIGXv677UC1wvib2H+7rbDG5cAQBvMRcnQTtl8xJ6AUa49yLcv2haW+lsuwN3Rm8o1IU6Sc0bxMUuckcJu2uNMmIC+IqXHzTM54yHTQDLOm+kV1vwLsg519RG+nv3maDiPCsC+Ca5Ye3eLW8T/iZitj8NLrqcgMsWGXUqwEjWQAR5cC2q67YS36jKc5jeDr8PhRX7QOKLfxV8FmHgrdQKPZJRfDz7SGJdVmToO00E4gxzt3+8L/8AhYUn8/maDHxLiOZVAultWJQoNJadG1MdtTp1obwe3duYhFsuUeZ8QEjIo1Zjl1ygakddutT4g1yFDkeyNvj/AM9qOcg8L8ViCf8AEYKwGhKKC9yDOhgGPUA9KB4XiTKvgYRnhyDdvsw+8XmKuc7NPlthUeAupAOXKqguIHBvEWA1xbhXUAyM4VcxIUAkeILkkScty0+ok05XeFhWByp7aTlWGDp4iCDOxA8vYqQfK5hdxxW2FaAy5sgCqFRnTyFYEFYaQJ1XZbkQKCn+xHt2/OwGpWfGza65VJKwNRrGyqxoVg+KXMHfZsMzKMxOVvZuLMjOg0kgjUQw+lNvFjdXw1v20i45tqqsSzNBOTzE6bbuoPUnagV/g0EeGWynMQQQSoVgjlSwmQ7AerEaBVmgauWvBvXPv1j8NMhW/Z/ceQwNvT2XMExocietXY/HNeZi3sgnQaadvXaZ2pd5b/AxNvKPJiJt3F3Eh2VCJEnK+WP8zVIcXi46FV8rEHQ6wYJGunU/GgIX09nrp31Ognp8axLchTtoRG0ftTufj8qkeICNba9t33j/ADVmDhpAtoTrOrjYEk+32FBtN0jzQARoI/XSsVm6T0MDttt8q++9+Ug20n1L/nmmvpXL/hrMEbv6Ej29tRQaMS0CyTr5Hk9PLdb/ALt6sUqLR0MROvfyxp01+VDUMxmVYUuAPP1NoxOedyDuetEbZBAARdtdW6e9qC1DCQTU5T94/L/msV2/GWQu2uh3JI6k1L70eyf7R/Kg/9k=" id="133" name="Google Shape;133;p2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TEhUUEhQWFhUWFyAbFxgYGRwcGhwdGB8YGhocGBoaHSggHBolHB0YITEiJSkrLi4uHB8zODMsNygtLisBCgoKBQUFDgUFDisZExkrKysrKysrKysrKysrKysrKysrKysrKysrKysrKysrKysrKysrKysrKysrKysrKysrK//AABEIAL8BCQMBIgACEQEDEQH/xAAcAAACAwEBAQEAAAAAAAAAAAAFBgIDBAcBAAj/xABGEAACAQIEBAMFBQUHAwIHAQABAhEAAwQSITEFBkFREyJhMnGBkaEHFCOxwUJSYtHwFRYzcoKS4WPS8UNTNFSTlKKy0yT/xAAUAQEAAAAAAAAAAAAAAAAAAAAA/8QAFBEBAAAAAAAAAAAAAAAAAAAAAP/aAAwDAQACEQMRAD8AWL1h/EIAliNB8a043GBmVYKsvlb4Uc4LaDcRUMNADHwrHzRgZx9xF0JAPx3/AFoKOEGLh16etHcBxq5hnLWyDPtK3XtB6UqcKtMLjK+61qxuKRH8NgT2NB0Hlrjv3i3i77eSNInYKtKmH4/buQhuEA7akV5wTHJa4bipIBdso9c0D+dLVnAq7WwYyswBjeCRP0oP0JbPlGp271LXuartZQoAgADTXpVo2oPDPc1At6mra8NsGg+QmNzQXmNjKQT1o4ooJzHOgG8UCvirucKp3Lb9q15WtWGQtIzaGaqxVjyZo1U1kz51ZW270BThl8sg129TVFkEvchiDI1k1h4TiiqERqu3rvV/DMRLOYiTqKDbxfEi7bRSfxM0ASddppf4naZZWSCOlEeKZlu2mVZKnWsvMuIDszeyYoKOUeYmtB7KpmLnMDMQSOta+YcSGKZdwPN79KX+S8L4uLA6AEn8qbOaeF5LQZRrm1+NAt4tiUjWffWYYdxuD7624YyUESZ2ojicXoysuu1ALs2n0OppkwbEW9zt3qNq9mjyxC9qqF3yketAe4Pq5BJiKF8zXFzMFYgp2J7a9aM8DEBmI0/lQDimD8RncbGSKAB4p7/WtVi6e5oXdJmr7NyDQMnDrhjc/Ot7MYOp92tDeXjLJruw/OjnHBD6dhPzNBS2YqBJ19TWbFkqCN/ia0W3BIE1hxrwW7TQYyuu5+ZrTPr9TVY1q3IaBW4CJx8zGUTWW/xDJjbr3AxE7+g6ip8tozYu6rA5wpkdfWh2NFy6+ZJYEwdNo3FBPBNmvu8QH1E9q08TKMqotqbhaM3fSpvg3t3QWU5WXQnbQUR4MF8QvcK+VDkHr/RoAFtrJAw14OHmRl2n1+tEbXC7ebDZW87XVUj0mKwm0GxC3GBBK6++jPDjOIw2g0vKZ/1UBH7RsBbF1WdoAQUMwvDrH3Y3hcbQxMmB8K2/a0T4gIOgUadKXcNzkVti0bCFB9aDp32d2lOGZlYtmuESfQARTSLVLn2c4wXsEHCBJuOIG2kCaZ6COSlLnZLqsty10EH5k030F4+siPdQLOE4grgq2jjcUPvrkJA23rdxThoLMU8py70MS40FLm5GhPpQXYY75YzD2at4Xae4LhB8xJ+Yqi8pTIffNecKxjJbZ1iSx/Ogvw+MGbK05oie8aUC5puS/l2jX3UVxvEBcaAgGUTJ9aDccU+0Y17UGbli8yXwV7QfjT3x/MmFD5j7QkH1NK3JuCy4hGYBp1Eax7/nThz3dAsZSN2BHwNAmpfi4pG9aHxqnNOpJofh7ozA71ovFVSYOrdqAta4gc+ugCxtV+EujKWMGsOGx9sZp3y6SKnYbyn1oG7heIY4fMoEnYdqxWTcIM5TA1H8qs4WxXAlh2MVl4W58u8sIM7T0oE3iB85gRqartMas5l5a4jaLXT4V22TMWiQyzsArb9B1kxtoKXsFzPGl1dAdSBDDodO4PQ670HQOVnm9aH8Y+lHeYcSFuspEyo/WgvKUG/agyCZB7iCaJc0E/eQI3UfrQepbJidPjVd+x5W7CvAT1qN14Q5uooBtq/W7xDQdG1q/wD1GgU7Ny+l67dsvDqY11maq4XjvBd/HLKTJkDcn0rFhLj/AHhpJjPqPiaY8bwwNnJGhYQflQXYfmNb1grc0g79a84KcNcNy3cJzFT4bClXH2ALxtpos6iqbth7RlGoCmEuZLwRwTlJk96LcJts7EroAwM9REbUpW2uHzyZq/B4+7buaEzOvr76Do3M3DWxPkUFmyySN/rXPsTwdkWTO5HxFPuD5tRG8RrbBoAMag1kucZwdx2Z7NyGMkevuoGD7L75TB+HGocn/drTeMWaT+A8ZsE5LNtl7k0wM80Fq8ZHnHVelCMJxJbqkZpcN5qGcw4ZiHdDlZRPvoFy9eNwm2SFLak96Bq4gPMfdQ7j1jOtlViQZrfxLFqqAaQNNPaO9AXxQ+9mT5coj60EExXiAo+mWYPTSruW8A1206qdifzrziGDDqsaak1g4PjLloZrZOja9jr1oI45/CukN7S1ix9wXXWHGVt/Q1VzLjTexBcqFJUaD071ldFUrnBjqFgH4ZgR23FBo4XxN8Nc8pGh376/8U7848US9hbTJoxYfrIpaGE4bkTPjDZYqGK3Ar5QZy5mtnKp9CZ9BRR8Pwu3bRrvEJtk+XKyGfgFYgepigDYW4FuToNP51tOJLoqmIz61di8Hw43MqY0yyBgSgMTMSdNfTQ7VttcCU21yXkZQZDMCoYDqN9PWaAfjXC3DliIiteHP4ZI39ajc4HfJOUK4mfI6k/LerVw+VCr5kI6GQZ9QdaBiwDj7jlG8a+/rQjH3r6+EuEyFzcUMz7KustAO2mvadqN8HtquEXNsTr6yRS59oyZsPdGGLK6+GwKlg2rBWgqZ2Px2oKzjOIMzrcNh7Gfys3kYordYkBxG1KXNHLaPfa7au6XCCwImGaFhY3k60Tw1trGEFvEPLMc4Z2cliYnMrwQwGUCJnrrVHA8b4jkKZgxqCZ00YQY07GgM/ZjZZDaVjJD3BPoucUw8z3IxYnYKP1rJyXaC30VdgGA+R+u5n1rXzdZJviOqj6UGbOCDrvrFZr2J8pU1o4eVTzMZ6VRjikMQd9qAZbia2aULV6s+9HtQJSXh95JaYLnb30yYsX1uE4d5WB5W2pTsNLEno5I/r5U2niAKBoIZRBI2Hv7UAG9ebxvNby3I6bH4V5ir2YRlgmtN8O2ILrDEARPas+Icg+dCp9KC7D2vLqDpWbE4f8AELD+tqr/ALQcTB0rXhsSbvtQPWg1htK1YcA14OHvHskjvV6YNx+yf6+FAX5YH4p2p0WlDliwVYk6U1q/r9aAJzTfKI38SxSZwebl9FWR603852S1jy9DSzybZi+WYgEbUBrGcPa27MxLKenWtWG5dnPcJkgSq9dp1olccMBNaLlkmGVipA+fvoFE8TXLlOhEiKowa/hr6t+ZrVh+HTcc3oVjJU9DVPs2lJBOsafGgFYq1+I53ih/FjncZddKNY/hwVVdbmrkeU1i49hDauZQRoo199Bm5eyh2zaQpitWJ4fbLIwtJnO5yLPzis/A7am5DNl060xW+HG44W22Zh1G1Aq8S5YZyzWGCNGqNoje4/sn0OnuoNgMabB8J86LMunQEdQPXfTeuk4W01jxXdZZdCh9eooLxnC28TaCvbhgTDKIK/5T29DIoPcDzPbQAhj/AF+tMuG5uw14BLkZjohfUT/XrXNP7mYgSbTJcX1bK3yOk/GguIt3LTZXVkYa5WBB9CJ3HrQd1wPGLN20LXlV1OgzZkYAn2G3O3Wp43DrfVnABtNbgmYBGo02IHY1xTCcYdHV1OwiNxHUfrTHw7FX71tIJ8rKYG7fsKZOgAAJ19+gFAE45wR7WIKFi9vdWmTHb3jadjoRTjyerWgMiaDeBqR/Ex6emlFsPy2G897LO+VBHaMz+0xPplGuxozhBbQhTGgnL0E9460GrgeBNvFjTysrMvX3j4T+Vec0/wDxC/5RWjAcetZ8piFJAI+AbfoJEn3VXzaYu2/VT+cUAa5d8pFD79wQY7VuvezOkzQvi95LVouxAB013nt60GVLms0U++/wj6UmrzEm+U5Y3nWfdQL+9+K/6f8As/5oIWX88GQM2/xpvwXG2spfsp4bJeHmJ6SIpRxQzXHy/vH6Vo4ZfAbzAEGgPG4tqD4itoNVHboa38Rxi4i35FBPcH9KCNgmdLwQSAMxgbD17ChGFxDJAEEUG0YZtmrZYwzgQradjUcNcvtBCyjHQRNHL6i2mdgQQNNNJ9aDMhvqIDHSrVvXxux19azLzDcI9hflVeAx+e8oYddNKAst7EDqat/tDEgb0UxLlEzBc2v51cbOa2ZUAxpQLlvjL3GCM/l6miPCgWvBZEb7UqHDNqRO8fWnLlrhrW2DOZJ291AbvYfKdxQriOLLXAAxUJuJ3NMnBXR2fMQTOgO/yqnmTglq6JUZX3kabd6DHjyrWjI1ApZvAxbUTG/60xYiyVtkFpOXX31hWyAAxI0XSgUcfecv08p0qGOxLXND7ZgVfivbJjrWXHW5eVoNmEt2goBPnnambhxBwgYEr4dzVl3if5UC5f4K2IVrdpB4gGbMxjSY/lTfwnl3E28PdtOkl9oZSO3egHcTvgGEcXVfXMfa+P1rKNTqpojw3lq7bktaafdP5VsGBYHVWHvU/wAqAajaAZTU+I8PsXrWS8oZRtI9neSpGqmO1F1tAb/lXuMUFDp0oEXj/wBlq2lW/YvM9nRntOPOV3YI40LFZAzAerDemDl/hKSpUjKxzqpADvm0XyAmFCALuRuNaLc9EnDWbC73AAB3JELP8Ilnj+D0rBxThitYcLkLLlmYDBiQqv6ZNI16R1oNfGeKW8PaN66fKuoE6s2gAAIGvT0pcwuJZlBefFuA3X7DN7K+4KAo9BSxxFLD37VtAiJnBZtIhdST01gj/wA0VXi1pjcIuoWdsqKGE5RHTp2+dBrF2MpMmJn/AFaH6mieH4i11LTO2YhMs9yhZCfjloHjTCH3D/8AYUR4RZ/CsiI/DBg/xEt+tBuu3On8qVvtKf8AAsqNTnJJEdB8+tNl+3aVJd8sbCCZPTbWK5vzfi7hfcFQfLl2g0C0wZRM79Ku+43P3TXmFQO3nnKCM0dp1p++84X95aBVt3NXboSfqTWVzrpX15yWM6GTIgDXc6D8hUEug7EUBzhnMVy0pRCFDjK5jcGtTWrNvOFfxEaMukHUA/npS6BrA1J2A3+ArXaxIUAGZGhEGgZuXMetq6DmARdYYwPWKLcf5vtX7L2VyeY6GNB8SK5/iiZEjQiRP9b1VNAbt4QrPnGg+FfYC5kuC5Ex0qjCAtZck+zoBPxPvrMmKU9/kaBnxXGHukBZUDpT6nEreIwyrbOW6ohu+m8+hrl/DhoTt2n+Va/GYGVZgfQkflQF7OGhW20O/voxwhGuP5IJC66+/SlbC8QfKytqp6nU+6atwvEGRsykoR1H60DmnDlWzcuSRcU9e9C8Txa4o9qWI3JoLc5gvyQGABPYGffIqi5fL6mP0+VAwWuIu+ZWg+XepYhpZANooJw24UuK2nlMkd/Q0X4nxQ3XzALbHZfTvQZk4YCSzHUdKFXl8xj4D30WTEsYZoMaVYmOw4uI10paExmLKBPTVyBQCOA8+2MGL9wL4rgrbS2GC5pzMzTqQgygZoMkgetPfK/2m4LFlUZjYvHTJd0BPQI/smexg+lckxVnDW8OmEXH2gFc3Dct2c5diCoFx7d5myhTEBY2NA8dy/dVDcttbxNoCXewS4Qf9Vcoa3pJlhHrQfquh2M41bTQEseyjT57VxLkL7QMRbBwzt4gKxaLkkqRMqDMkRsDtFPWD5nYuGdFAVYHqaA5iuLNclYCjtv9TWS/c8pG8igh5hul2OVIbpHT30d4ZirboVyk3iGydiYJFAv88cTcYzCohAUo4kiRmtpoe27ka+lc/wAHx3E3s63GGWSCsECSdjvtAo/iMTcxDPiGBTw1yWbLlVZibi+IzZtQ58oCCDA3EQRlmw+IKiwpZiHOm0hRudhEzrQLWLOdzAgDSugYLLh8HhblrDoUY2zeusyqlzxAqgXbuU3FFq/KtYQElQDOpBAcR5a8AK5u6CRc/CNxQ46HLcBIgjp7q9wPFbarFm74N8HMrWg4tkkRm8K+CLd2NCV3HUbUEuZbj2cacPZQ2xcCZsPutu4+jJbMexIDKR+yw06B8srDgAaAQPhoKQuRcE9ziatdLOUDXXcktJgAFidZlhv2p15w5ot4S0DaRbl5yVQGYB6s0awJGg3JoFWxxm/d4kbFu291fEIZLceIUTcKzEKg03kb7yRSpe4w0uHtW3VidJ8ySdFFwHN5dvODtrRO3zU+EvXPuOa3aYiWZU8VjAzHPlOUFpITUDsatTi74kzdsWMWn7UotnEj0FywEOb1IYH50ATDtbCl1brDKR5gCCcxIEROmnWtf3Nf37f/ANRf51iucLzYs2MKxuAtCG4PCJBAaHzwFP7Ou5AjcVv/ALh8Q/8Akr3zT+dA68V5OUZ7lsQwByIYgzOknWe2m8Ui/wBkZtcpHfuD120o5isJxABmv28QAo28NiGM/wAMhOutZ/7zWfZFhk9Bck/JgDNBPlHBi1jLLKGJB0aCQpYECegME1dxnhK277KpuRMybbRJmYgarPWtnLPG3W6VsIzq+uukR+90AGup0pl4jg8Y58W06jSMvieWZ6E6Lp0HrQc94vhWOUrJWNDBg95nqD+lZcPgXM6fIa/SnXHNjmZc64ckA5AxBzHQkCCNYHXT1qXCfGF4eNhPDG4ZA0AxImCdJoKsXy662GbJ4eQCVbQnufWgdnD29swzesj8xXQ8VevgD8TfUK2u3yPagN7juGZyuJsoW2LKCv1FBRd4J+C4HmaASBuJ2122oRb5dumJYgGnRbGGuWS1rEXLaqPNBB06DUaR6UHwlm1c1TGXVMwMwBGneOlAMv4Twktieh3PWarw9suQF3NNnEuBXrlmSVuqmqlCNuvqD7+1Y+AYdFuhXtOHXUKRqSNZ+VAvYq2yOVZSCPT5UZwnCH8MObZYdpE+hidqO4i/Ze4WbMO5ygj0kkVI8HFxg9u8SN2AGvrl6UGXAYGQR4bJpqI+ulD3wDB2UnarF4pcs3GWSQp01/P6V7/adrxG8RDMghlJB170F/E8C6IGABAAmKCpg7F9WGLYW7YjIWMS5MABv2TvvpqR6U04/idt7Q1LA6T19xigXEmt+CSL7Wsrq+Zkz5cp10AnQdekUF6coWcMr3LrWfCklR4ebMp1EZySsaCASO870v4vD4dvFFpVXOpWUXI+U6ESsSuwIPlMwd6o47zeLq+GLj3cpgMwAzHXzHQfKPWo2Q64cq7ImZTmbKQ8EEkM4b2RM7aetAG5H4Qb+MyxK2gWJGgBBAWT6np117V0IcMuZ8uUr79o99DuS+YLCEYWxLjKWZigVWYHWJ80xME+tODMBMyU3jePdQKPEeI2LF02mYtc2IHsrP7zdPlRbg+MFrEtZZNUILOrZranQjzFQZmNAPyoLzcuHXE2s9nzXD5n8Q2xBIALaEGBOtCuOX8PbLW7BQiYJW67hgJ7eX+e1Aw8z8YwDXncoCzOC5ALgET5xbY5S0wTpr86B8V47gmCpZuX7QtjyPbRlJnU5xmBYz1NI928WY61WY60B/E80X8xy4y++kSyqCR2Mkz8aE4jHXLjSzFj7hP0FZRPQUQwFgq4kBipDQeo3/KgbeWOLPhLK3jauOl4tmKxEIco/JtDFFDzNw9sl12Vbtl89pblq7cho0JRIUwQDJbQgGKlwnhzXbQi4UswRbCgSrSWYbbeYV9wvA2rV8LdtW7jRqzWndssHMVVZAbaTGx0oFm9jMNirrseHu5Ziz3MNcuISWJJPh3A6zJncUBxIXDXwbVwXUgNOVkMNMpcU+zcA3gkAxBrquKWzgwRYsqoj2t5B1j/AM1zzm+1bORkKlnMkKZiRJDHvM6dBQGrXA1d7eJd08G+plEY5lUAZVOXRiddNhtTH/dTAfx/7m/nXO+G8X8G0U0brAHX36a6nvpFT/vRe7/WgK4Lny6jSxNxdZViwmQf2l1GtH+Gc34d0CXrCEHuqsNfRhSRa4jZyjxMKG/iBKzHqNKq4qbaEeHbu2nHtJcJOhAIPmEjv7jQdZwPDMIQ1ywgt5wR5Cch0PtJsN+1L39tHBf/AOa7a8/7F223ka24jNDEFXmRppvI6lU4PzLeUxnOXTQbGiPNF9b1lLn7SNHwb/mgZbfM1oEKogsCGL7qPQqxG09aA4Tmi4Lz+GoZCxygyNJ029AKUMzeta8MYM+hoOipzIbtq4MmVwh0aG6SIPYxSxw8jwyx2idfWocHBVZMkwZ9ZHWvMCjLYXMDluTlPQgHKYjsdKAlhnC27gXKFNsyRpJInXvUsB4bYRRlAdXgkaHzbSeoisd8hbLHby/nA/WsfCMXkYZvZJ1/SgdOBY25ZuZTczLsQdoYbVkwOPfD4m5b1Zc8gE9DqIJ20gVX4ii82oA0PQbaUP4hiR96ZwdJWfkKBn49xZzCnVXWQx9r3HvHes3CMQyMIJiJrPjQGyajRCR66ircGR4pG2kfT+dBPjELcZonPB+JoFecG58AKJcbxE3ADssTQjEsAxI23FAWZos6ehHwrVdxSuGaBqIIHyI+NDWuA2jLaxoO9AeYuNZLXg2j52EOf3V/Rj9KCm3wd0e8cPaNwWlzsRB8NTqAxGgP10OmhNBsbjbtyS5RAdConMQf3pBb5kegFELPN1+3gjg7MIjMWuv/AOpcJjTNHlUAAdTAGopezUGvC4prbKyMQVIIjQSK7JwzFnFWUe0CSyAwOhBhge0EHWuJA11D7KuJk4a9h5Ai4GH+VxB98lT86Bq4hyouJXNfbKEUiFI9po9onyhVALH868wv2Z4JkD28Qxtxo4NsiB7XmAjvPuqXEuMYC/hruFuYhVlcnnV1GcwxYjSVkAaHYUvY/ia4fhv3LDXUuNffJFoHLbRz5wWP7T6jvqTQJnNHCB94uMhzWyQQxGrAqCDA2ka1gs8IOh3pqt3s+IuqZMQfcMsfmpr5klgilFnYuwUfEn+jQAHwgXSBPWo4lwDbdZlMoafXVfhEr8K6Wfszd7IdL6m5lkIUhSe2eZ+MfCkfEcCvG/dsLad3Csri2peGtsSPZGg0gUBZbty3bRLQJtM5zAbgkiB7oMfCjnGrGJt2Wv4RyrKvnGUNMTrBEx7qXrXGzhMVa8VSFNrLcQqQwZgpBAOx0HzqXNHOjC0Ldm5DsylgB7KamCdi0gAqelAo3+KXbjBsRcYwZCgak+gED4k1TxrHG5l8jIBOrHUzHpp9anxni63CotWksqqgFhrccwMz3Lh1JJ13oSDPb4UHmavdKjFe5aC4jSJrx2LGSST6+lQBq9B/zQTwwopiX/AYdysfCTQ3DOAT+tXY9jkUaQTOhB/I6UH1u5mGo1gfTSvkeAR3qq2a88T86Bgs3osM3YQNuum29ZcLeJUISYBMAnQZokjtMCvXxdrwWUHzEAARuQQapwVmdqApjFtm3A3ncE9KF2WjQ1ot2wGAeYnUjeKljsIpXPbbMDPfpuDPWgM8Kx4BzPBIHaaz8Vv5rzNtMflFCMJd2oheB0NARW7myT0ER7q0YTFBGJInWhVm7W0EHeg037i3HZkEAxp7qw4iz9K9w9yJqF6+QGaNgTHuBP6UFF64VtO0jyKW+I2mPhSZdAyq/iKzOWzKJzLBAlzEebWACdBrE1rvcUuNbdWctmy5RsAASx+uUdau5mxIZ7aLky2cPZRSqZCZtrcJfUy2Z21np0oBIrbwjhxxF1bSsiZpJe4cqKFBZixgmAAdgTXuD4Pfugm1Yu3YEt4dtnyz+9kBj40V5H4Xdu4y2UtowtuDc8VQyKNQ2ZDqzAZiEiZX0MA4cR+znxfCAx2FDW7KW3ErGZBEyCGMiN1+Nb+Q+VreCuXWxWMwRzLkHh35Os6nMF7nStnG8NjCWuhrC3riIhtKCouguviQ11FAbKBAOYnYdZJckYXEOt/xyoPjpGYEXCnhqUBkyCEKe0CZDTqJoF3mTlSzib/jNj8IkiIN0E6EwJCidOp91Z+XOT1tXg33zBsomAtx2b0MZANBPzrrdrh/lyu0xtlEadJkmffpXmKwq6TccT1LCNPeIoOYWeUMl3P9+sgEQRluEkSYkx2rYvKlpc1z7zZvMB5LbZkUnpnYSwAMbCnS9w+T5bl6J6CR8ytWjhLHQNfI/wAyf+aBTwnMuNtKtsf2YgUQFN3EEwNvZtH86HjA2TibWLv45EuC94rpZs38rebNkDkgkbCSNR+zTVxLgdrTx7uUKQR4l9V2BGpyTGp0mPkKpxePwfhtZbiOHUFcuuMUsARHllp2oAGO5Hwl+4bxxGIIJBgYe4QAJIBOWTpodR8K3WuUcAyEtbQhCWJGCCls06DTM8ToBMQKK2uJYIiFxOHuA6SAjEA9iCDHrvWzCvh1QlbjMoYTlS8x11AESQNDrr0HagW+A8lcPwl03guIvPbmFe0TvHmRSsOQOo2k1Vx3h/Db95r13DYkMyAQLGQTLechgCXMESZ0FNiYyxnDIL8qASfu9/ZBEBmSASNIGrT1oXY4OloAYi/ibzwy5hYuEZWa4wmEbzDOQDMgREUCfieScA/mFniPvRMOo+pFZ/7kYH/2+J/PDf8AfT9hMLhbeiDFCDP+BcPprNo6a1u+82P3cT/9s3/8aD8w1NDRPhVzDqt0Yiw10skWmW4U8N9fMQNGG2h7UL2NBdauxNXJDVWlolM0HLMZo0neJ2n0r21oaDzVTB0I0NaQoIqi+OvXrV9oHKCQQDsY393egg9uNaJcLbU0OdprVgbkGaDbjNjUOHrufpXt25Igf+KjZldjQacBwp719bVrKC58pYwNNd6JYvC3FJtsoD22IMem++//ADQ7BXslxHMyrA766EUe4xiR96uMNQT19wmgGXsGyqrEaPMa9u9EOM8LfDrZLMp8W3n8vT0NVY7iZuZRAVUOgHqRJPrVvNHERddAhlbaBAe/egjgMIrWb11jBTLl7EsdaxsmZSu2ZSJ33BFSXFEWvCGxYEnv0+VX3rGUgfwigTzw1Vs3s7IL6G3lQuJKefPkEjMdVOxgKdpEi7Syw9+tE+aLobFXSFygFVCzIGVVXf1IJ+NDaDs/C0uDC8Ot2Ba8N8jTDXGZ3Ci4xw6+29q6M+dyFUEaEij1jFLYFy9dRPFumH8OChuoFtuwy92RvXYHUVwXB8Wv2lK2r962re0qXHQH3hWAJ9a6X9knMaeC2GxAGS04NtomPFLuQw39sMQR+9B70D9iLK3VFq6lzzHISbeWdJzK0n8MTqT3HXSvOBg2i4usXuMqqBEOxQuk6mCQnhgmY/aJAbTViObMGpOS6rvOUi35mBgtDaQugJ80bGk3nPmu5gxdQMHuvcJVhiEIAYESLIOdQoCiCuUsuoO5BsxHEVtv4RNy9iIk2cPqVHTxHJUIPVik6xNaUXFtrGHwons1+4R6n8NVP+8e+lD7P+Ms9vKAFtkyT+0WEZzcuHzO3Ukmdeu1PNmB1mflQZjwxm/xMViXnorLaHw8JVb5k143L9g6NZa4P+tca58w7n8q3LiROlWLcnWgx4bgWHT2MLh0/wAttf8AsH51vt2FGgCj3KB/OpA16KDzJ6n+vhXyrr1+JJ/8V9duKgl2VR3YgD5mud8Qu4L71euniyWLdw+azZv2SjGAGL2yjDMxknrrQdFKxuZ16/18KhGsQNPzpKuY/ADL4nFnykDIjtYVIXYhTYA6bxR7hXH8EwCWsbYuNJOt62XJJnWCJ7bdqAsyg7j+hrWiB2qvLInpV0UH5HLbV4Lc/lUSdIgTMzrPu3iPhXmo0oOxWuKpi+EotywMpDIwtwpR7WUJcQfEE+81yU0w8I5iFrDLamCueIHVpI165idfcvalu0aCU99qeeYcXaxXCrLquW5hX8JoEDK2n10Pvmkd1I361u/tAjDNaB9u4GbT9wQuvX/igq4XlN1M3s5xPukTTHzrcU4pltoEVAAABA77fKlaySGBHQ0X4xivEvO/70H6AfpQVWBrVzAg1ZwzDlyABtqTX2MMO3voK7epjvWy3cnetHAMF4jOSPKiEn46CveH4cG4nXzDSg1tw4+AX1Gv0rJgUBzEiYWaY+N3AtkKre9e3xoNZSRpppBj+vdQW8Cwme6o7b1dxwhGuvM+GpP+0TRblXBHMX17UK5jU+Bim7W3+oyj86Dmtm0924FRWe47aKoJZiddANfX5008N+zrF3SAxtWpKgB3ky4LgeQMNLYNw66LB6gVL7OcKfEuXVzFgotLlR2y+MyoWYghQApPtTIkgaEhs4jxghL7A5WZMQwjcNff7vYgrqSLSBQd9ooEvGch4hU8RHs3EyG4IuZXNuYV8rgABoJAzEwOlaPsywXi3b6lgmVFYySsgMQRoJnzCjHGuMAo1sOmU3QoXOyeWwoUDJm8NxmXYARJAk0E4JdU4t3UkAWma4fKc2RkkwwgCNf9PrQXcy8IuWcdbbJNvxLahx5gHzKSpYTB8wIHrpsau5us4W9YGIQW7F5S63baKv4jJcAVgAwjMrkloPsHtWk4K/d4nat2vGy3EtG6UlQ1sM4LuVMZIQRPX1oiv2d2bfhrxDG4dLmXVASbuurZfOJ1O5RqDNyFzCbFv8QqwuqVts0E2/DI9vTVGmBqSIPQ6PFniuYeWUYGCD/hs0fssCQp7AmD3pO/uhw5J8LiZQ9DftwPi3kFG7OFxGAtlgq4rCXAM7WjnVY18QLuIPbSNz1oGTB3iwkH4dRHdd6L2b3sSMzNss7DuaU7d0jwjaK3Tc0tlSVVsvtZ5PlVV1J6RpuAWm3aFm3muOcx1cgQz9lUE+ROw6Dc7kgK5q54wuAEXW8S9/7NuC3+omAg9+vYGuV8d+1DH3tLbDDIdhbgvHrcYT/tC0wc2cuYXE3hct2mw5jzi2EhyTIYrsG13GpoC3I9gf8Aq3t4iEHx229aBJx2Ia6c1x3uPO7ksfmxJrVy9hPFvpbWMzmFBOUEnQCSdJOnxpww/IVhjHiYgbag2iNf9Hu+dTXkfDLqLmJPaDa/VNvdQNXGuFYcYBVS4r2lTJdOYlSyZgXRXMK4IYhlg+WDM1xaVjWWMayIHyrrGN5ftXLaI+IxrypYzdtsQpd0gs9skKShOUaTuKH2uRMEQYfENG4N236A+zZoGv7PeSfu62sQcVdMpmNpTlteddmWSWid9NRtXRaRcJxtktqo82QBZbeFED2UAO2/Wif95H7L8qD84WbcsB615eHmb30U4PhZzP0Gg+P/ABWTiOHKuex1FBlAqdm2SdKtwmFZ2CqJJ2o5guFFSCe0/U/yNBlxeDm2WA9gCfjpQgCna7hSuHZiNDPbsf50npboDuAwEYZ2P7Q+UUKQbU5X8PHDl6EINo1M9TvStg7c3EHdgKB6w+DCYW3KgO/mb9KT+JH8Q10PiVsHDlmEMFhR2O1c6xFo5jO9Ax8nMVtYlv4AI6fGp8tWC1+3pMa1dwawVwNxh+08fCifJeG8zP2WKDDxeyNY2LVbgMGfBn99tPctEOPcLyuD0Ykjb40ZwfCy9m3lIGXv677UC1wvib2H+7rbDG5cAQBvMRcnQTtl8xJ6AUa49yLcv2haW+lsuwN3Rm8o1IU6Sc0bxMUuckcJu2uNMmIC+IqXHzTM54yHTQDLOm+kV1vwLsg519RG+nv3maDiPCsC+Ca5Ye3eLW8T/iZitj8NLrqcgMsWGXUqwEjWQAR5cC2q67YS36jKc5jeDr8PhRX7QOKLfxV8FmHgrdQKPZJRfDz7SGJdVmToO00E4gxzt3+8L/8AhYUn8/maDHxLiOZVAultWJQoNJadG1MdtTp1obwe3duYhFsuUeZ8QEjIo1Zjl1ygakddutT4g1yFDkeyNvj/AM9qOcg8L8ViCf8AEYKwGhKKC9yDOhgGPUA9KB4XiTKvgYRnhyDdvsw+8XmKuc7NPlthUeAupAOXKqguIHBvEWA1xbhXUAyM4VcxIUAkeILkkScty0+ok05XeFhWByp7aTlWGDp4iCDOxA8vYqQfK5hdxxW2FaAy5sgCqFRnTyFYEFYaQJ1XZbkQKCn+xHt2/OwGpWfGza65VJKwNRrGyqxoVg+KXMHfZsMzKMxOVvZuLMjOg0kgjUQw+lNvFjdXw1v20i45tqqsSzNBOTzE6bbuoPUnagV/g0EeGWynMQQQSoVgjlSwmQ7AerEaBVmgauWvBvXPv1j8NMhW/Z/ceQwNvT2XMExocietXY/HNeZi3sgnQaadvXaZ2pd5b/AxNvKPJiJt3F3Eh2VCJEnK+WP8zVIcXi46FV8rEHQ6wYJGunU/GgIX09nrp31Ognp8axLchTtoRG0ftTufj8qkeICNba9t33j/ADVmDhpAtoTrOrjYEk+32FBtN0jzQARoI/XSsVm6T0MDttt8q++9+Ug20n1L/nmmvpXL/hrMEbv6Ej29tRQaMS0CyTr5Hk9PLdb/ALt6sUqLR0MROvfyxp01+VDUMxmVYUuAPP1NoxOedyDuetEbZBAARdtdW6e9qC1DCQTU5T94/L/msV2/GWQu2uh3JI6k1L70eyf7R/Kg/9k=" id="134" name="Google Shape;134;p20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jewishvirtuallibrary.org/images/hitler1.jpg"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5117268"/>
            <a:ext cx="2153190" cy="1552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dailymail.co.uk/i/pix/2007/11_04/dinosaurG2711_468x351.jpg" id="136" name="Google Shape;13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6256" y="5373216"/>
            <a:ext cx="1839114" cy="1379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hrp.org.uk/Images/aa%20Henry%20III%20being%20crowned%20c%20British%20Libary%20Bridgeman%20Art%20Library.jpg" id="137" name="Google Shape;13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2" y="5116319"/>
            <a:ext cx="2489099" cy="162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pgathenaeum.files.wordpress.com/2009/12/plague-doctor.jpg" id="138" name="Google Shape;138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5575" y="3755757"/>
            <a:ext cx="1322369" cy="159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457200" y="274638"/>
            <a:ext cx="84354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None/>
            </a:pPr>
            <a:r>
              <a:rPr lang="en-GB" sz="4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Put the following events in chronological order</a:t>
            </a:r>
            <a:r>
              <a:rPr lang="en-GB" sz="4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457200" y="1600200"/>
            <a:ext cx="2674500" cy="4526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>
                <a:latin typeface="Comic Sans MS"/>
                <a:ea typeface="Comic Sans MS"/>
                <a:cs typeface="Comic Sans MS"/>
                <a:sym typeface="Comic Sans MS"/>
              </a:rPr>
              <a:t>1552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>
                <a:latin typeface="Comic Sans MS"/>
                <a:ea typeface="Comic Sans MS"/>
                <a:cs typeface="Comic Sans MS"/>
                <a:sym typeface="Comic Sans MS"/>
              </a:rPr>
              <a:t>567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>
                <a:latin typeface="Comic Sans MS"/>
                <a:ea typeface="Comic Sans MS"/>
                <a:cs typeface="Comic Sans MS"/>
                <a:sym typeface="Comic Sans MS"/>
              </a:rPr>
              <a:t>250BC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>
                <a:latin typeface="Comic Sans MS"/>
                <a:ea typeface="Comic Sans MS"/>
                <a:cs typeface="Comic Sans MS"/>
                <a:sym typeface="Comic Sans MS"/>
              </a:rPr>
              <a:t>500BC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>
                <a:latin typeface="Comic Sans MS"/>
                <a:ea typeface="Comic Sans MS"/>
                <a:cs typeface="Comic Sans MS"/>
                <a:sym typeface="Comic Sans MS"/>
              </a:rPr>
              <a:t>2010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GB" sz="4000">
                <a:latin typeface="Comic Sans MS"/>
                <a:ea typeface="Comic Sans MS"/>
                <a:cs typeface="Comic Sans MS"/>
                <a:sym typeface="Comic Sans MS"/>
              </a:rPr>
              <a:t>1215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3923928" y="1600199"/>
            <a:ext cx="2808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500BC </a:t>
            </a:r>
            <a:endParaRPr/>
          </a:p>
          <a:p>
            <a:pPr indent="-742950" lvl="0" marL="7429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250BC </a:t>
            </a:r>
            <a:endParaRPr/>
          </a:p>
          <a:p>
            <a:pPr indent="-742950" lvl="0" marL="7429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567</a:t>
            </a:r>
            <a:endParaRPr/>
          </a:p>
          <a:p>
            <a:pPr indent="-742950" lvl="0" marL="7429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1215 </a:t>
            </a:r>
            <a:endParaRPr/>
          </a:p>
          <a:p>
            <a:pPr indent="-742950" lvl="0" marL="7429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1552</a:t>
            </a:r>
            <a:endParaRPr/>
          </a:p>
          <a:p>
            <a:pPr indent="-742950" lvl="0" marL="74295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2010</a:t>
            </a:r>
            <a:endParaRPr/>
          </a:p>
          <a:p>
            <a:pPr indent="-88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a </a:t>
            </a:r>
            <a:r>
              <a:rPr lang="en-GB"/>
              <a:t>better</a:t>
            </a:r>
            <a:r>
              <a:rPr lang="en-GB"/>
              <a:t> one!!!!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25" y="1600200"/>
            <a:ext cx="7647975" cy="45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Put the following events in the correct CHRONOLOGICAL order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367400" y="1510400"/>
            <a:ext cx="8533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1896 CE Olympic Games revived in Athens, Greece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omic Sans MS"/>
              <a:buChar char="•"/>
            </a:pP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Aug 1947 </a:t>
            </a: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Indian Independence – </a:t>
            </a:r>
            <a:endParaRPr sz="2200">
              <a:solidFill>
                <a:srgbClr val="20212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200"/>
              <a:buFont typeface="Comic Sans MS"/>
              <a:buChar char="•"/>
            </a:pP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1840: the Treaty of Waitangi is signed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1027 BCE In China, Chou dynasty began.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78 CE Origin of Saka Era in India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613 CE Muhammad preaching in Mecca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1945 CE Atomic bombing on Hiroshima and Nagasaki (Japan)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200"/>
              <a:buFont typeface="Comic Sans MS"/>
              <a:buChar char="•"/>
            </a:pP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10000 BCE Middle East people domesticated goats and dogs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3060" lvl="0" marL="342900" rtl="0" algn="just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latin typeface="Comic Sans MS"/>
                <a:ea typeface="Comic Sans MS"/>
                <a:cs typeface="Comic Sans MS"/>
                <a:sym typeface="Comic Sans MS"/>
              </a:rPr>
              <a:t>1833 Slavery was abolished in the British Empire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3060" lvl="0" marL="342900" rtl="0" algn="just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Char char="•"/>
            </a:pP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June 1914 Start of the I World War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3060" lvl="0" marL="342900" rtl="0" algn="just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ic Sans MS"/>
              <a:buChar char="•"/>
            </a:pP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1893: women receive the right to vote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800 CE Gunpowder was invented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1199 CE Europeans first used compasses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SzPts val="2200"/>
              <a:buFont typeface="Comic Sans MS"/>
              <a:buChar char="•"/>
            </a:pPr>
            <a:r>
              <a:rPr lang="en-GB" sz="2200">
                <a:solidFill>
                  <a:srgbClr val="212529"/>
                </a:solidFill>
                <a:latin typeface="Comic Sans MS"/>
                <a:ea typeface="Comic Sans MS"/>
                <a:cs typeface="Comic Sans MS"/>
                <a:sym typeface="Comic Sans MS"/>
              </a:rPr>
              <a:t>3000 BCE  Early writing.</a:t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342900" rtl="0" algn="l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200"/>
              <a:buFont typeface="Comic Sans MS"/>
              <a:buChar char="•"/>
            </a:pPr>
            <a:r>
              <a:t/>
            </a:r>
            <a:endParaRPr sz="220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