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Raleway"/>
      <p:regular r:id="rId17"/>
      <p:bold r:id="rId18"/>
      <p:italic r:id="rId19"/>
      <p:boldItalic r:id="rId20"/>
    </p:embeddedFont>
    <p:embeddedFont>
      <p:font typeface="Nunito"/>
      <p:regular r:id="rId21"/>
      <p:bold r:id="rId22"/>
      <p:italic r:id="rId23"/>
      <p:boldItalic r:id="rId24"/>
    </p:embeddedFont>
    <p:embeddedFont>
      <p:font typeface="La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9" roundtripDataSignature="AMtx7mhP0981uLNORJT1mxfuH+iB9W0Er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1D46A0-6D0C-4C56-B8CD-172F9F1FC9B4}">
  <a:tblStyle styleId="{1A1D46A0-6D0C-4C56-B8CD-172F9F1FC9B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22" Type="http://schemas.openxmlformats.org/officeDocument/2006/relationships/font" Target="fonts/Nunito-bold.fntdata"/><Relationship Id="rId21" Type="http://schemas.openxmlformats.org/officeDocument/2006/relationships/font" Target="fonts/Nunito-regular.fntdata"/><Relationship Id="rId24" Type="http://schemas.openxmlformats.org/officeDocument/2006/relationships/font" Target="fonts/Nunito-boldItalic.fntdata"/><Relationship Id="rId23"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bold.fntdata"/><Relationship Id="rId25" Type="http://schemas.openxmlformats.org/officeDocument/2006/relationships/font" Target="fonts/Lato-regular.fntdata"/><Relationship Id="rId28" Type="http://schemas.openxmlformats.org/officeDocument/2006/relationships/font" Target="fonts/Lato-boldItalic.fntdata"/><Relationship Id="rId27"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aleway-regular.fntdata"/><Relationship Id="rId16" Type="http://schemas.openxmlformats.org/officeDocument/2006/relationships/slide" Target="slides/slide10.xml"/><Relationship Id="rId19" Type="http://schemas.openxmlformats.org/officeDocument/2006/relationships/font" Target="fonts/Raleway-italic.fntdata"/><Relationship Id="rId18" Type="http://schemas.openxmlformats.org/officeDocument/2006/relationships/font" Target="fonts/Ralew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ec9ff6ef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bec9ff6ef8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bec9ff6e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2bec9ff6ef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becadd0fa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becadd0fa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ec9ff6ef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g2bec9ff6ef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bec9ff6ef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2bec9ff6ef8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7"/>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7"/>
          <p:cNvGrpSpPr/>
          <p:nvPr/>
        </p:nvGrpSpPr>
        <p:grpSpPr>
          <a:xfrm>
            <a:off x="830392" y="1191256"/>
            <a:ext cx="745763" cy="45826"/>
            <a:chOff x="4580561" y="2589004"/>
            <a:chExt cx="1064464" cy="25200"/>
          </a:xfrm>
        </p:grpSpPr>
        <p:sp>
          <p:nvSpPr>
            <p:cNvPr id="12" name="Google Shape;12;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7"/>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5" name="Google Shape;15;p7"/>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 name="Shape 66"/>
        <p:cNvGrpSpPr/>
        <p:nvPr/>
      </p:nvGrpSpPr>
      <p:grpSpPr>
        <a:xfrm>
          <a:off x="0" y="0"/>
          <a:ext cx="0" cy="0"/>
          <a:chOff x="0" y="0"/>
          <a:chExt cx="0" cy="0"/>
        </a:xfrm>
      </p:grpSpPr>
      <p:sp>
        <p:nvSpPr>
          <p:cNvPr id="67" name="Google Shape;67;p15"/>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8" name="Google Shape;68;p15"/>
          <p:cNvGrpSpPr/>
          <p:nvPr/>
        </p:nvGrpSpPr>
        <p:grpSpPr>
          <a:xfrm>
            <a:off x="830392" y="1191256"/>
            <a:ext cx="745763" cy="45826"/>
            <a:chOff x="4580561" y="2589004"/>
            <a:chExt cx="1064464" cy="25200"/>
          </a:xfrm>
        </p:grpSpPr>
        <p:sp>
          <p:nvSpPr>
            <p:cNvPr id="69" name="Google Shape;69;p1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1" name="Google Shape;71;p15"/>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2" name="Google Shape;72;p15"/>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3" name="Google Shape;73;p15"/>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4" name="Google Shape;74;p1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5" name="Shape 75"/>
        <p:cNvGrpSpPr/>
        <p:nvPr/>
      </p:nvGrpSpPr>
      <p:grpSpPr>
        <a:xfrm>
          <a:off x="0" y="0"/>
          <a:ext cx="0" cy="0"/>
          <a:chOff x="0" y="0"/>
          <a:chExt cx="0" cy="0"/>
        </a:xfrm>
      </p:grpSpPr>
      <p:grpSp>
        <p:nvGrpSpPr>
          <p:cNvPr id="76" name="Google Shape;76;p16"/>
          <p:cNvGrpSpPr/>
          <p:nvPr/>
        </p:nvGrpSpPr>
        <p:grpSpPr>
          <a:xfrm>
            <a:off x="830392" y="4169130"/>
            <a:ext cx="745763" cy="45826"/>
            <a:chOff x="4580561" y="2589004"/>
            <a:chExt cx="1064464" cy="25200"/>
          </a:xfrm>
        </p:grpSpPr>
        <p:sp>
          <p:nvSpPr>
            <p:cNvPr id="77" name="Google Shape;77;p16"/>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6"/>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 name="Google Shape;79;p16"/>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80" name="Google Shape;80;p16"/>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81" name="Google Shape;81;p1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 name="Shape 17"/>
        <p:cNvGrpSpPr/>
        <p:nvPr/>
      </p:nvGrpSpPr>
      <p:grpSpPr>
        <a:xfrm>
          <a:off x="0" y="0"/>
          <a:ext cx="0" cy="0"/>
          <a:chOff x="0" y="0"/>
          <a:chExt cx="0" cy="0"/>
        </a:xfrm>
      </p:grpSpPr>
      <p:sp>
        <p:nvSpPr>
          <p:cNvPr id="18" name="Google Shape;18;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p8"/>
          <p:cNvGrpSpPr/>
          <p:nvPr/>
        </p:nvGrpSpPr>
        <p:grpSpPr>
          <a:xfrm>
            <a:off x="830392" y="1191256"/>
            <a:ext cx="745763" cy="45826"/>
            <a:chOff x="4580561" y="2589004"/>
            <a:chExt cx="1064464" cy="25200"/>
          </a:xfrm>
        </p:grpSpPr>
        <p:sp>
          <p:nvSpPr>
            <p:cNvPr id="20" name="Google Shape;20;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p8"/>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23" name="Google Shape;23;p8"/>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24" name="Google Shape;24;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 name="Google Shape;27;p9"/>
          <p:cNvGrpSpPr/>
          <p:nvPr/>
        </p:nvGrpSpPr>
        <p:grpSpPr>
          <a:xfrm>
            <a:off x="830392" y="1191256"/>
            <a:ext cx="745763" cy="45826"/>
            <a:chOff x="4580561" y="2589004"/>
            <a:chExt cx="1064464" cy="25200"/>
          </a:xfrm>
        </p:grpSpPr>
        <p:sp>
          <p:nvSpPr>
            <p:cNvPr id="28" name="Google Shape;28;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 name="Google Shape;30;p9"/>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31" name="Google Shape;31;p9"/>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32" name="Google Shape;32;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 name="Shape 33"/>
        <p:cNvGrpSpPr/>
        <p:nvPr/>
      </p:nvGrpSpPr>
      <p:grpSpPr>
        <a:xfrm>
          <a:off x="0" y="0"/>
          <a:ext cx="0" cy="0"/>
          <a:chOff x="0" y="0"/>
          <a:chExt cx="0" cy="0"/>
        </a:xfrm>
      </p:grpSpPr>
      <p:sp>
        <p:nvSpPr>
          <p:cNvPr id="34" name="Google Shape;34;p10"/>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35" name="Google Shape;35;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 name="Shape 36"/>
        <p:cNvGrpSpPr/>
        <p:nvPr/>
      </p:nvGrpSpPr>
      <p:grpSpPr>
        <a:xfrm>
          <a:off x="0" y="0"/>
          <a:ext cx="0" cy="0"/>
          <a:chOff x="0" y="0"/>
          <a:chExt cx="0" cy="0"/>
        </a:xfrm>
      </p:grpSpPr>
      <p:sp>
        <p:nvSpPr>
          <p:cNvPr id="37" name="Google Shape;37;p1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8" name="Shape 38"/>
        <p:cNvGrpSpPr/>
        <p:nvPr/>
      </p:nvGrpSpPr>
      <p:grpSpPr>
        <a:xfrm>
          <a:off x="0" y="0"/>
          <a:ext cx="0" cy="0"/>
          <a:chOff x="0" y="0"/>
          <a:chExt cx="0" cy="0"/>
        </a:xfrm>
      </p:grpSpPr>
      <p:grpSp>
        <p:nvGrpSpPr>
          <p:cNvPr id="39" name="Google Shape;39;p11"/>
          <p:cNvGrpSpPr/>
          <p:nvPr/>
        </p:nvGrpSpPr>
        <p:grpSpPr>
          <a:xfrm>
            <a:off x="830392" y="1191256"/>
            <a:ext cx="745763" cy="45826"/>
            <a:chOff x="4580561" y="2589004"/>
            <a:chExt cx="1064464" cy="25200"/>
          </a:xfrm>
        </p:grpSpPr>
        <p:sp>
          <p:nvSpPr>
            <p:cNvPr id="40" name="Google Shape;40;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 name="Google Shape;42;p11"/>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43" name="Google Shape;43;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4" name="Shape 44"/>
        <p:cNvGrpSpPr/>
        <p:nvPr/>
      </p:nvGrpSpPr>
      <p:grpSpPr>
        <a:xfrm>
          <a:off x="0" y="0"/>
          <a:ext cx="0" cy="0"/>
          <a:chOff x="0" y="0"/>
          <a:chExt cx="0" cy="0"/>
        </a:xfrm>
      </p:grpSpPr>
      <p:sp>
        <p:nvSpPr>
          <p:cNvPr id="45" name="Google Shape;45;p1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 name="Google Shape;46;p12"/>
          <p:cNvGrpSpPr/>
          <p:nvPr/>
        </p:nvGrpSpPr>
        <p:grpSpPr>
          <a:xfrm>
            <a:off x="830392" y="1191256"/>
            <a:ext cx="745763" cy="45826"/>
            <a:chOff x="4580561" y="2589004"/>
            <a:chExt cx="1064464" cy="25200"/>
          </a:xfrm>
        </p:grpSpPr>
        <p:sp>
          <p:nvSpPr>
            <p:cNvPr id="47" name="Google Shape;47;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 name="Google Shape;49;p12"/>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0" name="Google Shape;50;p12"/>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1" name="Google Shape;51;p12"/>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52" name="Google Shape;52;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5" name="Google Shape;55;p13"/>
          <p:cNvGrpSpPr/>
          <p:nvPr/>
        </p:nvGrpSpPr>
        <p:grpSpPr>
          <a:xfrm>
            <a:off x="830392" y="1191256"/>
            <a:ext cx="745763" cy="45826"/>
            <a:chOff x="4580561" y="2589004"/>
            <a:chExt cx="1064464" cy="25200"/>
          </a:xfrm>
        </p:grpSpPr>
        <p:sp>
          <p:nvSpPr>
            <p:cNvPr id="56" name="Google Shape;56;p1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8" name="Google Shape;58;p13"/>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59" name="Google Shape;59;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60" name="Shape 60"/>
        <p:cNvGrpSpPr/>
        <p:nvPr/>
      </p:nvGrpSpPr>
      <p:grpSpPr>
        <a:xfrm>
          <a:off x="0" y="0"/>
          <a:ext cx="0" cy="0"/>
          <a:chOff x="0" y="0"/>
          <a:chExt cx="0" cy="0"/>
        </a:xfrm>
      </p:grpSpPr>
      <p:grpSp>
        <p:nvGrpSpPr>
          <p:cNvPr id="61" name="Google Shape;61;p14"/>
          <p:cNvGrpSpPr/>
          <p:nvPr/>
        </p:nvGrpSpPr>
        <p:grpSpPr>
          <a:xfrm>
            <a:off x="830392" y="4169130"/>
            <a:ext cx="745763" cy="45826"/>
            <a:chOff x="4580561" y="2589004"/>
            <a:chExt cx="1064464" cy="25200"/>
          </a:xfrm>
        </p:grpSpPr>
        <p:sp>
          <p:nvSpPr>
            <p:cNvPr id="62" name="Google Shape;62;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 name="Google Shape;64;p14"/>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5" name="Google Shape;65;p1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 name="Google Shape;7;p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youtube.com/watch?v=KuWSh4n5AiI"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4200"/>
              <a:buNone/>
            </a:pPr>
            <a:r>
              <a:rPr lang="en-GB"/>
              <a:t>Imaging Slideshow</a:t>
            </a:r>
            <a:endParaRPr/>
          </a:p>
        </p:txBody>
      </p:sp>
      <p:sp>
        <p:nvSpPr>
          <p:cNvPr id="87" name="Google Shape;87;p1"/>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rgbClr val="000000"/>
                </a:solidFill>
                <a:latin typeface="Trebuchet MS"/>
                <a:ea typeface="Trebuchet MS"/>
                <a:cs typeface="Trebuchet MS"/>
                <a:sym typeface="Trebuchet MS"/>
              </a:rPr>
              <a:t>L.I: We are </a:t>
            </a:r>
            <a:r>
              <a:rPr b="1" lang="en-GB" sz="1400">
                <a:solidFill>
                  <a:srgbClr val="000000"/>
                </a:solidFill>
                <a:latin typeface="Trebuchet MS"/>
                <a:ea typeface="Trebuchet MS"/>
                <a:cs typeface="Trebuchet MS"/>
                <a:sym typeface="Trebuchet MS"/>
              </a:rPr>
              <a:t>PLANNING</a:t>
            </a:r>
            <a:r>
              <a:rPr lang="en-GB" sz="1400">
                <a:solidFill>
                  <a:srgbClr val="000000"/>
                </a:solidFill>
                <a:latin typeface="Trebuchet MS"/>
                <a:ea typeface="Trebuchet MS"/>
                <a:cs typeface="Trebuchet MS"/>
                <a:sym typeface="Trebuchet MS"/>
              </a:rPr>
              <a:t> a creative text to demonstrate that, a</a:t>
            </a:r>
            <a:r>
              <a:rPr lang="en-GB" sz="1400">
                <a:solidFill>
                  <a:srgbClr val="000000"/>
                </a:solidFill>
                <a:latin typeface="Arial"/>
                <a:ea typeface="Arial"/>
                <a:cs typeface="Arial"/>
                <a:sym typeface="Arial"/>
              </a:rPr>
              <a:t>s a text creator, I can use stories to advocate for myself, for others, and to try to change my world.</a:t>
            </a:r>
            <a:endParaRPr sz="1400">
              <a:solidFill>
                <a:srgbClr val="000000"/>
              </a:solidFill>
              <a:latin typeface="Nunito"/>
              <a:ea typeface="Nunito"/>
              <a:cs typeface="Nunito"/>
              <a:sym typeface="Nunito"/>
            </a:endParaRPr>
          </a:p>
        </p:txBody>
      </p:sp>
      <p:pic>
        <p:nvPicPr>
          <p:cNvPr id="88" name="Google Shape;88;p1"/>
          <p:cNvPicPr preferRelativeResize="0"/>
          <p:nvPr/>
        </p:nvPicPr>
        <p:blipFill rotWithShape="1">
          <a:blip r:embed="rId3">
            <a:alphaModFix/>
          </a:blip>
          <a:srcRect b="0" l="0" r="0" t="0"/>
          <a:stretch/>
        </p:blipFill>
        <p:spPr>
          <a:xfrm>
            <a:off x="6270125" y="671550"/>
            <a:ext cx="2277374" cy="24255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graphicFrame>
        <p:nvGraphicFramePr>
          <p:cNvPr id="147" name="Google Shape;147;g2bec9ff6ef8_0_18"/>
          <p:cNvGraphicFramePr/>
          <p:nvPr/>
        </p:nvGraphicFramePr>
        <p:xfrm>
          <a:off x="952500" y="156238"/>
          <a:ext cx="3000000" cy="3000000"/>
        </p:xfrm>
        <a:graphic>
          <a:graphicData uri="http://schemas.openxmlformats.org/drawingml/2006/table">
            <a:tbl>
              <a:tblPr>
                <a:noFill/>
                <a:tableStyleId>{1A1D46A0-6D0C-4C56-B8CD-172F9F1FC9B4}</a:tableStyleId>
              </a:tblPr>
              <a:tblGrid>
                <a:gridCol w="3619500"/>
                <a:gridCol w="3619500"/>
              </a:tblGrid>
              <a:tr h="381000">
                <a:tc>
                  <a:txBody>
                    <a:bodyPr/>
                    <a:lstStyle/>
                    <a:p>
                      <a:pPr indent="0" lvl="0" marL="0" rtl="0" algn="ctr">
                        <a:spcBef>
                          <a:spcPts val="0"/>
                        </a:spcBef>
                        <a:spcAft>
                          <a:spcPts val="0"/>
                        </a:spcAft>
                        <a:buNone/>
                      </a:pPr>
                      <a:r>
                        <a:rPr lang="en-GB"/>
                        <a:t>Imaginary Animal</a:t>
                      </a:r>
                      <a:endParaRPr/>
                    </a:p>
                  </a:txBody>
                  <a:tcPr marT="91425" marB="91425" marR="91425" marL="91425"/>
                </a:tc>
                <a:tc>
                  <a:txBody>
                    <a:bodyPr/>
                    <a:lstStyle/>
                    <a:p>
                      <a:pPr indent="0" lvl="0" marL="0" rtl="0" algn="ctr">
                        <a:spcBef>
                          <a:spcPts val="0"/>
                        </a:spcBef>
                        <a:spcAft>
                          <a:spcPts val="0"/>
                        </a:spcAft>
                        <a:buNone/>
                      </a:pPr>
                      <a:r>
                        <a:rPr lang="en-GB"/>
                        <a:t>Creative Story</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2bec9ff6ef8_0_0"/>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GB"/>
              <a:t>Visualise This?</a:t>
            </a:r>
            <a:endParaRPr/>
          </a:p>
        </p:txBody>
      </p:sp>
      <p:sp>
        <p:nvSpPr>
          <p:cNvPr id="94" name="Google Shape;94;g2bec9ff6ef8_0_0"/>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GB"/>
              <a:t>Watch the following </a:t>
            </a:r>
            <a:r>
              <a:rPr lang="en-GB" u="sng">
                <a:solidFill>
                  <a:schemeClr val="hlink"/>
                </a:solidFill>
                <a:hlinkClick r:id="rId3"/>
              </a:rPr>
              <a:t>video</a:t>
            </a:r>
            <a:r>
              <a:rPr lang="en-GB"/>
              <a:t> about if you can visualise this?</a:t>
            </a:r>
            <a:endParaRPr/>
          </a:p>
        </p:txBody>
      </p:sp>
      <p:pic>
        <p:nvPicPr>
          <p:cNvPr id="95" name="Google Shape;95;g2bec9ff6ef8_0_0"/>
          <p:cNvPicPr preferRelativeResize="0"/>
          <p:nvPr/>
        </p:nvPicPr>
        <p:blipFill rotWithShape="1">
          <a:blip r:embed="rId4">
            <a:alphaModFix/>
          </a:blip>
          <a:srcRect b="0" l="0" r="0" t="0"/>
          <a:stretch/>
        </p:blipFill>
        <p:spPr>
          <a:xfrm>
            <a:off x="4158150" y="783000"/>
            <a:ext cx="4672275" cy="40845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g2becadd0fa9_0_1"/>
          <p:cNvSpPr txBox="1"/>
          <p:nvPr/>
        </p:nvSpPr>
        <p:spPr>
          <a:xfrm>
            <a:off x="0" y="0"/>
            <a:ext cx="9144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Tapuika is a tribe of Te Arawa that extends from coastal Western Bay of Plenty inland towards Rotorua. Its interior boundaries were formed as the tupuna Tia made his way inland discovering the Lake Taupō nui a Tia. His son Tapuika remained in the lands and, through noho tuturu, Tapuika claim mana whenua and mana moana. The Tapuika Claims Settlement Act 2014 created the Te Maru o Kaituna River Authority as ‘a co-governance partnership mandated to restore, protect and enhance the environmental, cultural and spiritual health and well-being of the Kaituna River.’ </a:t>
            </a:r>
            <a:endParaRPr/>
          </a:p>
        </p:txBody>
      </p:sp>
      <p:sp>
        <p:nvSpPr>
          <p:cNvPr id="101" name="Google Shape;101;g2becadd0fa9_0_1"/>
          <p:cNvSpPr txBox="1"/>
          <p:nvPr/>
        </p:nvSpPr>
        <p:spPr>
          <a:xfrm>
            <a:off x="0" y="1409025"/>
            <a:ext cx="914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Alongside the research projects a decision was made to make use of the Takiwa geospatial platform to visualise a range of scientific data as well as Tapuika-specific mātauranga. The project team realised that, while Tapuika members retain important knowledge about their whenua (land) and awa (river), much of it was historical and experiential. As this mātauranga is in a different format to the scientific monitoring data, visualisation and analysis of the two forms of information alongside each other is more challenging.</a:t>
            </a:r>
            <a:endParaRPr/>
          </a:p>
        </p:txBody>
      </p:sp>
      <p:pic>
        <p:nvPicPr>
          <p:cNvPr id="102" name="Google Shape;102;g2becadd0fa9_0_1"/>
          <p:cNvPicPr preferRelativeResize="0"/>
          <p:nvPr/>
        </p:nvPicPr>
        <p:blipFill>
          <a:blip r:embed="rId3">
            <a:alphaModFix/>
          </a:blip>
          <a:stretch>
            <a:fillRect/>
          </a:stretch>
        </p:blipFill>
        <p:spPr>
          <a:xfrm>
            <a:off x="2527075" y="2754550"/>
            <a:ext cx="3853466" cy="2167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600"/>
              <a:buNone/>
            </a:pPr>
            <a:r>
              <a:rPr lang="en-GB"/>
              <a:t>Learning Experiences</a:t>
            </a:r>
            <a:endParaRPr/>
          </a:p>
        </p:txBody>
      </p:sp>
      <p:sp>
        <p:nvSpPr>
          <p:cNvPr id="108" name="Google Shape;108;p2"/>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300"/>
              <a:buNone/>
            </a:pPr>
            <a:r>
              <a:rPr lang="en-GB" sz="1400">
                <a:solidFill>
                  <a:srgbClr val="000000"/>
                </a:solidFill>
                <a:latin typeface="Nunito"/>
                <a:ea typeface="Nunito"/>
                <a:cs typeface="Nunito"/>
                <a:sym typeface="Nunito"/>
              </a:rPr>
              <a:t>Listen to the instructions (posted on the next slide) that tell you how to draw an animal. Remember to visualise what I am saying and then draw it as accurately as possible.</a:t>
            </a:r>
            <a:endParaRPr sz="1400"/>
          </a:p>
        </p:txBody>
      </p:sp>
      <p:pic>
        <p:nvPicPr>
          <p:cNvPr id="109" name="Google Shape;109;p2"/>
          <p:cNvPicPr preferRelativeResize="0"/>
          <p:nvPr/>
        </p:nvPicPr>
        <p:blipFill rotWithShape="1">
          <a:blip r:embed="rId3">
            <a:alphaModFix/>
          </a:blip>
          <a:srcRect b="0" l="0" r="0" t="0"/>
          <a:stretch/>
        </p:blipFill>
        <p:spPr>
          <a:xfrm>
            <a:off x="4075000" y="1318650"/>
            <a:ext cx="4808300" cy="30605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GB"/>
              <a:t>Instructions</a:t>
            </a:r>
            <a:endParaRPr/>
          </a:p>
        </p:txBody>
      </p:sp>
      <p:sp>
        <p:nvSpPr>
          <p:cNvPr id="115" name="Google Shape;115;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GB" sz="1400">
                <a:solidFill>
                  <a:srgbClr val="000000"/>
                </a:solidFill>
                <a:latin typeface="Nunito"/>
                <a:ea typeface="Nunito"/>
                <a:cs typeface="Nunito"/>
                <a:sym typeface="Nunito"/>
              </a:rPr>
              <a:t>“The nogard is an animal. It has an oval-shaped body. It has a long neck and tail. The top of the neck, back and tail are covered with a row of triangular-shaped plates. The nogard’s head is shaped like a long triangle. It has big eyes and eyebrows that stick out. It also has big nostrils. Its body is covered with scales. The nogard has four short legs. At the end of each leg is a foot with five toes. Each toe has a sharp claw at the end. The nogard has two wings attached to its body. These are located behind the front legs towards the top of its back. Nogards are usually green but change to a deep purple during the winter months.”</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p>
            <a:pPr indent="0" lvl="0" marL="0" rtl="0" algn="l">
              <a:lnSpc>
                <a:spcPct val="100000"/>
              </a:lnSpc>
              <a:spcBef>
                <a:spcPts val="0"/>
              </a:spcBef>
              <a:spcAft>
                <a:spcPts val="0"/>
              </a:spcAft>
              <a:buSzPts val="1300"/>
              <a:buNone/>
            </a:pPr>
            <a:r>
              <a:rPr lang="en-GB"/>
              <a:t>If your drawing looks something like this then you are on the right track!</a:t>
            </a:r>
            <a:endParaRPr/>
          </a:p>
        </p:txBody>
      </p:sp>
      <p:pic>
        <p:nvPicPr>
          <p:cNvPr id="121" name="Google Shape;121;p4"/>
          <p:cNvPicPr preferRelativeResize="0"/>
          <p:nvPr/>
        </p:nvPicPr>
        <p:blipFill rotWithShape="1">
          <a:blip r:embed="rId3">
            <a:alphaModFix/>
          </a:blip>
          <a:srcRect b="0" l="0" r="0" t="0"/>
          <a:stretch/>
        </p:blipFill>
        <p:spPr>
          <a:xfrm>
            <a:off x="1018000" y="411875"/>
            <a:ext cx="7092625" cy="3584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5"/>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GB"/>
              <a:t>Task 1</a:t>
            </a:r>
            <a:endParaRPr/>
          </a:p>
        </p:txBody>
      </p:sp>
      <p:sp>
        <p:nvSpPr>
          <p:cNvPr id="127" name="Google Shape;127;p5"/>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GB"/>
              <a:t>Write your own descriptive piece about the physical appearance of an imaginary animal in your English books. After you have done that, pair up with another student and read it to them so that they can try and draw it.</a:t>
            </a:r>
            <a:endParaRPr/>
          </a:p>
        </p:txBody>
      </p:sp>
      <p:pic>
        <p:nvPicPr>
          <p:cNvPr id="128" name="Google Shape;128;p5"/>
          <p:cNvPicPr preferRelativeResize="0"/>
          <p:nvPr/>
        </p:nvPicPr>
        <p:blipFill rotWithShape="1">
          <a:blip r:embed="rId3">
            <a:alphaModFix/>
          </a:blip>
          <a:srcRect b="0" l="0" r="0" t="0"/>
          <a:stretch/>
        </p:blipFill>
        <p:spPr>
          <a:xfrm>
            <a:off x="4507025" y="845425"/>
            <a:ext cx="3952875" cy="3962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2bec9ff6ef8_0_6"/>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GB"/>
              <a:t>Task 2</a:t>
            </a:r>
            <a:endParaRPr/>
          </a:p>
        </p:txBody>
      </p:sp>
      <p:sp>
        <p:nvSpPr>
          <p:cNvPr id="134" name="Google Shape;134;g2bec9ff6ef8_0_6"/>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GB"/>
              <a:t>If you have finished task 1, now write about everything else about the imaginary animal in your English books. That is, describe what sort of place it lives in, what it eats, the personality, habits, life expectancy, and so on.</a:t>
            </a:r>
            <a:endParaRPr/>
          </a:p>
        </p:txBody>
      </p:sp>
      <p:pic>
        <p:nvPicPr>
          <p:cNvPr id="135" name="Google Shape;135;g2bec9ff6ef8_0_6"/>
          <p:cNvPicPr preferRelativeResize="0"/>
          <p:nvPr/>
        </p:nvPicPr>
        <p:blipFill rotWithShape="1">
          <a:blip r:embed="rId3">
            <a:alphaModFix/>
          </a:blip>
          <a:srcRect b="0" l="0" r="0" t="0"/>
          <a:stretch/>
        </p:blipFill>
        <p:spPr>
          <a:xfrm>
            <a:off x="4099025" y="723900"/>
            <a:ext cx="4863000" cy="4212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bec9ff6ef8_0_12"/>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600"/>
              <a:buNone/>
            </a:pPr>
            <a:r>
              <a:rPr lang="en-GB"/>
              <a:t>Task 3</a:t>
            </a:r>
            <a:endParaRPr/>
          </a:p>
        </p:txBody>
      </p:sp>
      <p:sp>
        <p:nvSpPr>
          <p:cNvPr id="141" name="Google Shape;141;g2bec9ff6ef8_0_12"/>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GB"/>
              <a:t>Continue writing your creative story but before you do that, draw a table like in slide 9 in your English books about the imaginary animal and your creative story. Write the similarities and differences in the table. Can you also include it in your story too?</a:t>
            </a:r>
            <a:endParaRPr/>
          </a:p>
        </p:txBody>
      </p:sp>
      <p:pic>
        <p:nvPicPr>
          <p:cNvPr id="142" name="Google Shape;142;g2bec9ff6ef8_0_12"/>
          <p:cNvPicPr preferRelativeResize="0"/>
          <p:nvPr/>
        </p:nvPicPr>
        <p:blipFill rotWithShape="1">
          <a:blip r:embed="rId3">
            <a:alphaModFix/>
          </a:blip>
          <a:srcRect b="0" l="0" r="0" t="0"/>
          <a:stretch/>
        </p:blipFill>
        <p:spPr>
          <a:xfrm>
            <a:off x="4108900" y="743625"/>
            <a:ext cx="4853125" cy="4153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