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30CDF85-A228-44DC-A4DC-B4DEF3EF67FB}">
  <a:tblStyle styleId="{630CDF85-A228-44DC-A4DC-B4DEF3EF67F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daa7239dfc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daa7239dfc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2daa7239dfc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db13e3a95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db13e3a95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aa7239dfc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daa7239dfc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g2daa7239dfc_0_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daa7239df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daa7239df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daa7239df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daa7239df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db13e3a95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db13e3a95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db13e3a95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db13e3a95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aa7239dfc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daa7239dfc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db13e3a95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db13e3a95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aa7239dfc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aa7239dfc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daa7239dfc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daa7239dfc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daa7239dfc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daa7239dfc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daa7239df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daa7239df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daa7239dfc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daa7239dfc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daa7239dfc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daa7239dfc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daa7239dfc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daa7239dfc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daa7239dfc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daa7239dfc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g2daa7239dfc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daa7239dfc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daa7239dfc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4">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5"/>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7" name="Google Shape;57;p15"/>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58" name="Shape 58"/>
        <p:cNvGrpSpPr/>
        <p:nvPr/>
      </p:nvGrpSpPr>
      <p:grpSpPr>
        <a:xfrm>
          <a:off x="0" y="0"/>
          <a:ext cx="0" cy="0"/>
          <a:chOff x="0" y="0"/>
          <a:chExt cx="0" cy="0"/>
        </a:xfrm>
      </p:grpSpPr>
      <p:sp>
        <p:nvSpPr>
          <p:cNvPr id="59" name="Google Shape;59;p16"/>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0" name="Google Shape;60;p16"/>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1" name="Google Shape;61;p16"/>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2" name="Google Shape;62;p16"/>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3" name="Google Shape;63;p16"/>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4" name="Google Shape;64;p16"/>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17">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3"/>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hyperlink" Target="https://www.canva.com/graphs/family-tre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hyperlink" Target="https://www.canva.com/graphs/family-trees/" TargetMode="External"/><Relationship Id="rId5" Type="http://schemas.openxmlformats.org/officeDocument/2006/relationships/hyperlink" Target="https://freefamilytreetemplates.com/family-tree-for-children/" TargetMode="External"/><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hyperlink" Target="https://www.wordclouds.com/" TargetMode="External"/><Relationship Id="rId5" Type="http://schemas.openxmlformats.org/officeDocument/2006/relationships/hyperlink" Target="https://monkeylearn.com/word-cloud/" TargetMode="External"/><Relationship Id="rId6" Type="http://schemas.openxmlformats.org/officeDocument/2006/relationships/hyperlink" Target="https://www.canva.com/create/photo-collag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hyperlink" Target="http://www.youtube.com/watch?v=OYNonC11d2w" TargetMode="External"/><Relationship Id="rId5"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hyperlink" Target="https://www.maoridictionary.co.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linoit.com/users/mtuiletoatagaloa/canvases/The%20Mountain%20movie%20discussion" TargetMode="External"/><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2" name="Google Shape;72;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3" name="Google Shape;73;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7"/>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ctr">
              <a:lnSpc>
                <a:spcPct val="90000"/>
              </a:lnSpc>
              <a:spcBef>
                <a:spcPts val="1000"/>
              </a:spcBef>
              <a:spcAft>
                <a:spcPts val="0"/>
              </a:spcAft>
              <a:buSzPts val="1800"/>
              <a:buNone/>
            </a:pPr>
            <a:r>
              <a:rPr lang="en"/>
              <a:t>Friendships become stronger when we understand and accept each </a:t>
            </a:r>
            <a:r>
              <a:rPr lang="en"/>
              <a:t>other</a:t>
            </a:r>
            <a:r>
              <a:rPr lang="en"/>
              <a:t> fully including little quirks and </a:t>
            </a:r>
            <a:r>
              <a:rPr lang="en"/>
              <a:t>unique</a:t>
            </a:r>
            <a:r>
              <a:rPr lang="en"/>
              <a:t> </a:t>
            </a:r>
            <a:r>
              <a:rPr lang="en"/>
              <a:t>perspectives</a:t>
            </a:r>
            <a:r>
              <a:rPr lang="en"/>
              <a:t>  </a:t>
            </a:r>
            <a:endParaRPr/>
          </a:p>
        </p:txBody>
      </p:sp>
      <p:sp>
        <p:nvSpPr>
          <p:cNvPr id="142" name="Google Shape;142;p27"/>
          <p:cNvSpPr/>
          <p:nvPr>
            <p:ph idx="2" type="body"/>
          </p:nvPr>
        </p:nvSpPr>
        <p:spPr>
          <a:xfrm>
            <a:off x="755650" y="2584231"/>
            <a:ext cx="7632600" cy="19725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ctr">
              <a:lnSpc>
                <a:spcPct val="90000"/>
              </a:lnSpc>
              <a:spcBef>
                <a:spcPts val="1000"/>
              </a:spcBef>
              <a:spcAft>
                <a:spcPts val="0"/>
              </a:spcAft>
              <a:buSzPts val="1800"/>
              <a:buNone/>
            </a:pPr>
            <a:r>
              <a:rPr lang="en"/>
              <a:t>When we lift each other up and acknowledge other people’s strengths and challenges we find;</a:t>
            </a:r>
            <a:endParaRPr/>
          </a:p>
          <a:p>
            <a:pPr indent="-342900" lvl="0" marL="457200" rtl="0" algn="ctr">
              <a:lnSpc>
                <a:spcPct val="90000"/>
              </a:lnSpc>
              <a:spcBef>
                <a:spcPts val="1000"/>
              </a:spcBef>
              <a:spcAft>
                <a:spcPts val="0"/>
              </a:spcAft>
              <a:buSzPts val="1800"/>
              <a:buChar char="-"/>
            </a:pPr>
            <a:r>
              <a:rPr lang="en"/>
              <a:t>Everyone contributes in their own way</a:t>
            </a:r>
            <a:endParaRPr/>
          </a:p>
          <a:p>
            <a:pPr indent="-342900" lvl="0" marL="457200" rtl="0" algn="ctr">
              <a:lnSpc>
                <a:spcPct val="90000"/>
              </a:lnSpc>
              <a:spcBef>
                <a:spcPts val="0"/>
              </a:spcBef>
              <a:spcAft>
                <a:spcPts val="0"/>
              </a:spcAft>
              <a:buSzPts val="1800"/>
              <a:buChar char="-"/>
            </a:pPr>
            <a:r>
              <a:rPr lang="en"/>
              <a:t>Together great things can be achieved </a:t>
            </a:r>
            <a:endParaRPr/>
          </a:p>
          <a:p>
            <a:pPr indent="-342900" lvl="0" marL="457200" rtl="0" algn="ctr">
              <a:lnSpc>
                <a:spcPct val="90000"/>
              </a:lnSpc>
              <a:spcBef>
                <a:spcPts val="0"/>
              </a:spcBef>
              <a:spcAft>
                <a:spcPts val="0"/>
              </a:spcAft>
              <a:buSzPts val="1800"/>
              <a:buChar char="-"/>
            </a:pPr>
            <a:r>
              <a:rPr lang="en"/>
              <a:t>Every action has a ripple effect (can be positive or negative)</a:t>
            </a:r>
            <a:endParaRPr/>
          </a:p>
        </p:txBody>
      </p:sp>
      <p:sp>
        <p:nvSpPr>
          <p:cNvPr id="143" name="Google Shape;143;p27"/>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44" name="Google Shape;144;p27"/>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9900"/>
            </a:gs>
            <a:gs pos="46000">
              <a:srgbClr val="FF9900"/>
            </a:gs>
            <a:gs pos="75000">
              <a:srgbClr val="FFD966"/>
            </a:gs>
            <a:gs pos="100000">
              <a:srgbClr val="FF0000"/>
            </a:gs>
            <a:gs pos="100000">
              <a:srgbClr val="0B5394"/>
            </a:gs>
          </a:gsLst>
          <a:path path="circle">
            <a:fillToRect b="50%" l="50%" r="50%" t="50%"/>
          </a:path>
          <a:tileRect/>
        </a:gradFill>
      </p:bgPr>
    </p:bg>
    <p:spTree>
      <p:nvGrpSpPr>
        <p:cNvPr id="148" name="Shape 148"/>
        <p:cNvGrpSpPr/>
        <p:nvPr/>
      </p:nvGrpSpPr>
      <p:grpSpPr>
        <a:xfrm>
          <a:off x="0" y="0"/>
          <a:ext cx="0" cy="0"/>
          <a:chOff x="0" y="0"/>
          <a:chExt cx="0" cy="0"/>
        </a:xfrm>
      </p:grpSpPr>
      <p:pic>
        <p:nvPicPr>
          <p:cNvPr id="149" name="Google Shape;149;p28"/>
          <p:cNvPicPr preferRelativeResize="0"/>
          <p:nvPr/>
        </p:nvPicPr>
        <p:blipFill rotWithShape="1">
          <a:blip r:embed="rId3">
            <a:alphaModFix/>
          </a:blip>
          <a:srcRect b="22330" l="4165" r="3889" t="0"/>
          <a:stretch/>
        </p:blipFill>
        <p:spPr>
          <a:xfrm>
            <a:off x="633912" y="349576"/>
            <a:ext cx="7976076" cy="43257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9"/>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ctr">
              <a:lnSpc>
                <a:spcPct val="90000"/>
              </a:lnSpc>
              <a:spcBef>
                <a:spcPts val="1000"/>
              </a:spcBef>
              <a:spcAft>
                <a:spcPts val="0"/>
              </a:spcAft>
              <a:buSzPts val="1800"/>
              <a:buNone/>
            </a:pPr>
            <a:r>
              <a:rPr lang="en"/>
              <a:t>Life is better for everyone when we treat Papatūānuku (and others) with respect and kindness </a:t>
            </a:r>
            <a:endParaRPr/>
          </a:p>
        </p:txBody>
      </p:sp>
      <p:sp>
        <p:nvSpPr>
          <p:cNvPr id="156" name="Google Shape;156;p29"/>
          <p:cNvSpPr/>
          <p:nvPr>
            <p:ph idx="2" type="body"/>
          </p:nvPr>
        </p:nvSpPr>
        <p:spPr>
          <a:xfrm>
            <a:off x="755650" y="2584229"/>
            <a:ext cx="7632600" cy="1647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ctr">
              <a:lnSpc>
                <a:spcPct val="90000"/>
              </a:lnSpc>
              <a:spcBef>
                <a:spcPts val="1000"/>
              </a:spcBef>
              <a:spcAft>
                <a:spcPts val="0"/>
              </a:spcAft>
              <a:buSzPts val="1800"/>
              <a:buNone/>
            </a:pPr>
            <a:r>
              <a:rPr lang="en"/>
              <a:t>Working together to look after nature helps us and the Earth to feel better and we feel more </a:t>
            </a:r>
            <a:r>
              <a:rPr lang="en"/>
              <a:t>connected to the natural world.</a:t>
            </a:r>
            <a:endParaRPr/>
          </a:p>
          <a:p>
            <a:pPr indent="0" lvl="0" marL="0" rtl="0" algn="l">
              <a:lnSpc>
                <a:spcPct val="90000"/>
              </a:lnSpc>
              <a:spcBef>
                <a:spcPts val="1000"/>
              </a:spcBef>
              <a:spcAft>
                <a:spcPts val="0"/>
              </a:spcAft>
              <a:buSzPts val="1800"/>
              <a:buNone/>
            </a:pPr>
            <a:r>
              <a:rPr lang="en"/>
              <a:t> </a:t>
            </a:r>
            <a:endParaRPr/>
          </a:p>
        </p:txBody>
      </p:sp>
      <p:sp>
        <p:nvSpPr>
          <p:cNvPr id="157" name="Google Shape;157;p29"/>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58" name="Google Shape;158;p29"/>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00D"/>
        </a:solidFill>
      </p:bgPr>
    </p:bg>
    <p:spTree>
      <p:nvGrpSpPr>
        <p:cNvPr id="162" name="Shape 162"/>
        <p:cNvGrpSpPr/>
        <p:nvPr/>
      </p:nvGrpSpPr>
      <p:grpSpPr>
        <a:xfrm>
          <a:off x="0" y="0"/>
          <a:ext cx="0" cy="0"/>
          <a:chOff x="0" y="0"/>
          <a:chExt cx="0" cy="0"/>
        </a:xfrm>
      </p:grpSpPr>
      <p:pic>
        <p:nvPicPr>
          <p:cNvPr id="163" name="Google Shape;163;p30"/>
          <p:cNvPicPr preferRelativeResize="0"/>
          <p:nvPr/>
        </p:nvPicPr>
        <p:blipFill rotWithShape="1">
          <a:blip r:embed="rId3">
            <a:alphaModFix/>
          </a:blip>
          <a:srcRect b="30847" l="6852" r="64832" t="10439"/>
          <a:stretch/>
        </p:blipFill>
        <p:spPr>
          <a:xfrm>
            <a:off x="7652288" y="112350"/>
            <a:ext cx="1074170" cy="1172775"/>
          </a:xfrm>
          <a:prstGeom prst="rect">
            <a:avLst/>
          </a:prstGeom>
          <a:noFill/>
          <a:ln>
            <a:noFill/>
          </a:ln>
        </p:spPr>
      </p:pic>
      <p:pic>
        <p:nvPicPr>
          <p:cNvPr id="164" name="Google Shape;164;p30"/>
          <p:cNvPicPr preferRelativeResize="0"/>
          <p:nvPr/>
        </p:nvPicPr>
        <p:blipFill rotWithShape="1">
          <a:blip r:embed="rId3">
            <a:alphaModFix/>
          </a:blip>
          <a:srcRect b="31629" l="35049" r="35049" t="11645"/>
          <a:stretch/>
        </p:blipFill>
        <p:spPr>
          <a:xfrm>
            <a:off x="7633438" y="1973250"/>
            <a:ext cx="1111850" cy="1172775"/>
          </a:xfrm>
          <a:prstGeom prst="rect">
            <a:avLst/>
          </a:prstGeom>
          <a:noFill/>
          <a:ln>
            <a:noFill/>
          </a:ln>
        </p:spPr>
      </p:pic>
      <p:pic>
        <p:nvPicPr>
          <p:cNvPr id="165" name="Google Shape;165;p30"/>
          <p:cNvPicPr preferRelativeResize="0"/>
          <p:nvPr/>
        </p:nvPicPr>
        <p:blipFill rotWithShape="1">
          <a:blip r:embed="rId3">
            <a:alphaModFix/>
          </a:blip>
          <a:srcRect b="30724" l="63741" r="6359" t="10562"/>
          <a:stretch/>
        </p:blipFill>
        <p:spPr>
          <a:xfrm>
            <a:off x="7633447" y="3834138"/>
            <a:ext cx="1111850" cy="1213912"/>
          </a:xfrm>
          <a:prstGeom prst="rect">
            <a:avLst/>
          </a:prstGeom>
          <a:noFill/>
          <a:ln>
            <a:noFill/>
          </a:ln>
        </p:spPr>
      </p:pic>
      <p:sp>
        <p:nvSpPr>
          <p:cNvPr id="166" name="Google Shape;166;p30"/>
          <p:cNvSpPr txBox="1"/>
          <p:nvPr/>
        </p:nvSpPr>
        <p:spPr>
          <a:xfrm>
            <a:off x="212225" y="162300"/>
            <a:ext cx="7328400" cy="48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800">
                <a:solidFill>
                  <a:schemeClr val="lt1"/>
                </a:solidFill>
              </a:rPr>
              <a:t>Everyone should be able to complete the </a:t>
            </a:r>
            <a:r>
              <a:rPr b="1" lang="en" sz="3800">
                <a:solidFill>
                  <a:srgbClr val="00FF00"/>
                </a:solidFill>
              </a:rPr>
              <a:t>MILD</a:t>
            </a:r>
            <a:r>
              <a:rPr b="1" lang="en" sz="3800">
                <a:solidFill>
                  <a:schemeClr val="lt1"/>
                </a:solidFill>
              </a:rPr>
              <a:t> </a:t>
            </a:r>
            <a:r>
              <a:rPr lang="en" sz="3800">
                <a:solidFill>
                  <a:schemeClr val="lt1"/>
                </a:solidFill>
              </a:rPr>
              <a:t>task</a:t>
            </a:r>
            <a:endParaRPr sz="3800">
              <a:solidFill>
                <a:schemeClr val="lt1"/>
              </a:solidFill>
            </a:endParaRPr>
          </a:p>
          <a:p>
            <a:pPr indent="0" lvl="0" marL="0" rtl="0" algn="l">
              <a:spcBef>
                <a:spcPts val="0"/>
              </a:spcBef>
              <a:spcAft>
                <a:spcPts val="0"/>
              </a:spcAft>
              <a:buClr>
                <a:schemeClr val="dk1"/>
              </a:buClr>
              <a:buSzPts val="1100"/>
              <a:buFont typeface="Arial"/>
              <a:buNone/>
            </a:pPr>
            <a:r>
              <a:t/>
            </a:r>
            <a:endParaRPr sz="3800">
              <a:solidFill>
                <a:schemeClr val="lt1"/>
              </a:solidFill>
            </a:endParaRPr>
          </a:p>
          <a:p>
            <a:pPr indent="0" lvl="0" marL="0" rtl="0" algn="l">
              <a:spcBef>
                <a:spcPts val="0"/>
              </a:spcBef>
              <a:spcAft>
                <a:spcPts val="0"/>
              </a:spcAft>
              <a:buClr>
                <a:schemeClr val="dk1"/>
              </a:buClr>
              <a:buSzPts val="1100"/>
              <a:buFont typeface="Arial"/>
              <a:buNone/>
            </a:pPr>
            <a:r>
              <a:rPr lang="en" sz="3800">
                <a:solidFill>
                  <a:schemeClr val="lt1"/>
                </a:solidFill>
              </a:rPr>
              <a:t>If you finish it you can do the </a:t>
            </a:r>
            <a:r>
              <a:rPr b="1" lang="en" sz="3800">
                <a:solidFill>
                  <a:srgbClr val="FFD966"/>
                </a:solidFill>
              </a:rPr>
              <a:t>MEDIUM</a:t>
            </a:r>
            <a:r>
              <a:rPr lang="en" sz="3800">
                <a:solidFill>
                  <a:schemeClr val="lt1"/>
                </a:solidFill>
              </a:rPr>
              <a:t> task </a:t>
            </a:r>
            <a:endParaRPr sz="3800">
              <a:solidFill>
                <a:schemeClr val="lt1"/>
              </a:solidFill>
            </a:endParaRPr>
          </a:p>
          <a:p>
            <a:pPr indent="0" lvl="0" marL="0" rtl="0" algn="l">
              <a:spcBef>
                <a:spcPts val="0"/>
              </a:spcBef>
              <a:spcAft>
                <a:spcPts val="0"/>
              </a:spcAft>
              <a:buClr>
                <a:schemeClr val="dk1"/>
              </a:buClr>
              <a:buSzPts val="1100"/>
              <a:buFont typeface="Arial"/>
              <a:buNone/>
            </a:pPr>
            <a:r>
              <a:t/>
            </a:r>
            <a:endParaRPr sz="3800">
              <a:solidFill>
                <a:schemeClr val="lt1"/>
              </a:solidFill>
            </a:endParaRPr>
          </a:p>
          <a:p>
            <a:pPr indent="0" lvl="0" marL="0" rtl="0" algn="l">
              <a:spcBef>
                <a:spcPts val="0"/>
              </a:spcBef>
              <a:spcAft>
                <a:spcPts val="0"/>
              </a:spcAft>
              <a:buClr>
                <a:schemeClr val="dk1"/>
              </a:buClr>
              <a:buSzPts val="1100"/>
              <a:buFont typeface="Arial"/>
              <a:buNone/>
            </a:pPr>
            <a:r>
              <a:rPr lang="en" sz="3800">
                <a:solidFill>
                  <a:schemeClr val="lt1"/>
                </a:solidFill>
              </a:rPr>
              <a:t>And if that’s done you can do </a:t>
            </a:r>
            <a:endParaRPr sz="3800">
              <a:solidFill>
                <a:schemeClr val="lt1"/>
              </a:solidFill>
            </a:endParaRPr>
          </a:p>
          <a:p>
            <a:pPr indent="0" lvl="0" marL="0" rtl="0" algn="l">
              <a:spcBef>
                <a:spcPts val="0"/>
              </a:spcBef>
              <a:spcAft>
                <a:spcPts val="0"/>
              </a:spcAft>
              <a:buClr>
                <a:schemeClr val="dk1"/>
              </a:buClr>
              <a:buSzPts val="1100"/>
              <a:buFont typeface="Arial"/>
              <a:buNone/>
            </a:pPr>
            <a:r>
              <a:rPr lang="en" sz="3800">
                <a:solidFill>
                  <a:schemeClr val="lt1"/>
                </a:solidFill>
              </a:rPr>
              <a:t>the </a:t>
            </a:r>
            <a:r>
              <a:rPr b="1" lang="en" sz="3800">
                <a:solidFill>
                  <a:srgbClr val="CC0000"/>
                </a:solidFill>
              </a:rPr>
              <a:t>SPICY</a:t>
            </a:r>
            <a:r>
              <a:rPr lang="en" sz="3800">
                <a:solidFill>
                  <a:srgbClr val="FF0000"/>
                </a:solidFill>
              </a:rPr>
              <a:t> </a:t>
            </a:r>
            <a:r>
              <a:rPr lang="en" sz="3800">
                <a:solidFill>
                  <a:schemeClr val="lt1"/>
                </a:solidFill>
              </a:rPr>
              <a:t>task</a:t>
            </a:r>
            <a:endParaRPr sz="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pic>
        <p:nvPicPr>
          <p:cNvPr id="171" name="Google Shape;171;p31"/>
          <p:cNvPicPr preferRelativeResize="0"/>
          <p:nvPr/>
        </p:nvPicPr>
        <p:blipFill rotWithShape="1">
          <a:blip r:embed="rId3">
            <a:alphaModFix/>
          </a:blip>
          <a:srcRect b="30847" l="6852" r="64832" t="10439"/>
          <a:stretch/>
        </p:blipFill>
        <p:spPr>
          <a:xfrm>
            <a:off x="1596734" y="0"/>
            <a:ext cx="1873150" cy="2045100"/>
          </a:xfrm>
          <a:prstGeom prst="rect">
            <a:avLst/>
          </a:prstGeom>
          <a:noFill/>
          <a:ln>
            <a:noFill/>
          </a:ln>
        </p:spPr>
      </p:pic>
      <p:sp>
        <p:nvSpPr>
          <p:cNvPr id="172" name="Google Shape;172;p31"/>
          <p:cNvSpPr txBox="1"/>
          <p:nvPr/>
        </p:nvSpPr>
        <p:spPr>
          <a:xfrm>
            <a:off x="0" y="2107500"/>
            <a:ext cx="9144000" cy="29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chemeClr val="dk1"/>
                </a:solidFill>
              </a:rPr>
              <a:t>TASK: </a:t>
            </a:r>
            <a:r>
              <a:rPr b="1" lang="en" sz="3200">
                <a:solidFill>
                  <a:srgbClr val="3BC98E"/>
                </a:solidFill>
              </a:rPr>
              <a:t>Draw your family tree or whānau circle</a:t>
            </a:r>
            <a:endParaRPr b="1" sz="3200">
              <a:solidFill>
                <a:srgbClr val="3BC98E"/>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rPr lang="en" sz="2500">
                <a:solidFill>
                  <a:schemeClr val="dk1"/>
                </a:solidFill>
              </a:rPr>
              <a:t>You can do this either:</a:t>
            </a:r>
            <a:endParaRPr sz="2500">
              <a:solidFill>
                <a:schemeClr val="dk1"/>
              </a:solidFill>
            </a:endParaRPr>
          </a:p>
          <a:p>
            <a:pPr indent="-387350" lvl="0" marL="457200" rtl="0" algn="l">
              <a:spcBef>
                <a:spcPts val="0"/>
              </a:spcBef>
              <a:spcAft>
                <a:spcPts val="0"/>
              </a:spcAft>
              <a:buSzPts val="2500"/>
              <a:buChar char="-"/>
            </a:pPr>
            <a:r>
              <a:rPr lang="en" sz="2500">
                <a:solidFill>
                  <a:schemeClr val="dk1"/>
                </a:solidFill>
              </a:rPr>
              <a:t> in your book - draw by hand</a:t>
            </a:r>
            <a:endParaRPr sz="2500">
              <a:solidFill>
                <a:schemeClr val="dk1"/>
              </a:solidFill>
            </a:endParaRPr>
          </a:p>
          <a:p>
            <a:pPr indent="-387350" lvl="0" marL="457200" rtl="0" algn="l">
              <a:spcBef>
                <a:spcPts val="0"/>
              </a:spcBef>
              <a:spcAft>
                <a:spcPts val="0"/>
              </a:spcAft>
              <a:buSzPts val="2500"/>
              <a:buChar char="-"/>
            </a:pPr>
            <a:r>
              <a:rPr lang="en" sz="2500">
                <a:solidFill>
                  <a:schemeClr val="dk1"/>
                </a:solidFill>
              </a:rPr>
              <a:t> or online e.g. canva </a:t>
            </a:r>
            <a:r>
              <a:rPr lang="en" sz="2500" u="sng">
                <a:solidFill>
                  <a:schemeClr val="hlink"/>
                </a:solidFill>
                <a:hlinkClick r:id="rId4"/>
              </a:rPr>
              <a:t>Family Tree Template</a:t>
            </a:r>
            <a:r>
              <a:rPr lang="en" sz="2500">
                <a:solidFill>
                  <a:schemeClr val="dk1"/>
                </a:solidFill>
              </a:rPr>
              <a:t>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rPr lang="en" sz="2500">
                <a:solidFill>
                  <a:schemeClr val="dk1"/>
                </a:solidFill>
              </a:rPr>
              <a:t>Examples are on the </a:t>
            </a:r>
            <a:r>
              <a:rPr lang="en" sz="2500">
                <a:solidFill>
                  <a:schemeClr val="dk1"/>
                </a:solidFill>
              </a:rPr>
              <a:t>next</a:t>
            </a:r>
            <a:r>
              <a:rPr lang="en" sz="2500">
                <a:solidFill>
                  <a:schemeClr val="dk1"/>
                </a:solidFill>
              </a:rPr>
              <a:t> slide</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p:txBody>
      </p:sp>
      <p:sp>
        <p:nvSpPr>
          <p:cNvPr id="173" name="Google Shape;173;p31"/>
          <p:cNvSpPr/>
          <p:nvPr/>
        </p:nvSpPr>
        <p:spPr>
          <a:xfrm>
            <a:off x="3469872" y="544963"/>
            <a:ext cx="3740271" cy="1304667"/>
          </a:xfrm>
          <a:prstGeom prst="rect">
            <a:avLst/>
          </a:prstGeom>
        </p:spPr>
        <p:txBody>
          <a:bodyPr>
            <a:prstTxWarp prst="textPlain"/>
          </a:bodyPr>
          <a:lstStyle/>
          <a:p>
            <a:pPr lvl="0" algn="ctr"/>
            <a:r>
              <a:rPr b="1" i="0">
                <a:ln cap="flat" cmpd="sng" w="9525">
                  <a:solidFill>
                    <a:srgbClr val="00FF00"/>
                  </a:solidFill>
                  <a:prstDash val="solid"/>
                  <a:round/>
                  <a:headEnd len="sm" w="sm" type="none"/>
                  <a:tailEnd len="sm" w="sm" type="none"/>
                </a:ln>
                <a:solidFill>
                  <a:srgbClr val="3BC98E"/>
                </a:solidFill>
                <a:latin typeface="Caveat"/>
              </a:rPr>
              <a:t>MILD</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2"/>
          <p:cNvPicPr preferRelativeResize="0"/>
          <p:nvPr/>
        </p:nvPicPr>
        <p:blipFill>
          <a:blip r:embed="rId3">
            <a:alphaModFix/>
          </a:blip>
          <a:stretch>
            <a:fillRect/>
          </a:stretch>
        </p:blipFill>
        <p:spPr>
          <a:xfrm>
            <a:off x="174775" y="1667232"/>
            <a:ext cx="3395700" cy="3299694"/>
          </a:xfrm>
          <a:prstGeom prst="rect">
            <a:avLst/>
          </a:prstGeom>
          <a:noFill/>
          <a:ln>
            <a:noFill/>
          </a:ln>
        </p:spPr>
      </p:pic>
      <p:sp>
        <p:nvSpPr>
          <p:cNvPr id="179" name="Google Shape;179;p32"/>
          <p:cNvSpPr/>
          <p:nvPr/>
        </p:nvSpPr>
        <p:spPr>
          <a:xfrm>
            <a:off x="3670350" y="137325"/>
            <a:ext cx="5380800" cy="5006100"/>
          </a:xfrm>
          <a:prstGeom prst="ellipse">
            <a:avLst/>
          </a:prstGeom>
          <a:solidFill>
            <a:srgbClr val="FEFBD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p32"/>
          <p:cNvSpPr/>
          <p:nvPr/>
        </p:nvSpPr>
        <p:spPr>
          <a:xfrm>
            <a:off x="4510650" y="721200"/>
            <a:ext cx="3700200" cy="3701100"/>
          </a:xfrm>
          <a:prstGeom prst="ellipse">
            <a:avLst/>
          </a:prstGeom>
          <a:solidFill>
            <a:srgbClr val="9FD3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181" name="Google Shape;181;p32"/>
          <p:cNvSpPr/>
          <p:nvPr/>
        </p:nvSpPr>
        <p:spPr>
          <a:xfrm>
            <a:off x="5197350" y="1523050"/>
            <a:ext cx="2326800" cy="2297100"/>
          </a:xfrm>
          <a:prstGeom prst="ellipse">
            <a:avLst/>
          </a:prstGeom>
          <a:solidFill>
            <a:srgbClr val="AAFF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2"/>
          <p:cNvSpPr txBox="1"/>
          <p:nvPr/>
        </p:nvSpPr>
        <p:spPr>
          <a:xfrm>
            <a:off x="5261375" y="861250"/>
            <a:ext cx="1932300" cy="6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Extended family</a:t>
            </a:r>
            <a:endParaRPr>
              <a:solidFill>
                <a:schemeClr val="dk2"/>
              </a:solidFill>
            </a:endParaRPr>
          </a:p>
        </p:txBody>
      </p:sp>
      <p:sp>
        <p:nvSpPr>
          <p:cNvPr id="183" name="Google Shape;183;p32"/>
          <p:cNvSpPr/>
          <p:nvPr/>
        </p:nvSpPr>
        <p:spPr>
          <a:xfrm>
            <a:off x="5917500" y="2222200"/>
            <a:ext cx="886500" cy="898800"/>
          </a:xfrm>
          <a:prstGeom prst="ellipse">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a:t>
            </a:r>
            <a:endParaRPr/>
          </a:p>
        </p:txBody>
      </p:sp>
      <p:sp>
        <p:nvSpPr>
          <p:cNvPr id="184" name="Google Shape;184;p32"/>
          <p:cNvSpPr txBox="1"/>
          <p:nvPr/>
        </p:nvSpPr>
        <p:spPr>
          <a:xfrm>
            <a:off x="5596800" y="1616925"/>
            <a:ext cx="1527900" cy="6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Immediate Family </a:t>
            </a:r>
            <a:endParaRPr>
              <a:solidFill>
                <a:schemeClr val="dk2"/>
              </a:solidFill>
            </a:endParaRPr>
          </a:p>
        </p:txBody>
      </p:sp>
      <p:sp>
        <p:nvSpPr>
          <p:cNvPr id="185" name="Google Shape;185;p32"/>
          <p:cNvSpPr txBox="1"/>
          <p:nvPr/>
        </p:nvSpPr>
        <p:spPr>
          <a:xfrm>
            <a:off x="5394600" y="199450"/>
            <a:ext cx="1932300" cy="6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 Ancestors</a:t>
            </a:r>
            <a:endParaRPr>
              <a:solidFill>
                <a:schemeClr val="dk2"/>
              </a:solidFill>
            </a:endParaRPr>
          </a:p>
        </p:txBody>
      </p:sp>
      <p:sp>
        <p:nvSpPr>
          <p:cNvPr id="186" name="Google Shape;186;p32"/>
          <p:cNvSpPr txBox="1"/>
          <p:nvPr/>
        </p:nvSpPr>
        <p:spPr>
          <a:xfrm>
            <a:off x="162300" y="199750"/>
            <a:ext cx="4531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EXAMPLES </a:t>
            </a:r>
            <a:r>
              <a:rPr lang="en" sz="1800">
                <a:solidFill>
                  <a:schemeClr val="dk1"/>
                </a:solidFill>
              </a:rPr>
              <a:t>of a family circle diagram</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3"/>
          <p:cNvPicPr preferRelativeResize="0"/>
          <p:nvPr/>
        </p:nvPicPr>
        <p:blipFill>
          <a:blip r:embed="rId3">
            <a:alphaModFix/>
          </a:blip>
          <a:stretch>
            <a:fillRect/>
          </a:stretch>
        </p:blipFill>
        <p:spPr>
          <a:xfrm>
            <a:off x="99875" y="1760275"/>
            <a:ext cx="5056101" cy="2783384"/>
          </a:xfrm>
          <a:prstGeom prst="rect">
            <a:avLst/>
          </a:prstGeom>
          <a:noFill/>
          <a:ln>
            <a:noFill/>
          </a:ln>
        </p:spPr>
      </p:pic>
      <p:sp>
        <p:nvSpPr>
          <p:cNvPr id="192" name="Google Shape;192;p33"/>
          <p:cNvSpPr txBox="1"/>
          <p:nvPr/>
        </p:nvSpPr>
        <p:spPr>
          <a:xfrm>
            <a:off x="0" y="0"/>
            <a:ext cx="8976300" cy="15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You can use Canva templates to create your family tree:</a:t>
            </a:r>
            <a:endParaRPr sz="1800">
              <a:solidFill>
                <a:schemeClr val="dk2"/>
              </a:solidFill>
            </a:endParaRPr>
          </a:p>
          <a:p>
            <a:pPr indent="0" lvl="0" marL="0" rtl="0" algn="l">
              <a:spcBef>
                <a:spcPts val="0"/>
              </a:spcBef>
              <a:spcAft>
                <a:spcPts val="0"/>
              </a:spcAft>
              <a:buNone/>
            </a:pPr>
            <a:r>
              <a:rPr lang="en" sz="1800" u="sng">
                <a:solidFill>
                  <a:schemeClr val="hlink"/>
                </a:solidFill>
                <a:hlinkClick r:id="rId4"/>
              </a:rPr>
              <a:t>Free Family Tree Maker and Examples Online | Canva</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Or download this template to use: </a:t>
            </a:r>
            <a:r>
              <a:rPr lang="en" sz="1800" u="sng">
                <a:solidFill>
                  <a:schemeClr val="hlink"/>
                </a:solidFill>
                <a:hlinkClick r:id="rId5"/>
              </a:rPr>
              <a:t>Family Tree for Children</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93" name="Google Shape;193;p33"/>
          <p:cNvPicPr preferRelativeResize="0"/>
          <p:nvPr/>
        </p:nvPicPr>
        <p:blipFill>
          <a:blip r:embed="rId6">
            <a:alphaModFix/>
          </a:blip>
          <a:stretch>
            <a:fillRect/>
          </a:stretch>
        </p:blipFill>
        <p:spPr>
          <a:xfrm>
            <a:off x="5363775" y="1310885"/>
            <a:ext cx="3780225" cy="38326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4"/>
          <p:cNvPicPr preferRelativeResize="0"/>
          <p:nvPr/>
        </p:nvPicPr>
        <p:blipFill rotWithShape="1">
          <a:blip r:embed="rId3">
            <a:alphaModFix/>
          </a:blip>
          <a:srcRect b="31629" l="35049" r="35049" t="11645"/>
          <a:stretch/>
        </p:blipFill>
        <p:spPr>
          <a:xfrm>
            <a:off x="741461" y="0"/>
            <a:ext cx="2116725" cy="2232725"/>
          </a:xfrm>
          <a:prstGeom prst="rect">
            <a:avLst/>
          </a:prstGeom>
          <a:noFill/>
          <a:ln>
            <a:noFill/>
          </a:ln>
        </p:spPr>
      </p:pic>
      <p:sp>
        <p:nvSpPr>
          <p:cNvPr id="199" name="Google Shape;199;p34"/>
          <p:cNvSpPr/>
          <p:nvPr/>
        </p:nvSpPr>
        <p:spPr>
          <a:xfrm>
            <a:off x="2795750" y="769698"/>
            <a:ext cx="5356498" cy="1152875"/>
          </a:xfrm>
          <a:prstGeom prst="rect">
            <a:avLst/>
          </a:prstGeom>
        </p:spPr>
        <p:txBody>
          <a:bodyPr>
            <a:prstTxWarp prst="textPlain"/>
          </a:bodyPr>
          <a:lstStyle/>
          <a:p>
            <a:pPr lvl="0" algn="ctr"/>
            <a:r>
              <a:rPr b="1" i="0">
                <a:ln cap="flat" cmpd="sng" w="9525">
                  <a:solidFill>
                    <a:srgbClr val="FFFF00"/>
                  </a:solidFill>
                  <a:prstDash val="solid"/>
                  <a:round/>
                  <a:headEnd len="sm" w="sm" type="none"/>
                  <a:tailEnd len="sm" w="sm" type="none"/>
                </a:ln>
                <a:solidFill>
                  <a:srgbClr val="FF9900"/>
                </a:solidFill>
                <a:latin typeface="Caveat"/>
              </a:rPr>
              <a:t>MEDIUM</a:t>
            </a:r>
          </a:p>
        </p:txBody>
      </p:sp>
      <p:sp>
        <p:nvSpPr>
          <p:cNvPr id="200" name="Google Shape;200;p34"/>
          <p:cNvSpPr txBox="1"/>
          <p:nvPr/>
        </p:nvSpPr>
        <p:spPr>
          <a:xfrm>
            <a:off x="0" y="2107500"/>
            <a:ext cx="9144000" cy="29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chemeClr val="dk1"/>
                </a:solidFill>
              </a:rPr>
              <a:t>TASK: </a:t>
            </a:r>
            <a:r>
              <a:rPr b="1" lang="en" sz="2200">
                <a:solidFill>
                  <a:srgbClr val="FF9900"/>
                </a:solidFill>
              </a:rPr>
              <a:t>Connect and Reflect - create a word picture or collage to answer the following questions:</a:t>
            </a:r>
            <a:endParaRPr b="1" sz="2200">
              <a:solidFill>
                <a:srgbClr val="FF9900"/>
              </a:solidFill>
            </a:endParaRPr>
          </a:p>
          <a:p>
            <a:pPr indent="-349250" lvl="0" marL="457200" rtl="0" algn="l">
              <a:spcBef>
                <a:spcPts val="0"/>
              </a:spcBef>
              <a:spcAft>
                <a:spcPts val="0"/>
              </a:spcAft>
              <a:buClr>
                <a:srgbClr val="FF9900"/>
              </a:buClr>
              <a:buSzPts val="1900"/>
              <a:buAutoNum type="arabicPeriod"/>
            </a:pPr>
            <a:r>
              <a:rPr lang="en" sz="1900">
                <a:solidFill>
                  <a:srgbClr val="FF9900"/>
                </a:solidFill>
              </a:rPr>
              <a:t>What, who or where do you feel your greatest sense of identity and belonging?</a:t>
            </a:r>
            <a:endParaRPr sz="1900">
              <a:solidFill>
                <a:srgbClr val="FF9900"/>
              </a:solidFill>
            </a:endParaRPr>
          </a:p>
          <a:p>
            <a:pPr indent="-349250" lvl="0" marL="457200" rtl="0" algn="l">
              <a:spcBef>
                <a:spcPts val="0"/>
              </a:spcBef>
              <a:spcAft>
                <a:spcPts val="0"/>
              </a:spcAft>
              <a:buClr>
                <a:srgbClr val="FF9900"/>
              </a:buClr>
              <a:buSzPts val="1900"/>
              <a:buAutoNum type="arabicPeriod"/>
            </a:pPr>
            <a:r>
              <a:rPr lang="en" sz="1900">
                <a:solidFill>
                  <a:srgbClr val="FF9900"/>
                </a:solidFill>
              </a:rPr>
              <a:t>Think about geography / history / sentimental / People / connection points </a:t>
            </a:r>
            <a:endParaRPr sz="1900">
              <a:solidFill>
                <a:srgbClr val="FF9900"/>
              </a:solidFill>
            </a:endParaRPr>
          </a:p>
          <a:p>
            <a:pPr indent="0" lvl="0" marL="0" rtl="0" algn="l">
              <a:spcBef>
                <a:spcPts val="0"/>
              </a:spcBef>
              <a:spcAft>
                <a:spcPts val="0"/>
              </a:spcAft>
              <a:buNone/>
            </a:pPr>
            <a:r>
              <a:rPr b="1" lang="en" sz="2000">
                <a:solidFill>
                  <a:schemeClr val="dk1"/>
                </a:solidFill>
              </a:rPr>
              <a:t>You can do this either:</a:t>
            </a:r>
            <a:endParaRPr b="1"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In your book or using online </a:t>
            </a:r>
            <a:r>
              <a:rPr lang="en" sz="2000">
                <a:solidFill>
                  <a:schemeClr val="dk1"/>
                </a:solidFill>
              </a:rPr>
              <a:t>tools</a:t>
            </a:r>
            <a:r>
              <a:rPr lang="en" sz="2000">
                <a:solidFill>
                  <a:schemeClr val="dk1"/>
                </a:solidFill>
              </a:rPr>
              <a:t> like </a:t>
            </a:r>
            <a:r>
              <a:rPr lang="en" sz="2000" u="sng">
                <a:solidFill>
                  <a:schemeClr val="hlink"/>
                </a:solidFill>
                <a:hlinkClick r:id="rId4"/>
              </a:rPr>
              <a:t>WordClouds.com</a:t>
            </a:r>
            <a:r>
              <a:rPr lang="en" sz="2000">
                <a:solidFill>
                  <a:schemeClr val="dk1"/>
                </a:solidFill>
              </a:rPr>
              <a:t> or </a:t>
            </a:r>
            <a:r>
              <a:rPr lang="en" sz="2000" u="sng">
                <a:solidFill>
                  <a:schemeClr val="hlink"/>
                </a:solidFill>
                <a:hlinkClick r:id="rId5"/>
              </a:rPr>
              <a:t>Word Cloud</a:t>
            </a:r>
            <a:r>
              <a:rPr lang="en" sz="2000">
                <a:solidFill>
                  <a:schemeClr val="dk1"/>
                </a:solidFill>
              </a:rPr>
              <a:t> or </a:t>
            </a:r>
            <a:r>
              <a:rPr lang="en" sz="2000" u="sng">
                <a:solidFill>
                  <a:schemeClr val="hlink"/>
                </a:solidFill>
                <a:hlinkClick r:id="rId6"/>
              </a:rPr>
              <a:t>Canva Collage Maker</a:t>
            </a:r>
            <a:endParaRPr sz="2500">
              <a:solidFill>
                <a:schemeClr val="dk1"/>
              </a:solidFill>
            </a:endParaRPr>
          </a:p>
          <a:p>
            <a:pPr indent="0" lvl="0" marL="0" rtl="0" algn="l">
              <a:spcBef>
                <a:spcPts val="0"/>
              </a:spcBef>
              <a:spcAft>
                <a:spcPts val="0"/>
              </a:spcAft>
              <a:buNone/>
            </a:pPr>
            <a:r>
              <a:rPr lang="en" sz="2500">
                <a:solidFill>
                  <a:schemeClr val="dk1"/>
                </a:solidFill>
              </a:rPr>
              <a:t>Examples are on the next slide</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5"/>
          <p:cNvPicPr preferRelativeResize="0"/>
          <p:nvPr/>
        </p:nvPicPr>
        <p:blipFill>
          <a:blip r:embed="rId3">
            <a:alphaModFix/>
          </a:blip>
          <a:stretch>
            <a:fillRect/>
          </a:stretch>
        </p:blipFill>
        <p:spPr>
          <a:xfrm>
            <a:off x="302225" y="986250"/>
            <a:ext cx="3904976" cy="3904976"/>
          </a:xfrm>
          <a:prstGeom prst="rect">
            <a:avLst/>
          </a:prstGeom>
          <a:noFill/>
          <a:ln>
            <a:noFill/>
          </a:ln>
        </p:spPr>
      </p:pic>
      <p:sp>
        <p:nvSpPr>
          <p:cNvPr id="206" name="Google Shape;206;p35"/>
          <p:cNvSpPr txBox="1"/>
          <p:nvPr/>
        </p:nvSpPr>
        <p:spPr>
          <a:xfrm>
            <a:off x="43563" y="174800"/>
            <a:ext cx="4422300" cy="74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A collage includes pictures / words and images about the topic</a:t>
            </a:r>
            <a:endParaRPr b="1" sz="2000">
              <a:solidFill>
                <a:schemeClr val="dk1"/>
              </a:solidFill>
            </a:endParaRPr>
          </a:p>
        </p:txBody>
      </p:sp>
      <p:pic>
        <p:nvPicPr>
          <p:cNvPr id="207" name="Google Shape;207;p35"/>
          <p:cNvPicPr preferRelativeResize="0"/>
          <p:nvPr/>
        </p:nvPicPr>
        <p:blipFill rotWithShape="1">
          <a:blip r:embed="rId4">
            <a:alphaModFix/>
          </a:blip>
          <a:srcRect b="0" l="0" r="0" t="14405"/>
          <a:stretch/>
        </p:blipFill>
        <p:spPr>
          <a:xfrm>
            <a:off x="4377825" y="1835175"/>
            <a:ext cx="4766175" cy="2284625"/>
          </a:xfrm>
          <a:prstGeom prst="rect">
            <a:avLst/>
          </a:prstGeom>
          <a:noFill/>
          <a:ln>
            <a:noFill/>
          </a:ln>
        </p:spPr>
      </p:pic>
      <p:sp>
        <p:nvSpPr>
          <p:cNvPr id="208" name="Google Shape;208;p35"/>
          <p:cNvSpPr txBox="1"/>
          <p:nvPr/>
        </p:nvSpPr>
        <p:spPr>
          <a:xfrm>
            <a:off x="4634425" y="576900"/>
            <a:ext cx="4422300" cy="11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A word cloud or word picture has key words to do with the topic or questions like below…</a:t>
            </a:r>
            <a:endParaRPr b="1" sz="20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6"/>
          <p:cNvPicPr preferRelativeResize="0"/>
          <p:nvPr/>
        </p:nvPicPr>
        <p:blipFill rotWithShape="1">
          <a:blip r:embed="rId3">
            <a:alphaModFix/>
          </a:blip>
          <a:srcRect b="30724" l="63741" r="6359" t="10562"/>
          <a:stretch/>
        </p:blipFill>
        <p:spPr>
          <a:xfrm>
            <a:off x="1528702" y="8"/>
            <a:ext cx="1854550" cy="2024775"/>
          </a:xfrm>
          <a:prstGeom prst="rect">
            <a:avLst/>
          </a:prstGeom>
          <a:noFill/>
          <a:ln>
            <a:noFill/>
          </a:ln>
        </p:spPr>
      </p:pic>
      <p:sp>
        <p:nvSpPr>
          <p:cNvPr id="214" name="Google Shape;214;p36"/>
          <p:cNvSpPr/>
          <p:nvPr/>
        </p:nvSpPr>
        <p:spPr>
          <a:xfrm>
            <a:off x="3494875" y="607398"/>
            <a:ext cx="3667554" cy="1107386"/>
          </a:xfrm>
          <a:prstGeom prst="rect">
            <a:avLst/>
          </a:prstGeom>
        </p:spPr>
        <p:txBody>
          <a:bodyPr>
            <a:prstTxWarp prst="textPlain"/>
          </a:bodyPr>
          <a:lstStyle/>
          <a:p>
            <a:pPr lvl="0" algn="ctr"/>
            <a:r>
              <a:rPr b="1" i="0">
                <a:ln cap="flat" cmpd="sng" w="9525">
                  <a:solidFill>
                    <a:srgbClr val="FF600D"/>
                  </a:solidFill>
                  <a:prstDash val="solid"/>
                  <a:round/>
                  <a:headEnd len="sm" w="sm" type="none"/>
                  <a:tailEnd len="sm" w="sm" type="none"/>
                </a:ln>
                <a:solidFill>
                  <a:srgbClr val="CC0000"/>
                </a:solidFill>
                <a:latin typeface="Caveat"/>
              </a:rPr>
              <a:t>SPICY</a:t>
            </a:r>
          </a:p>
        </p:txBody>
      </p:sp>
      <p:sp>
        <p:nvSpPr>
          <p:cNvPr id="215" name="Google Shape;215;p36"/>
          <p:cNvSpPr txBox="1"/>
          <p:nvPr/>
        </p:nvSpPr>
        <p:spPr>
          <a:xfrm>
            <a:off x="0" y="1857825"/>
            <a:ext cx="9144000" cy="328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chemeClr val="dk1"/>
                </a:solidFill>
              </a:rPr>
              <a:t>TASK:</a:t>
            </a:r>
            <a:r>
              <a:rPr b="1" lang="en" sz="3300">
                <a:solidFill>
                  <a:srgbClr val="CC0000"/>
                </a:solidFill>
              </a:rPr>
              <a:t> </a:t>
            </a:r>
            <a:r>
              <a:rPr b="1" lang="en" sz="2200">
                <a:solidFill>
                  <a:srgbClr val="CC0000"/>
                </a:solidFill>
              </a:rPr>
              <a:t>How was the Environment cared for by Bronco in the film and how could you (or we) connect with the environment?</a:t>
            </a:r>
            <a:endParaRPr b="1" sz="2200">
              <a:solidFill>
                <a:srgbClr val="CC0000"/>
              </a:solidFill>
            </a:endParaRPr>
          </a:p>
          <a:p>
            <a:pPr indent="0" lvl="0" marL="0" rtl="0" algn="l">
              <a:spcBef>
                <a:spcPts val="0"/>
              </a:spcBef>
              <a:spcAft>
                <a:spcPts val="0"/>
              </a:spcAft>
              <a:buNone/>
            </a:pPr>
            <a:r>
              <a:t/>
            </a:r>
            <a:endParaRPr b="1" sz="1500">
              <a:solidFill>
                <a:srgbClr val="CC0000"/>
              </a:solidFill>
            </a:endParaRPr>
          </a:p>
          <a:p>
            <a:pPr indent="0" lvl="0" marL="0" rtl="0" algn="l">
              <a:spcBef>
                <a:spcPts val="0"/>
              </a:spcBef>
              <a:spcAft>
                <a:spcPts val="0"/>
              </a:spcAft>
              <a:buNone/>
            </a:pPr>
            <a:r>
              <a:rPr b="1" lang="en" sz="2200">
                <a:solidFill>
                  <a:schemeClr val="dk1"/>
                </a:solidFill>
              </a:rPr>
              <a:t>Create a hand drawn or online poster on how people can be more connected to the environment </a:t>
            </a:r>
            <a:r>
              <a:rPr i="1" lang="en" sz="1800">
                <a:solidFill>
                  <a:schemeClr val="dk1"/>
                </a:solidFill>
              </a:rPr>
              <a:t>e.g. picking up litter we see on footpaths, around school / beaches etc / committed to clearing rubbish from playground / communal spaces  </a:t>
            </a:r>
            <a:endParaRPr i="1" sz="18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rPr lang="en" sz="2500">
                <a:solidFill>
                  <a:schemeClr val="dk1"/>
                </a:solidFill>
              </a:rPr>
              <a:t>Watch the video to help you: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p:txBody>
      </p:sp>
      <p:pic>
        <p:nvPicPr>
          <p:cNvPr descr="This video shares the origins and purpose of Para Kore. It explores our current systems of waste and highlights how the impact of colonisation and dominant structures have disrupted our ability to uphold kaitiakitanga and honour our whakapapa with the natural world. Para Kore aims to educate and advocate from a Māori worldview in returning to practices which are regenerative and restorative of Papatūānuku, Ranginui me ō rāua uri. Mātaki mai!" id="216" name="Google Shape;216;p36" title="The Origins of Para Kore">
            <a:hlinkClick r:id="rId4"/>
          </p:cNvPr>
          <p:cNvPicPr preferRelativeResize="0"/>
          <p:nvPr/>
        </p:nvPicPr>
        <p:blipFill>
          <a:blip r:embed="rId5">
            <a:alphaModFix/>
          </a:blip>
          <a:stretch>
            <a:fillRect/>
          </a:stretch>
        </p:blipFill>
        <p:spPr>
          <a:xfrm>
            <a:off x="4433750" y="4078450"/>
            <a:ext cx="1708500" cy="96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graphicFrame>
        <p:nvGraphicFramePr>
          <p:cNvPr id="78" name="Google Shape;78;p19"/>
          <p:cNvGraphicFramePr/>
          <p:nvPr/>
        </p:nvGraphicFramePr>
        <p:xfrm>
          <a:off x="259575" y="2796475"/>
          <a:ext cx="3000000" cy="3000000"/>
        </p:xfrm>
        <a:graphic>
          <a:graphicData uri="http://schemas.openxmlformats.org/drawingml/2006/table">
            <a:tbl>
              <a:tblPr>
                <a:noFill/>
                <a:tableStyleId>{630CDF85-A228-44DC-A4DC-B4DEF3EF67FB}</a:tableStyleId>
              </a:tblPr>
              <a:tblGrid>
                <a:gridCol w="2198900"/>
                <a:gridCol w="3942450"/>
              </a:tblGrid>
              <a:tr h="781075">
                <a:tc>
                  <a:txBody>
                    <a:bodyPr/>
                    <a:lstStyle/>
                    <a:p>
                      <a:pPr indent="0" lvl="0" marL="0" rtl="0" algn="l">
                        <a:spcBef>
                          <a:spcPts val="0"/>
                        </a:spcBef>
                        <a:spcAft>
                          <a:spcPts val="0"/>
                        </a:spcAft>
                        <a:buNone/>
                      </a:pPr>
                      <a:r>
                        <a:rPr b="1" lang="en" sz="1800"/>
                        <a:t>Kaitiaki</a:t>
                      </a:r>
                      <a:endParaRPr b="1" sz="1800"/>
                    </a:p>
                    <a:p>
                      <a:pPr indent="0" lvl="0" marL="0" rtl="0" algn="l">
                        <a:spcBef>
                          <a:spcPts val="0"/>
                        </a:spcBef>
                        <a:spcAft>
                          <a:spcPts val="0"/>
                        </a:spcAft>
                        <a:buNone/>
                      </a:pPr>
                      <a:r>
                        <a:rPr b="1" lang="en" sz="1800">
                          <a:solidFill>
                            <a:srgbClr val="9900FF"/>
                          </a:solidFill>
                        </a:rPr>
                        <a:t>Guardian / caregiver</a:t>
                      </a:r>
                      <a:endParaRPr b="1" sz="1800">
                        <a:solidFill>
                          <a:srgbClr val="9900F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89600">
                <a:tc>
                  <a:txBody>
                    <a:bodyPr/>
                    <a:lstStyle/>
                    <a:p>
                      <a:pPr indent="0" lvl="0" marL="0" rtl="0" algn="l">
                        <a:spcBef>
                          <a:spcPts val="0"/>
                        </a:spcBef>
                        <a:spcAft>
                          <a:spcPts val="0"/>
                        </a:spcAft>
                        <a:buNone/>
                      </a:pPr>
                      <a:r>
                        <a:rPr b="1" lang="en" sz="1800"/>
                        <a:t>Maunga</a:t>
                      </a:r>
                      <a:endParaRPr b="1" sz="1800"/>
                    </a:p>
                    <a:p>
                      <a:pPr indent="0" lvl="0" marL="0" rtl="0" algn="l">
                        <a:spcBef>
                          <a:spcPts val="0"/>
                        </a:spcBef>
                        <a:spcAft>
                          <a:spcPts val="0"/>
                        </a:spcAft>
                        <a:buNone/>
                      </a:pPr>
                      <a:r>
                        <a:rPr b="1" lang="en" sz="1800">
                          <a:solidFill>
                            <a:srgbClr val="9900FF"/>
                          </a:solidFill>
                        </a:rPr>
                        <a:t>Mountain </a:t>
                      </a:r>
                      <a:endParaRPr b="1" sz="1800">
                        <a:solidFill>
                          <a:srgbClr val="9900F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79" name="Google Shape;79;p19"/>
          <p:cNvPicPr preferRelativeResize="0"/>
          <p:nvPr/>
        </p:nvPicPr>
        <p:blipFill>
          <a:blip r:embed="rId3">
            <a:alphaModFix/>
          </a:blip>
          <a:stretch>
            <a:fillRect/>
          </a:stretch>
        </p:blipFill>
        <p:spPr>
          <a:xfrm>
            <a:off x="3285988" y="3802275"/>
            <a:ext cx="2100425" cy="1180675"/>
          </a:xfrm>
          <a:prstGeom prst="rect">
            <a:avLst/>
          </a:prstGeom>
          <a:noFill/>
          <a:ln>
            <a:noFill/>
          </a:ln>
        </p:spPr>
      </p:pic>
      <p:pic>
        <p:nvPicPr>
          <p:cNvPr id="80" name="Google Shape;80;p19"/>
          <p:cNvPicPr preferRelativeResize="0"/>
          <p:nvPr/>
        </p:nvPicPr>
        <p:blipFill>
          <a:blip r:embed="rId4">
            <a:alphaModFix/>
          </a:blip>
          <a:stretch>
            <a:fillRect/>
          </a:stretch>
        </p:blipFill>
        <p:spPr>
          <a:xfrm>
            <a:off x="3645225" y="2734013"/>
            <a:ext cx="1279300" cy="1279300"/>
          </a:xfrm>
          <a:prstGeom prst="rect">
            <a:avLst/>
          </a:prstGeom>
          <a:noFill/>
          <a:ln>
            <a:noFill/>
          </a:ln>
        </p:spPr>
      </p:pic>
      <p:sp>
        <p:nvSpPr>
          <p:cNvPr id="81" name="Google Shape;81;p19"/>
          <p:cNvSpPr/>
          <p:nvPr/>
        </p:nvSpPr>
        <p:spPr>
          <a:xfrm>
            <a:off x="174775" y="112200"/>
            <a:ext cx="5211650" cy="636700"/>
          </a:xfrm>
          <a:prstGeom prst="rect">
            <a:avLst/>
          </a:prstGeom>
        </p:spPr>
        <p:txBody>
          <a:bodyPr>
            <a:prstTxWarp prst="textPlain"/>
          </a:bodyPr>
          <a:lstStyle/>
          <a:p>
            <a:pPr lvl="0" algn="ctr"/>
            <a:r>
              <a:rPr b="1" i="0">
                <a:ln cap="flat" cmpd="sng" w="38100">
                  <a:solidFill>
                    <a:srgbClr val="8E7CC3"/>
                  </a:solidFill>
                  <a:prstDash val="solid"/>
                  <a:round/>
                  <a:headEnd len="sm" w="sm" type="none"/>
                  <a:tailEnd len="sm" w="sm" type="none"/>
                </a:ln>
                <a:solidFill>
                  <a:srgbClr val="9900FF"/>
                </a:solidFill>
                <a:latin typeface="Arial"/>
              </a:rPr>
              <a:t>Do Now...</a:t>
            </a:r>
          </a:p>
        </p:txBody>
      </p:sp>
      <p:sp>
        <p:nvSpPr>
          <p:cNvPr id="82" name="Google Shape;82;p19"/>
          <p:cNvSpPr txBox="1"/>
          <p:nvPr/>
        </p:nvSpPr>
        <p:spPr>
          <a:xfrm>
            <a:off x="87375" y="811475"/>
            <a:ext cx="8888700" cy="1697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Char char="●"/>
            </a:pPr>
            <a:r>
              <a:rPr lang="en" sz="2000">
                <a:solidFill>
                  <a:schemeClr val="dk1"/>
                </a:solidFill>
              </a:rPr>
              <a:t>Find out the meaning of each word - </a:t>
            </a:r>
            <a:r>
              <a:rPr lang="en" sz="2000">
                <a:solidFill>
                  <a:schemeClr val="dk1"/>
                </a:solidFill>
              </a:rPr>
              <a:t>write</a:t>
            </a:r>
            <a:r>
              <a:rPr lang="en" sz="2000">
                <a:solidFill>
                  <a:schemeClr val="dk1"/>
                </a:solidFill>
              </a:rPr>
              <a:t> it in your table </a:t>
            </a:r>
            <a:r>
              <a:rPr lang="en" sz="2000" u="sng">
                <a:solidFill>
                  <a:schemeClr val="hlink"/>
                </a:solidFill>
                <a:hlinkClick r:id="rId5"/>
              </a:rPr>
              <a:t>Maori Dictionary</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Move </a:t>
            </a:r>
            <a:r>
              <a:rPr lang="en" sz="2000">
                <a:solidFill>
                  <a:schemeClr val="dk1"/>
                </a:solidFill>
              </a:rPr>
              <a:t>pictures</a:t>
            </a:r>
            <a:r>
              <a:rPr lang="en" sz="2000">
                <a:solidFill>
                  <a:schemeClr val="dk1"/>
                </a:solidFill>
              </a:rPr>
              <a:t> to match the correct Māori words / meanings</a:t>
            </a:r>
            <a:r>
              <a:rPr lang="en" sz="1800">
                <a:solidFill>
                  <a:schemeClr val="dk2"/>
                </a:solidFill>
              </a:rPr>
              <a:t> </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55600" lvl="0" marL="457200" rtl="0" algn="l">
              <a:spcBef>
                <a:spcPts val="0"/>
              </a:spcBef>
              <a:spcAft>
                <a:spcPts val="0"/>
              </a:spcAft>
              <a:buClr>
                <a:srgbClr val="9900FF"/>
              </a:buClr>
              <a:buSzPts val="2000"/>
              <a:buChar char="●"/>
            </a:pPr>
            <a:r>
              <a:rPr lang="en" sz="2000">
                <a:solidFill>
                  <a:srgbClr val="9900FF"/>
                </a:solidFill>
              </a:rPr>
              <a:t>Below 2 examples have been done for you …</a:t>
            </a:r>
            <a:endParaRPr sz="2000">
              <a:solidFill>
                <a:srgbClr val="99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graphicFrame>
        <p:nvGraphicFramePr>
          <p:cNvPr id="87" name="Google Shape;87;p20"/>
          <p:cNvGraphicFramePr/>
          <p:nvPr/>
        </p:nvGraphicFramePr>
        <p:xfrm>
          <a:off x="209650" y="415363"/>
          <a:ext cx="3000000" cy="3000000"/>
        </p:xfrm>
        <a:graphic>
          <a:graphicData uri="http://schemas.openxmlformats.org/drawingml/2006/table">
            <a:tbl>
              <a:tblPr>
                <a:noFill/>
                <a:tableStyleId>{630CDF85-A228-44DC-A4DC-B4DEF3EF67FB}</a:tableStyleId>
              </a:tblPr>
              <a:tblGrid>
                <a:gridCol w="2373425"/>
                <a:gridCol w="3611875"/>
              </a:tblGrid>
              <a:tr h="489600">
                <a:tc>
                  <a:txBody>
                    <a:bodyPr/>
                    <a:lstStyle/>
                    <a:p>
                      <a:pPr indent="0" lvl="0" marL="0" rtl="0" algn="l">
                        <a:spcBef>
                          <a:spcPts val="0"/>
                        </a:spcBef>
                        <a:spcAft>
                          <a:spcPts val="0"/>
                        </a:spcAft>
                        <a:buNone/>
                      </a:pPr>
                      <a:r>
                        <a:rPr b="1" lang="en" sz="1800"/>
                        <a:t>Papatūanuku</a:t>
                      </a:r>
                      <a:endParaRPr b="1" sz="1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89600">
                <a:tc>
                  <a:txBody>
                    <a:bodyPr/>
                    <a:lstStyle/>
                    <a:p>
                      <a:pPr indent="0" lvl="0" marL="0" rtl="0" algn="l">
                        <a:spcBef>
                          <a:spcPts val="0"/>
                        </a:spcBef>
                        <a:spcAft>
                          <a:spcPts val="0"/>
                        </a:spcAft>
                        <a:buNone/>
                      </a:pPr>
                      <a:r>
                        <a:rPr b="1" lang="en" sz="1800"/>
                        <a:t>Para kore</a:t>
                      </a:r>
                      <a:endParaRPr b="1" sz="1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89600">
                <a:tc>
                  <a:txBody>
                    <a:bodyPr/>
                    <a:lstStyle/>
                    <a:p>
                      <a:pPr indent="0" lvl="0" marL="0" rtl="0" algn="l">
                        <a:spcBef>
                          <a:spcPts val="0"/>
                        </a:spcBef>
                        <a:spcAft>
                          <a:spcPts val="0"/>
                        </a:spcAft>
                        <a:buNone/>
                      </a:pPr>
                      <a:r>
                        <a:rPr b="1" lang="en" sz="1800"/>
                        <a:t>Taiao</a:t>
                      </a:r>
                      <a:endParaRPr b="1" sz="1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88" name="Google Shape;88;p20"/>
          <p:cNvPicPr preferRelativeResize="0"/>
          <p:nvPr/>
        </p:nvPicPr>
        <p:blipFill rotWithShape="1">
          <a:blip r:embed="rId3">
            <a:alphaModFix/>
          </a:blip>
          <a:srcRect b="0" l="0" r="0" t="11808"/>
          <a:stretch/>
        </p:blipFill>
        <p:spPr>
          <a:xfrm>
            <a:off x="6467969" y="2087775"/>
            <a:ext cx="2441525" cy="1439025"/>
          </a:xfrm>
          <a:prstGeom prst="rect">
            <a:avLst/>
          </a:prstGeom>
          <a:noFill/>
          <a:ln>
            <a:noFill/>
          </a:ln>
        </p:spPr>
      </p:pic>
      <p:pic>
        <p:nvPicPr>
          <p:cNvPr id="89" name="Google Shape;89;p20"/>
          <p:cNvPicPr preferRelativeResize="0"/>
          <p:nvPr/>
        </p:nvPicPr>
        <p:blipFill>
          <a:blip r:embed="rId4">
            <a:alphaModFix/>
          </a:blip>
          <a:stretch>
            <a:fillRect/>
          </a:stretch>
        </p:blipFill>
        <p:spPr>
          <a:xfrm>
            <a:off x="6467975" y="3642075"/>
            <a:ext cx="2441526" cy="1439024"/>
          </a:xfrm>
          <a:prstGeom prst="rect">
            <a:avLst/>
          </a:prstGeom>
          <a:noFill/>
          <a:ln>
            <a:noFill/>
          </a:ln>
        </p:spPr>
      </p:pic>
      <p:pic>
        <p:nvPicPr>
          <p:cNvPr id="90" name="Google Shape;90;p20"/>
          <p:cNvPicPr preferRelativeResize="0"/>
          <p:nvPr/>
        </p:nvPicPr>
        <p:blipFill rotWithShape="1">
          <a:blip r:embed="rId5">
            <a:alphaModFix/>
          </a:blip>
          <a:srcRect b="6847" l="0" r="0" t="6028"/>
          <a:stretch/>
        </p:blipFill>
        <p:spPr>
          <a:xfrm>
            <a:off x="6865975" y="149800"/>
            <a:ext cx="1645525" cy="1822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graphicFrame>
        <p:nvGraphicFramePr>
          <p:cNvPr id="95" name="Google Shape;95;p21"/>
          <p:cNvGraphicFramePr/>
          <p:nvPr/>
        </p:nvGraphicFramePr>
        <p:xfrm>
          <a:off x="209650" y="148750"/>
          <a:ext cx="3000000" cy="3000000"/>
        </p:xfrm>
        <a:graphic>
          <a:graphicData uri="http://schemas.openxmlformats.org/drawingml/2006/table">
            <a:tbl>
              <a:tblPr>
                <a:noFill/>
                <a:tableStyleId>{630CDF85-A228-44DC-A4DC-B4DEF3EF67FB}</a:tableStyleId>
              </a:tblPr>
              <a:tblGrid>
                <a:gridCol w="2452975"/>
                <a:gridCol w="4156525"/>
              </a:tblGrid>
              <a:tr h="489600">
                <a:tc>
                  <a:txBody>
                    <a:bodyPr/>
                    <a:lstStyle/>
                    <a:p>
                      <a:pPr indent="0" lvl="0" marL="0" rtl="0" algn="l">
                        <a:spcBef>
                          <a:spcPts val="0"/>
                        </a:spcBef>
                        <a:spcAft>
                          <a:spcPts val="0"/>
                        </a:spcAft>
                        <a:buNone/>
                      </a:pPr>
                      <a:r>
                        <a:rPr b="1" lang="en" sz="1900"/>
                        <a:t>Tuakiri</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89600">
                <a:tc>
                  <a:txBody>
                    <a:bodyPr/>
                    <a:lstStyle/>
                    <a:p>
                      <a:pPr indent="0" lvl="0" marL="0" rtl="0" algn="l">
                        <a:spcBef>
                          <a:spcPts val="0"/>
                        </a:spcBef>
                        <a:spcAft>
                          <a:spcPts val="0"/>
                        </a:spcAft>
                        <a:buNone/>
                      </a:pPr>
                      <a:r>
                        <a:rPr b="1" lang="en" sz="1900"/>
                        <a:t>Tūpuna / Tupuna </a:t>
                      </a:r>
                      <a:endParaRPr b="1" sz="1900"/>
                    </a:p>
                    <a:p>
                      <a:pPr indent="0" lvl="0" marL="0" rtl="0" algn="l">
                        <a:spcBef>
                          <a:spcPts val="0"/>
                        </a:spcBef>
                        <a:spcAft>
                          <a:spcPts val="0"/>
                        </a:spcAft>
                        <a:buNone/>
                      </a:pPr>
                      <a:r>
                        <a:rPr b="1" lang="en" sz="1900"/>
                        <a:t>Tīpuna / Tipuna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89600">
                <a:tc>
                  <a:txBody>
                    <a:bodyPr/>
                    <a:lstStyle/>
                    <a:p>
                      <a:pPr indent="0" lvl="0" marL="0" rtl="0" algn="l">
                        <a:spcBef>
                          <a:spcPts val="0"/>
                        </a:spcBef>
                        <a:spcAft>
                          <a:spcPts val="0"/>
                        </a:spcAft>
                        <a:buNone/>
                      </a:pPr>
                      <a:r>
                        <a:rPr b="1" lang="en" sz="1900"/>
                        <a:t>Whakapapa</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89600">
                <a:tc>
                  <a:txBody>
                    <a:bodyPr/>
                    <a:lstStyle/>
                    <a:p>
                      <a:pPr indent="0" lvl="0" marL="0" rtl="0" algn="l">
                        <a:spcBef>
                          <a:spcPts val="0"/>
                        </a:spcBef>
                        <a:spcAft>
                          <a:spcPts val="0"/>
                        </a:spcAft>
                        <a:buNone/>
                      </a:pPr>
                      <a:r>
                        <a:rPr b="1" lang="en" sz="1900"/>
                        <a:t>Whakaaro</a:t>
                      </a:r>
                      <a:endParaRPr b="1"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96" name="Google Shape;96;p21"/>
          <p:cNvPicPr preferRelativeResize="0"/>
          <p:nvPr/>
        </p:nvPicPr>
        <p:blipFill>
          <a:blip r:embed="rId3">
            <a:alphaModFix/>
          </a:blip>
          <a:stretch>
            <a:fillRect/>
          </a:stretch>
        </p:blipFill>
        <p:spPr>
          <a:xfrm>
            <a:off x="7556541" y="144000"/>
            <a:ext cx="960000" cy="960000"/>
          </a:xfrm>
          <a:prstGeom prst="rect">
            <a:avLst/>
          </a:prstGeom>
          <a:noFill/>
          <a:ln>
            <a:noFill/>
          </a:ln>
        </p:spPr>
      </p:pic>
      <p:pic>
        <p:nvPicPr>
          <p:cNvPr id="97" name="Google Shape;97;p21"/>
          <p:cNvPicPr preferRelativeResize="0"/>
          <p:nvPr/>
        </p:nvPicPr>
        <p:blipFill>
          <a:blip r:embed="rId4">
            <a:alphaModFix/>
          </a:blip>
          <a:stretch>
            <a:fillRect/>
          </a:stretch>
        </p:blipFill>
        <p:spPr>
          <a:xfrm>
            <a:off x="7034499" y="1104000"/>
            <a:ext cx="2004074" cy="1417899"/>
          </a:xfrm>
          <a:prstGeom prst="rect">
            <a:avLst/>
          </a:prstGeom>
          <a:noFill/>
          <a:ln>
            <a:noFill/>
          </a:ln>
        </p:spPr>
      </p:pic>
      <p:pic>
        <p:nvPicPr>
          <p:cNvPr id="98" name="Google Shape;98;p21"/>
          <p:cNvPicPr preferRelativeResize="0"/>
          <p:nvPr/>
        </p:nvPicPr>
        <p:blipFill>
          <a:blip r:embed="rId5">
            <a:alphaModFix/>
          </a:blip>
          <a:stretch>
            <a:fillRect/>
          </a:stretch>
        </p:blipFill>
        <p:spPr>
          <a:xfrm>
            <a:off x="7034500" y="2694401"/>
            <a:ext cx="2004075" cy="1217777"/>
          </a:xfrm>
          <a:prstGeom prst="rect">
            <a:avLst/>
          </a:prstGeom>
          <a:noFill/>
          <a:ln>
            <a:noFill/>
          </a:ln>
        </p:spPr>
      </p:pic>
      <p:pic>
        <p:nvPicPr>
          <p:cNvPr id="99" name="Google Shape;99;p21"/>
          <p:cNvPicPr preferRelativeResize="0"/>
          <p:nvPr/>
        </p:nvPicPr>
        <p:blipFill>
          <a:blip r:embed="rId6">
            <a:alphaModFix/>
          </a:blip>
          <a:stretch>
            <a:fillRect/>
          </a:stretch>
        </p:blipFill>
        <p:spPr>
          <a:xfrm>
            <a:off x="7164225" y="3832650"/>
            <a:ext cx="1744625" cy="1163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2"/>
          <p:cNvPicPr preferRelativeResize="0"/>
          <p:nvPr/>
        </p:nvPicPr>
        <p:blipFill rotWithShape="1">
          <a:blip r:embed="rId3">
            <a:alphaModFix/>
          </a:blip>
          <a:srcRect b="0" l="0" r="6279" t="0"/>
          <a:stretch/>
        </p:blipFill>
        <p:spPr>
          <a:xfrm>
            <a:off x="786500" y="-3"/>
            <a:ext cx="7233744" cy="5143500"/>
          </a:xfrm>
          <a:prstGeom prst="rect">
            <a:avLst/>
          </a:prstGeom>
          <a:noFill/>
          <a:ln>
            <a:noFill/>
          </a:ln>
        </p:spPr>
      </p:pic>
      <p:sp>
        <p:nvSpPr>
          <p:cNvPr id="105" name="Google Shape;105;p22"/>
          <p:cNvSpPr txBox="1"/>
          <p:nvPr/>
        </p:nvSpPr>
        <p:spPr>
          <a:xfrm>
            <a:off x="324600" y="25"/>
            <a:ext cx="8713800" cy="5143500"/>
          </a:xfrm>
          <a:prstGeom prst="rect">
            <a:avLst/>
          </a:prstGeom>
          <a:solidFill>
            <a:srgbClr val="FFFFFF">
              <a:alpha val="8734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b="1" sz="2300">
              <a:solidFill>
                <a:schemeClr val="dk1"/>
              </a:solidFill>
            </a:endParaRPr>
          </a:p>
          <a:p>
            <a:pPr indent="-374650" lvl="0" marL="457200" rtl="0" algn="l">
              <a:spcBef>
                <a:spcPts val="0"/>
              </a:spcBef>
              <a:spcAft>
                <a:spcPts val="0"/>
              </a:spcAft>
              <a:buSzPts val="2300"/>
              <a:buAutoNum type="arabicPeriod"/>
            </a:pPr>
            <a:r>
              <a:rPr b="1" lang="en" sz="2300">
                <a:solidFill>
                  <a:schemeClr val="dk1"/>
                </a:solidFill>
              </a:rPr>
              <a:t>Were there any </a:t>
            </a:r>
            <a:r>
              <a:rPr b="1" i="1" lang="en" sz="2400">
                <a:solidFill>
                  <a:srgbClr val="9900FF"/>
                </a:solidFill>
              </a:rPr>
              <a:t>huinga kupu</a:t>
            </a:r>
            <a:r>
              <a:rPr b="1" lang="en" sz="2300">
                <a:solidFill>
                  <a:schemeClr val="dk1"/>
                </a:solidFill>
              </a:rPr>
              <a:t> (vocabulary / words) you knew without having to look them up?</a:t>
            </a:r>
            <a:endParaRPr b="1" sz="2300">
              <a:solidFill>
                <a:schemeClr val="dk1"/>
              </a:solidFill>
            </a:endParaRPr>
          </a:p>
          <a:p>
            <a:pPr indent="0" lvl="0" marL="45720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b="1" sz="2300">
              <a:solidFill>
                <a:schemeClr val="dk1"/>
              </a:solidFill>
            </a:endParaRPr>
          </a:p>
          <a:p>
            <a:pPr indent="-374650" lvl="0" marL="457200" rtl="0" algn="l">
              <a:spcBef>
                <a:spcPts val="0"/>
              </a:spcBef>
              <a:spcAft>
                <a:spcPts val="0"/>
              </a:spcAft>
              <a:buClr>
                <a:schemeClr val="dk1"/>
              </a:buClr>
              <a:buSzPts val="2300"/>
              <a:buAutoNum type="arabicPeriod"/>
            </a:pPr>
            <a:r>
              <a:rPr b="1" lang="en" sz="2300">
                <a:solidFill>
                  <a:schemeClr val="dk1"/>
                </a:solidFill>
              </a:rPr>
              <a:t>Did you hear any of these words used in the movie The Mountain? - Write down which ones you heard:</a:t>
            </a:r>
            <a:endParaRPr b="1" sz="23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t/>
            </a:r>
            <a:endParaRPr b="1" sz="2300">
              <a:solidFill>
                <a:schemeClr val="dk1"/>
              </a:solidFill>
            </a:endParaRPr>
          </a:p>
        </p:txBody>
      </p:sp>
      <p:sp>
        <p:nvSpPr>
          <p:cNvPr id="106" name="Google Shape;106;p22"/>
          <p:cNvSpPr txBox="1"/>
          <p:nvPr/>
        </p:nvSpPr>
        <p:spPr>
          <a:xfrm>
            <a:off x="0" y="287125"/>
            <a:ext cx="5580600" cy="798900"/>
          </a:xfrm>
          <a:prstGeom prst="rect">
            <a:avLst/>
          </a:prstGeom>
          <a:solidFill>
            <a:srgbClr val="D28D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chemeClr val="dk1"/>
                </a:solidFill>
              </a:rPr>
              <a:t>Task: </a:t>
            </a:r>
            <a:r>
              <a:rPr lang="en" sz="3200">
                <a:solidFill>
                  <a:schemeClr val="dk1"/>
                </a:solidFill>
              </a:rPr>
              <a:t>Answer the questions</a:t>
            </a:r>
            <a:endParaRPr sz="32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3"/>
          <p:cNvSpPr txBox="1"/>
          <p:nvPr/>
        </p:nvSpPr>
        <p:spPr>
          <a:xfrm>
            <a:off x="0" y="959200"/>
            <a:ext cx="6491700" cy="12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Go to </a:t>
            </a:r>
            <a:r>
              <a:rPr b="1" lang="en" sz="2200" u="sng">
                <a:solidFill>
                  <a:schemeClr val="hlink"/>
                </a:solidFill>
                <a:hlinkClick r:id="rId3"/>
              </a:rPr>
              <a:t>The Mountain Movie Discussion</a:t>
            </a:r>
            <a:endParaRPr b="1" sz="2200">
              <a:solidFill>
                <a:schemeClr val="dk1"/>
              </a:solidFill>
            </a:endParaRPr>
          </a:p>
          <a:p>
            <a:pPr indent="0" lvl="0" marL="0" rtl="0" algn="l">
              <a:spcBef>
                <a:spcPts val="0"/>
              </a:spcBef>
              <a:spcAft>
                <a:spcPts val="0"/>
              </a:spcAft>
              <a:buNone/>
            </a:pPr>
            <a:r>
              <a:rPr b="1" lang="en" sz="2200">
                <a:solidFill>
                  <a:schemeClr val="dk1"/>
                </a:solidFill>
              </a:rPr>
              <a:t>and write down your ideas / thoughts about the movie</a:t>
            </a:r>
            <a:r>
              <a:rPr b="1" lang="en" sz="2600">
                <a:solidFill>
                  <a:schemeClr val="dk1"/>
                </a:solidFill>
              </a:rPr>
              <a:t>  </a:t>
            </a:r>
            <a:endParaRPr b="1" sz="2600">
              <a:solidFill>
                <a:schemeClr val="dk1"/>
              </a:solidFill>
            </a:endParaRPr>
          </a:p>
        </p:txBody>
      </p:sp>
      <p:pic>
        <p:nvPicPr>
          <p:cNvPr id="112" name="Google Shape;112;p23"/>
          <p:cNvPicPr preferRelativeResize="0"/>
          <p:nvPr/>
        </p:nvPicPr>
        <p:blipFill>
          <a:blip r:embed="rId4">
            <a:alphaModFix/>
          </a:blip>
          <a:stretch>
            <a:fillRect/>
          </a:stretch>
        </p:blipFill>
        <p:spPr>
          <a:xfrm>
            <a:off x="6590955" y="160288"/>
            <a:ext cx="2428620" cy="1919825"/>
          </a:xfrm>
          <a:prstGeom prst="rect">
            <a:avLst/>
          </a:prstGeom>
          <a:noFill/>
          <a:ln>
            <a:noFill/>
          </a:ln>
        </p:spPr>
      </p:pic>
      <p:sp>
        <p:nvSpPr>
          <p:cNvPr id="113" name="Google Shape;113;p23"/>
          <p:cNvSpPr/>
          <p:nvPr/>
        </p:nvSpPr>
        <p:spPr>
          <a:xfrm>
            <a:off x="424450" y="1972500"/>
            <a:ext cx="3039600" cy="1972500"/>
          </a:xfrm>
          <a:prstGeom prst="cloudCallout">
            <a:avLst>
              <a:gd fmla="val -43793" name="adj1"/>
              <a:gd fmla="val 96348" name="adj2"/>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t>What did you like </a:t>
            </a:r>
            <a:r>
              <a:rPr lang="en" sz="1900"/>
              <a:t>about the movie?</a:t>
            </a:r>
            <a:r>
              <a:rPr lang="en"/>
              <a:t> </a:t>
            </a:r>
            <a:endParaRPr/>
          </a:p>
        </p:txBody>
      </p:sp>
      <p:sp>
        <p:nvSpPr>
          <p:cNvPr id="114" name="Google Shape;114;p23"/>
          <p:cNvSpPr/>
          <p:nvPr/>
        </p:nvSpPr>
        <p:spPr>
          <a:xfrm>
            <a:off x="2552825" y="2908850"/>
            <a:ext cx="3389700" cy="2097300"/>
          </a:xfrm>
          <a:prstGeom prst="cloudCallout">
            <a:avLst>
              <a:gd fmla="val 3961" name="adj1"/>
              <a:gd fmla="val -95240" name="adj2"/>
            </a:avLst>
          </a:prstGeom>
          <a:solidFill>
            <a:srgbClr val="9FD3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How did the movie make you feel</a:t>
            </a:r>
            <a:r>
              <a:rPr lang="en" sz="1800"/>
              <a:t>? E.g. sad / happy / scared / excited…why?</a:t>
            </a:r>
            <a:endParaRPr sz="1800"/>
          </a:p>
        </p:txBody>
      </p:sp>
      <p:sp>
        <p:nvSpPr>
          <p:cNvPr id="115" name="Google Shape;115;p23"/>
          <p:cNvSpPr/>
          <p:nvPr/>
        </p:nvSpPr>
        <p:spPr>
          <a:xfrm>
            <a:off x="5580475" y="2209700"/>
            <a:ext cx="3283200" cy="1919700"/>
          </a:xfrm>
          <a:prstGeom prst="cloudCallout">
            <a:avLst>
              <a:gd fmla="val 47722" name="adj1"/>
              <a:gd fmla="val 86568" name="adj2"/>
            </a:avLst>
          </a:prstGeom>
          <a:solidFill>
            <a:srgbClr val="AAFF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Were there any meanings that stood out to you? What were they?</a:t>
            </a:r>
            <a:endParaRPr sz="1800"/>
          </a:p>
        </p:txBody>
      </p:sp>
      <p:sp>
        <p:nvSpPr>
          <p:cNvPr id="116" name="Google Shape;116;p23"/>
          <p:cNvSpPr txBox="1"/>
          <p:nvPr/>
        </p:nvSpPr>
        <p:spPr>
          <a:xfrm>
            <a:off x="0" y="160300"/>
            <a:ext cx="5580600" cy="798900"/>
          </a:xfrm>
          <a:prstGeom prst="rect">
            <a:avLst/>
          </a:prstGeom>
          <a:solidFill>
            <a:srgbClr val="D28D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chemeClr val="dk1"/>
                </a:solidFill>
              </a:rPr>
              <a:t>Task: </a:t>
            </a:r>
            <a:r>
              <a:rPr lang="en" sz="3200">
                <a:solidFill>
                  <a:schemeClr val="dk1"/>
                </a:solidFill>
              </a:rPr>
              <a:t>Post it note Ideas</a:t>
            </a:r>
            <a:endParaRPr sz="32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900FF"/>
            </a:gs>
            <a:gs pos="24000">
              <a:srgbClr val="FF00FF"/>
            </a:gs>
            <a:gs pos="41000">
              <a:srgbClr val="FFFF00"/>
            </a:gs>
            <a:gs pos="66000">
              <a:srgbClr val="6FA8DC"/>
            </a:gs>
            <a:gs pos="100000">
              <a:srgbClr val="0000FF"/>
            </a:gs>
          </a:gsLst>
          <a:path path="circle">
            <a:fillToRect b="50%" l="50%" r="50%" t="50%"/>
          </a:path>
          <a:tileRect/>
        </a:gradFill>
      </p:bgPr>
    </p:bg>
    <p:spTree>
      <p:nvGrpSpPr>
        <p:cNvPr id="120" name="Shape 120"/>
        <p:cNvGrpSpPr/>
        <p:nvPr/>
      </p:nvGrpSpPr>
      <p:grpSpPr>
        <a:xfrm>
          <a:off x="0" y="0"/>
          <a:ext cx="0" cy="0"/>
          <a:chOff x="0" y="0"/>
          <a:chExt cx="0" cy="0"/>
        </a:xfrm>
      </p:grpSpPr>
      <p:pic>
        <p:nvPicPr>
          <p:cNvPr id="121" name="Google Shape;121;p24"/>
          <p:cNvPicPr preferRelativeResize="0"/>
          <p:nvPr/>
        </p:nvPicPr>
        <p:blipFill>
          <a:blip r:embed="rId3">
            <a:alphaModFix/>
          </a:blip>
          <a:stretch>
            <a:fillRect/>
          </a:stretch>
        </p:blipFill>
        <p:spPr>
          <a:xfrm>
            <a:off x="1188600" y="0"/>
            <a:ext cx="6546276"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ctr">
              <a:lnSpc>
                <a:spcPct val="90000"/>
              </a:lnSpc>
              <a:spcBef>
                <a:spcPts val="1000"/>
              </a:spcBef>
              <a:spcAft>
                <a:spcPts val="0"/>
              </a:spcAft>
              <a:buSzPts val="1800"/>
              <a:buNone/>
            </a:pPr>
            <a:r>
              <a:rPr lang="en" sz="2000"/>
              <a:t>We all belong to someone (people) and to somewhere (places) even if we are still discovering who and where that is</a:t>
            </a:r>
            <a:endParaRPr sz="2000"/>
          </a:p>
        </p:txBody>
      </p:sp>
      <p:sp>
        <p:nvSpPr>
          <p:cNvPr id="128" name="Google Shape;128;p25"/>
          <p:cNvSpPr/>
          <p:nvPr>
            <p:ph idx="2" type="body"/>
          </p:nvPr>
        </p:nvSpPr>
        <p:spPr>
          <a:xfrm>
            <a:off x="755650" y="2584231"/>
            <a:ext cx="7632600" cy="19476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ctr">
              <a:lnSpc>
                <a:spcPct val="90000"/>
              </a:lnSpc>
              <a:spcBef>
                <a:spcPts val="1000"/>
              </a:spcBef>
              <a:spcAft>
                <a:spcPts val="0"/>
              </a:spcAft>
              <a:buSzPts val="1800"/>
              <a:buNone/>
            </a:pPr>
            <a:r>
              <a:rPr lang="en" sz="2000"/>
              <a:t>Understanding who we are is deeply connected to the place we call home. Finding out who we are (our identity) helps us to have the </a:t>
            </a:r>
            <a:r>
              <a:rPr lang="en" sz="2000"/>
              <a:t>confidence</a:t>
            </a:r>
            <a:r>
              <a:rPr lang="en" sz="2000"/>
              <a:t> to be ourselves.</a:t>
            </a:r>
            <a:endParaRPr sz="2000"/>
          </a:p>
        </p:txBody>
      </p:sp>
      <p:sp>
        <p:nvSpPr>
          <p:cNvPr id="129" name="Google Shape;129;p25"/>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30" name="Google Shape;130;p25"/>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900FF"/>
            </a:gs>
            <a:gs pos="54000">
              <a:srgbClr val="AAFFAB"/>
            </a:gs>
            <a:gs pos="100000">
              <a:srgbClr val="6FA8DC"/>
            </a:gs>
            <a:gs pos="100000">
              <a:srgbClr val="0B5394"/>
            </a:gs>
          </a:gsLst>
          <a:path path="circle">
            <a:fillToRect b="50%" l="50%" r="50%" t="50%"/>
          </a:path>
          <a:tileRect/>
        </a:gradFill>
      </p:bgPr>
    </p:bg>
    <p:spTree>
      <p:nvGrpSpPr>
        <p:cNvPr id="134" name="Shape 134"/>
        <p:cNvGrpSpPr/>
        <p:nvPr/>
      </p:nvGrpSpPr>
      <p:grpSpPr>
        <a:xfrm>
          <a:off x="0" y="0"/>
          <a:ext cx="0" cy="0"/>
          <a:chOff x="0" y="0"/>
          <a:chExt cx="0" cy="0"/>
        </a:xfrm>
      </p:grpSpPr>
      <p:pic>
        <p:nvPicPr>
          <p:cNvPr id="135" name="Google Shape;135;p26"/>
          <p:cNvPicPr preferRelativeResize="0"/>
          <p:nvPr/>
        </p:nvPicPr>
        <p:blipFill>
          <a:blip r:embed="rId3">
            <a:alphaModFix/>
          </a:blip>
          <a:stretch>
            <a:fillRect/>
          </a:stretch>
        </p:blipFill>
        <p:spPr>
          <a:xfrm>
            <a:off x="1226050" y="0"/>
            <a:ext cx="6343989"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