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Roboto"/>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GoogleSlidesCustomDataVersion2">
      <go:slidesCustomData xmlns:go="http://customooxmlschemas.google.com/" r:id="rId35" roundtripDataSignature="AMtx7mj6tXhEs2rgsAN0PFESE0MzUW65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5e0bffced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5e0bffced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c5e0bffced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c5e0bffced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c5e0bffced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2c5e0bffced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5e0bffced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c5e0bffced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c5e0bffced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2c5e0bffce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 name="Google Shape;32;g2c5e0bffce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g2c5e0bffce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c5e0bffced_0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0" name="Google Shape;40;g2c5e0bffced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g2c5e0bffced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hyperlink" Target="https://www.twinkl.co.uk/"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40">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1"/>
          <p:cNvSpPr/>
          <p:nvPr/>
        </p:nvSpPr>
        <p:spPr>
          <a:xfrm>
            <a:off x="457198" y="438151"/>
            <a:ext cx="8220075" cy="5957887"/>
          </a:xfrm>
          <a:prstGeom prst="rect">
            <a:avLst/>
          </a:prstGeom>
          <a:solidFill>
            <a:schemeClr val="lt1"/>
          </a:solidFill>
          <a:ln cap="rnd" cmpd="sng" w="25400">
            <a:solidFill>
              <a:srgbClr val="DE1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6" name="Google Shape;16;p41"/>
          <p:cNvSpPr txBox="1"/>
          <p:nvPr>
            <p:ph type="title"/>
          </p:nvPr>
        </p:nvSpPr>
        <p:spPr>
          <a:xfrm>
            <a:off x="457198" y="438151"/>
            <a:ext cx="8220075" cy="994306"/>
          </a:xfrm>
          <a:prstGeom prst="rect">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42">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9" name="Shape 19"/>
        <p:cNvGrpSpPr/>
        <p:nvPr/>
      </p:nvGrpSpPr>
      <p:grpSpPr>
        <a:xfrm>
          <a:off x="0" y="0"/>
          <a:ext cx="0" cy="0"/>
          <a:chOff x="0" y="0"/>
          <a:chExt cx="0" cy="0"/>
        </a:xfrm>
      </p:grpSpPr>
      <p:sp>
        <p:nvSpPr>
          <p:cNvPr id="20" name="Google Shape;20;p43"/>
          <p:cNvSpPr/>
          <p:nvPr/>
        </p:nvSpPr>
        <p:spPr>
          <a:xfrm>
            <a:off x="503239" y="2930434"/>
            <a:ext cx="8137524" cy="3414803"/>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21" name="Google Shape;21;p43"/>
          <p:cNvSpPr/>
          <p:nvPr/>
        </p:nvSpPr>
        <p:spPr>
          <a:xfrm>
            <a:off x="503239" y="512763"/>
            <a:ext cx="8137524" cy="2193019"/>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22" name="Google Shape;22;p43"/>
          <p:cNvSpPr/>
          <p:nvPr>
            <p:ph idx="1" type="body"/>
          </p:nvPr>
        </p:nvSpPr>
        <p:spPr>
          <a:xfrm>
            <a:off x="755651" y="1037017"/>
            <a:ext cx="7632699" cy="1469216"/>
          </a:xfrm>
          <a:prstGeom prst="roundRect">
            <a:avLst>
              <a:gd fmla="val 2585" name="adj"/>
            </a:avLst>
          </a:prstGeom>
          <a:noFill/>
          <a:ln>
            <a:noFill/>
          </a:ln>
        </p:spPr>
        <p:txBody>
          <a:bodyPr anchorCtr="0" anchor="t" bIns="252000" lIns="252000" spcFirstLastPara="1" rIns="252000" wrap="square" tIns="252000">
            <a:sp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43"/>
          <p:cNvSpPr/>
          <p:nvPr>
            <p:ph idx="2" type="body"/>
          </p:nvPr>
        </p:nvSpPr>
        <p:spPr>
          <a:xfrm>
            <a:off x="755651" y="3445623"/>
            <a:ext cx="7632699" cy="1469216"/>
          </a:xfrm>
          <a:prstGeom prst="roundRect">
            <a:avLst>
              <a:gd fmla="val 2585" name="adj"/>
            </a:avLst>
          </a:prstGeom>
          <a:noFill/>
          <a:ln>
            <a:noFill/>
          </a:ln>
        </p:spPr>
        <p:txBody>
          <a:bodyPr anchorCtr="0" anchor="t" bIns="252000" lIns="252000" spcFirstLastPara="1" rIns="252000" wrap="square" tIns="252000">
            <a:sp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3"/>
          <p:cNvSpPr/>
          <p:nvPr>
            <p:ph idx="3" type="body"/>
          </p:nvPr>
        </p:nvSpPr>
        <p:spPr>
          <a:xfrm>
            <a:off x="755650" y="512763"/>
            <a:ext cx="7632700" cy="503237"/>
          </a:xfrm>
          <a:prstGeom prst="roundRect">
            <a:avLst>
              <a:gd fmla="val 2585" name="adj"/>
            </a:avLst>
          </a:prstGeom>
          <a:noFill/>
          <a:ln>
            <a:noFill/>
          </a:ln>
        </p:spPr>
        <p:txBody>
          <a:bodyPr anchorCtr="0" anchor="ctr" bIns="0" lIns="0" spcFirstLastPara="1" rIns="0" wrap="square" tIns="252000">
            <a:noAutofit/>
          </a:bodyPr>
          <a:lstStyle>
            <a:lvl1pPr indent="-228600" lvl="0" marL="457200" algn="ctr">
              <a:lnSpc>
                <a:spcPct val="90000"/>
              </a:lnSpc>
              <a:spcBef>
                <a:spcPts val="1000"/>
              </a:spcBef>
              <a:spcAft>
                <a:spcPts val="0"/>
              </a:spcAft>
              <a:buClr>
                <a:srgbClr val="1C1C1C"/>
              </a:buClr>
              <a:buSzPts val="3600"/>
              <a:buNone/>
              <a:defRPr b="1" sz="3600"/>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3"/>
          <p:cNvSpPr/>
          <p:nvPr>
            <p:ph idx="4" type="body"/>
          </p:nvPr>
        </p:nvSpPr>
        <p:spPr>
          <a:xfrm>
            <a:off x="755649" y="2930434"/>
            <a:ext cx="7632700" cy="503237"/>
          </a:xfrm>
          <a:prstGeom prst="roundRect">
            <a:avLst>
              <a:gd fmla="val 2585" name="adj"/>
            </a:avLst>
          </a:prstGeom>
          <a:noFill/>
          <a:ln>
            <a:noFill/>
          </a:ln>
        </p:spPr>
        <p:txBody>
          <a:bodyPr anchorCtr="0" anchor="ctr" bIns="0" lIns="0" spcFirstLastPara="1" rIns="0" wrap="square" tIns="252000">
            <a:noAutofit/>
          </a:bodyPr>
          <a:lstStyle>
            <a:lvl1pPr indent="-228600" lvl="0" marL="457200" algn="ctr">
              <a:lnSpc>
                <a:spcPct val="90000"/>
              </a:lnSpc>
              <a:spcBef>
                <a:spcPts val="1000"/>
              </a:spcBef>
              <a:spcAft>
                <a:spcPts val="0"/>
              </a:spcAft>
              <a:buClr>
                <a:srgbClr val="1C1C1C"/>
              </a:buClr>
              <a:buSzPts val="3600"/>
              <a:buNone/>
              <a:defRPr b="1" sz="3600"/>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640">
          <p15:clr>
            <a:srgbClr val="F26B43"/>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9"/>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9"/>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hyperlink" Target="https://creativecommons.org/licenses/by/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y6bu4Ut3rFA"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26.jpg"/><Relationship Id="rId5" Type="http://schemas.openxmlformats.org/officeDocument/2006/relationships/image" Target="../media/image24.jpg"/><Relationship Id="rId6" Type="http://schemas.openxmlformats.org/officeDocument/2006/relationships/image" Target="../media/image27.jpg"/><Relationship Id="rId7"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creativecommons.org/licenses/by/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216000" spcFirstLastPara="1" rIns="252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The Arrival of the British Resident</a:t>
            </a:r>
            <a:endParaRPr>
              <a:solidFill>
                <a:srgbClr val="DE1E5A"/>
              </a:solidFill>
              <a:latin typeface="Open Sans"/>
              <a:ea typeface="Open Sans"/>
              <a:cs typeface="Open Sans"/>
              <a:sym typeface="Open Sans"/>
            </a:endParaRPr>
          </a:p>
        </p:txBody>
      </p:sp>
      <p:sp>
        <p:nvSpPr>
          <p:cNvPr id="118" name="Google Shape;118;p9"/>
          <p:cNvSpPr/>
          <p:nvPr/>
        </p:nvSpPr>
        <p:spPr>
          <a:xfrm>
            <a:off x="755650" y="1513949"/>
            <a:ext cx="3409950" cy="24622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There was also another reason for Busby’s arrival in New Zealand. A Frenchman named Charles de Thierry announced he was coming to New Zealand to proclaim the Hokianga as an independent state. He claimed he’d bought 44,000 acres of land from visiting Māori rangatira when they visited England in 1820.</a:t>
            </a:r>
            <a:endParaRPr/>
          </a:p>
        </p:txBody>
      </p:sp>
      <p:sp>
        <p:nvSpPr>
          <p:cNvPr id="119" name="Google Shape;119;p9"/>
          <p:cNvSpPr/>
          <p:nvPr/>
        </p:nvSpPr>
        <p:spPr>
          <a:xfrm>
            <a:off x="755650" y="4974719"/>
            <a:ext cx="7632698"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the end, de Thierry’s plan failed, but it highlighted the fact that Britain needed to act quickly to block this threat from France and any other country that might have had plans to lay claim to New Zealand.</a:t>
            </a:r>
            <a:endParaRPr/>
          </a:p>
        </p:txBody>
      </p:sp>
      <p:pic>
        <p:nvPicPr>
          <p:cNvPr id="120" name="Google Shape;120;p9"/>
          <p:cNvPicPr preferRelativeResize="0"/>
          <p:nvPr/>
        </p:nvPicPr>
        <p:blipFill rotWithShape="1">
          <a:blip r:embed="rId3">
            <a:alphaModFix/>
          </a:blip>
          <a:srcRect b="0" l="0" r="0" t="0"/>
          <a:stretch/>
        </p:blipFill>
        <p:spPr>
          <a:xfrm>
            <a:off x="4336092" y="1434664"/>
            <a:ext cx="4149303" cy="3292549"/>
          </a:xfrm>
          <a:prstGeom prst="rect">
            <a:avLst/>
          </a:prstGeom>
          <a:noFill/>
          <a:ln>
            <a:noFill/>
          </a:ln>
        </p:spPr>
      </p:pic>
      <p:sp>
        <p:nvSpPr>
          <p:cNvPr id="121" name="Google Shape;121;p9"/>
          <p:cNvSpPr/>
          <p:nvPr/>
        </p:nvSpPr>
        <p:spPr>
          <a:xfrm>
            <a:off x="4302226" y="4567148"/>
            <a:ext cx="2434173" cy="92333"/>
          </a:xfrm>
          <a:prstGeom prst="rect">
            <a:avLst/>
          </a:prstGeom>
          <a:noFill/>
          <a:ln>
            <a:noFill/>
          </a:ln>
        </p:spPr>
        <p:txBody>
          <a:bodyPr anchorCtr="1" anchor="ctr" bIns="0" lIns="0" spcFirstLastPara="1" rIns="0" wrap="square" tIns="0">
            <a:spAutoFit/>
          </a:bodyPr>
          <a:lstStyle/>
          <a:p>
            <a:pPr indent="0" lvl="0" marL="0" marR="0" rtl="0" algn="l">
              <a:spcBef>
                <a:spcPts val="0"/>
              </a:spcBef>
              <a:spcAft>
                <a:spcPts val="0"/>
              </a:spcAft>
              <a:buNone/>
            </a:pPr>
            <a:r>
              <a:rPr lang="en-GB" sz="600">
                <a:solidFill>
                  <a:schemeClr val="dk1"/>
                </a:solidFill>
                <a:latin typeface="Roboto"/>
                <a:ea typeface="Roboto"/>
                <a:cs typeface="Roboto"/>
                <a:sym typeface="Roboto"/>
              </a:rPr>
              <a:t>View of the Kahu-Kahu Hokianga River (1839) by Charles Heaphy.</a:t>
            </a:r>
            <a:endParaRPr sz="6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36000" spcFirstLastPara="1" rIns="108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The Birth of Our First National Flag</a:t>
            </a:r>
            <a:endParaRPr>
              <a:solidFill>
                <a:srgbClr val="DE1E5A"/>
              </a:solidFill>
              <a:latin typeface="Open Sans"/>
              <a:ea typeface="Open Sans"/>
              <a:cs typeface="Open Sans"/>
              <a:sym typeface="Open Sans"/>
            </a:endParaRPr>
          </a:p>
        </p:txBody>
      </p:sp>
      <p:sp>
        <p:nvSpPr>
          <p:cNvPr id="127" name="Google Shape;127;p10"/>
          <p:cNvSpPr/>
          <p:nvPr/>
        </p:nvSpPr>
        <p:spPr>
          <a:xfrm>
            <a:off x="755649" y="1513950"/>
            <a:ext cx="7632697" cy="14773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James Busby was often referred to as the ‘</a:t>
            </a:r>
            <a:r>
              <a:rPr b="1" lang="en-GB" sz="1600">
                <a:solidFill>
                  <a:schemeClr val="dk1"/>
                </a:solidFill>
                <a:latin typeface="Open Sans"/>
                <a:ea typeface="Open Sans"/>
                <a:cs typeface="Open Sans"/>
                <a:sym typeface="Open Sans"/>
              </a:rPr>
              <a:t>man of war without guns</a:t>
            </a:r>
            <a:r>
              <a:rPr lang="en-GB" sz="1600">
                <a:solidFill>
                  <a:schemeClr val="dk1"/>
                </a:solidFill>
                <a:latin typeface="Open Sans"/>
                <a:ea typeface="Open Sans"/>
                <a:cs typeface="Open Sans"/>
                <a:sym typeface="Open Sans"/>
              </a:rPr>
              <a:t>’ because he arrived in New Zealand without warships, troops or legal power. He was only able to use mediation or influence to make progress or solve problems.</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Not long after he arrived in 1833, a problem arose where Busby had an opportunity to use these skills. It was all to do with flags.</a:t>
            </a:r>
            <a:endParaRPr/>
          </a:p>
        </p:txBody>
      </p:sp>
      <p:sp>
        <p:nvSpPr>
          <p:cNvPr id="128" name="Google Shape;128;p10"/>
          <p:cNvSpPr/>
          <p:nvPr/>
        </p:nvSpPr>
        <p:spPr>
          <a:xfrm>
            <a:off x="755650" y="4941429"/>
            <a:ext cx="7632699" cy="1052972"/>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A ship had been seized in Sydney because it was not flying a flag that showed it was from New Zealand - something had to be done. </a:t>
            </a:r>
            <a:endParaRPr/>
          </a:p>
          <a:p>
            <a:pPr indent="0" lvl="0" marL="0" marR="0" rtl="0" algn="l">
              <a:spcBef>
                <a:spcPts val="600"/>
              </a:spcBef>
              <a:spcAft>
                <a:spcPts val="0"/>
              </a:spcAft>
              <a:buNone/>
            </a:pPr>
            <a:r>
              <a:rPr b="1" lang="en-GB" sz="1600">
                <a:solidFill>
                  <a:schemeClr val="dk1"/>
                </a:solidFill>
                <a:latin typeface="Open Sans"/>
                <a:ea typeface="Open Sans"/>
                <a:cs typeface="Open Sans"/>
                <a:sym typeface="Open Sans"/>
              </a:rPr>
              <a:t>New Zealand needed a flag of its own!</a:t>
            </a:r>
            <a:endParaRPr/>
          </a:p>
        </p:txBody>
      </p:sp>
      <p:sp>
        <p:nvSpPr>
          <p:cNvPr id="129" name="Google Shape;129;p10"/>
          <p:cNvSpPr/>
          <p:nvPr/>
        </p:nvSpPr>
        <p:spPr>
          <a:xfrm>
            <a:off x="755650" y="3259600"/>
            <a:ext cx="4984562" cy="125617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British navigation laws required that every sailing ship fly under the flag of its country. Remember, New Zealand wasn’t a British colony then, so ships couldn’t use the Union Jack flag. No flag meant the ship and its cargo could be seized. </a:t>
            </a:r>
            <a:endParaRPr/>
          </a:p>
        </p:txBody>
      </p:sp>
      <p:pic>
        <p:nvPicPr>
          <p:cNvPr id="130" name="Google Shape;130;p10"/>
          <p:cNvPicPr preferRelativeResize="0"/>
          <p:nvPr/>
        </p:nvPicPr>
        <p:blipFill rotWithShape="1">
          <a:blip r:embed="rId3">
            <a:alphaModFix/>
          </a:blip>
          <a:srcRect b="0" l="0" r="0" t="0"/>
          <a:stretch/>
        </p:blipFill>
        <p:spPr>
          <a:xfrm>
            <a:off x="5740212" y="3229066"/>
            <a:ext cx="2648134" cy="13240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1"/>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36000" spcFirstLastPara="1" rIns="108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The Birth of Our First National Flag</a:t>
            </a:r>
            <a:endParaRPr>
              <a:solidFill>
                <a:srgbClr val="DE1E5A"/>
              </a:solidFill>
              <a:latin typeface="Open Sans"/>
              <a:ea typeface="Open Sans"/>
              <a:cs typeface="Open Sans"/>
              <a:sym typeface="Open Sans"/>
            </a:endParaRPr>
          </a:p>
        </p:txBody>
      </p:sp>
      <p:sp>
        <p:nvSpPr>
          <p:cNvPr id="136" name="Google Shape;136;p11"/>
          <p:cNvSpPr/>
          <p:nvPr/>
        </p:nvSpPr>
        <p:spPr>
          <a:xfrm>
            <a:off x="755649" y="1513950"/>
            <a:ext cx="7632697" cy="196977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Busby saw the flag problem as a perfect opportunity to encourage the rangatira to work together. He thought that this might be a start to finding a way to have some form of unified government. </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On the 20th March 1834, Busby invited 25 northern rangatira to a hui at Waitangi to choose a flag that would represent New Zealand. The New South Wales authorities had already sent over one option, but Busby rejected it because it didn’t use the colour red - a sign of mana (status and authority) for Māori.</a:t>
            </a:r>
            <a:endParaRPr/>
          </a:p>
        </p:txBody>
      </p:sp>
      <p:sp>
        <p:nvSpPr>
          <p:cNvPr id="137" name="Google Shape;137;p11"/>
          <p:cNvSpPr/>
          <p:nvPr/>
        </p:nvSpPr>
        <p:spPr>
          <a:xfrm>
            <a:off x="755649" y="5344050"/>
            <a:ext cx="7778750"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Busby asked the senior New Zealand missionary, Reverend Henry Williams, to come up with three alternative designs to choose from, which he had sewn up into actual flags. The rangatira then had the opportunity to vote for their preferred one.</a:t>
            </a:r>
            <a:endParaRPr/>
          </a:p>
        </p:txBody>
      </p:sp>
      <p:sp>
        <p:nvSpPr>
          <p:cNvPr id="138" name="Google Shape;138;p11"/>
          <p:cNvSpPr/>
          <p:nvPr/>
        </p:nvSpPr>
        <p:spPr>
          <a:xfrm>
            <a:off x="4350700" y="3698765"/>
            <a:ext cx="152400" cy="1320800"/>
          </a:xfrm>
          <a:prstGeom prst="rect">
            <a:avLst/>
          </a:prstGeom>
          <a:solidFill>
            <a:srgbClr val="0140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11"/>
          <p:cNvSpPr/>
          <p:nvPr/>
        </p:nvSpPr>
        <p:spPr>
          <a:xfrm rot="5400000">
            <a:off x="4365598" y="3358486"/>
            <a:ext cx="152400" cy="2001358"/>
          </a:xfrm>
          <a:prstGeom prst="rect">
            <a:avLst/>
          </a:prstGeom>
          <a:solidFill>
            <a:srgbClr val="0140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 </a:t>
            </a:r>
            <a:endParaRPr/>
          </a:p>
        </p:txBody>
      </p:sp>
      <p:sp>
        <p:nvSpPr>
          <p:cNvPr id="140" name="Google Shape;140;p11"/>
          <p:cNvSpPr/>
          <p:nvPr/>
        </p:nvSpPr>
        <p:spPr>
          <a:xfrm>
            <a:off x="3441119" y="3698765"/>
            <a:ext cx="2001358" cy="1320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1" name="Google Shape;141;p11"/>
          <p:cNvPicPr preferRelativeResize="0"/>
          <p:nvPr/>
        </p:nvPicPr>
        <p:blipFill rotWithShape="1">
          <a:blip r:embed="rId3">
            <a:alphaModFix/>
          </a:blip>
          <a:srcRect b="532" l="0" r="0" t="531"/>
          <a:stretch/>
        </p:blipFill>
        <p:spPr>
          <a:xfrm>
            <a:off x="3441119" y="3698765"/>
            <a:ext cx="909582" cy="584200"/>
          </a:xfrm>
          <a:prstGeom prst="rect">
            <a:avLst/>
          </a:prstGeom>
          <a:noFill/>
          <a:ln>
            <a:noFill/>
          </a:ln>
        </p:spPr>
      </p:pic>
      <p:pic>
        <p:nvPicPr>
          <p:cNvPr id="142" name="Google Shape;142;p11"/>
          <p:cNvPicPr preferRelativeResize="0"/>
          <p:nvPr/>
        </p:nvPicPr>
        <p:blipFill rotWithShape="1">
          <a:blip r:embed="rId4">
            <a:alphaModFix/>
          </a:blip>
          <a:srcRect b="0" l="0" r="0" t="0"/>
          <a:stretch/>
        </p:blipFill>
        <p:spPr>
          <a:xfrm>
            <a:off x="3259421" y="3526680"/>
            <a:ext cx="2625158" cy="18173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2"/>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36000" spcFirstLastPara="1" rIns="108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Māori Decision-Making </a:t>
            </a:r>
            <a:endParaRPr>
              <a:solidFill>
                <a:srgbClr val="DE1E5A"/>
              </a:solidFill>
              <a:latin typeface="Open Sans"/>
              <a:ea typeface="Open Sans"/>
              <a:cs typeface="Open Sans"/>
              <a:sym typeface="Open Sans"/>
            </a:endParaRPr>
          </a:p>
        </p:txBody>
      </p:sp>
      <p:sp>
        <p:nvSpPr>
          <p:cNvPr id="148" name="Google Shape;148;p12"/>
          <p:cNvSpPr/>
          <p:nvPr/>
        </p:nvSpPr>
        <p:spPr>
          <a:xfrm>
            <a:off x="755649" y="1369427"/>
            <a:ext cx="7632697" cy="14773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Being put in the position to decide on a new flag then and there cut across the more collective way that Māori made decisions and found consensus.</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The customary decision making process was done through:</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Rūnanga - tribal councils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Hui - gatherings or meetings</a:t>
            </a:r>
            <a:endParaRPr/>
          </a:p>
        </p:txBody>
      </p:sp>
      <p:sp>
        <p:nvSpPr>
          <p:cNvPr id="149" name="Google Shape;149;p12"/>
          <p:cNvSpPr/>
          <p:nvPr/>
        </p:nvSpPr>
        <p:spPr>
          <a:xfrm>
            <a:off x="755650" y="3115077"/>
            <a:ext cx="7632696" cy="14773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a hui, members of a hapū could be guided by the thoughts and opinions of their rangatira, but they weren’t necessarily obligated to agree or be bound by decisions made.</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When it came to making a decision about the flag, rangatira didn’t have the opportunity to go back to their iwi and hapū to get their input.</a:t>
            </a:r>
            <a:endParaRPr/>
          </a:p>
        </p:txBody>
      </p:sp>
      <p:sp>
        <p:nvSpPr>
          <p:cNvPr id="150" name="Google Shape;150;p12"/>
          <p:cNvSpPr/>
          <p:nvPr/>
        </p:nvSpPr>
        <p:spPr>
          <a:xfrm>
            <a:off x="755649" y="5171624"/>
            <a:ext cx="7632699" cy="1048782"/>
          </a:xfrm>
          <a:prstGeom prst="rect">
            <a:avLst/>
          </a:prstGeom>
          <a:solidFill>
            <a:srgbClr val="90C8E5"/>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600">
                <a:solidFill>
                  <a:schemeClr val="dk1"/>
                </a:solidFill>
                <a:latin typeface="Open Sans"/>
                <a:ea typeface="Open Sans"/>
                <a:cs typeface="Open Sans"/>
                <a:sym typeface="Open Sans"/>
              </a:rPr>
              <a:t>How did this Māori way of decision-making differ from the way that Europeans approached decision-making back then?  </a:t>
            </a:r>
            <a:endParaRPr/>
          </a:p>
          <a:p>
            <a:pPr indent="0" lvl="0" marL="0" marR="0" rtl="0" algn="ctr">
              <a:spcBef>
                <a:spcPts val="600"/>
              </a:spcBef>
              <a:spcAft>
                <a:spcPts val="0"/>
              </a:spcAft>
              <a:buNone/>
            </a:pPr>
            <a:r>
              <a:rPr b="1" lang="en-GB" sz="1600">
                <a:solidFill>
                  <a:schemeClr val="dk1"/>
                </a:solidFill>
                <a:latin typeface="Open Sans"/>
                <a:ea typeface="Open Sans"/>
                <a:cs typeface="Open Sans"/>
                <a:sym typeface="Open Sans"/>
              </a:rPr>
              <a:t>Clue: </a:t>
            </a:r>
            <a:r>
              <a:rPr lang="en-GB" sz="1600">
                <a:solidFill>
                  <a:schemeClr val="dk1"/>
                </a:solidFill>
                <a:latin typeface="Open Sans"/>
                <a:ea typeface="Open Sans"/>
                <a:cs typeface="Open Sans"/>
                <a:sym typeface="Open Sans"/>
              </a:rPr>
              <a:t>Consider the power structure that James Busby was representing.</a:t>
            </a:r>
            <a:endParaRPr/>
          </a:p>
        </p:txBody>
      </p:sp>
      <p:sp>
        <p:nvSpPr>
          <p:cNvPr id="151" name="Google Shape;151;p12"/>
          <p:cNvSpPr/>
          <p:nvPr/>
        </p:nvSpPr>
        <p:spPr>
          <a:xfrm>
            <a:off x="755649" y="4811795"/>
            <a:ext cx="7632699" cy="359829"/>
          </a:xfrm>
          <a:prstGeom prst="rect">
            <a:avLst/>
          </a:prstGeom>
          <a:solidFill>
            <a:srgbClr val="00417E"/>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1600">
                <a:solidFill>
                  <a:schemeClr val="lt1"/>
                </a:solidFill>
                <a:latin typeface="Open Sans"/>
                <a:ea typeface="Open Sans"/>
                <a:cs typeface="Open Sans"/>
                <a:sym typeface="Open Sans"/>
              </a:rPr>
              <a:t>Discuss: </a:t>
            </a:r>
            <a:endParaRPr/>
          </a:p>
        </p:txBody>
      </p:sp>
      <p:pic>
        <p:nvPicPr>
          <p:cNvPr id="152" name="Google Shape;152;p12"/>
          <p:cNvPicPr preferRelativeResize="0"/>
          <p:nvPr/>
        </p:nvPicPr>
        <p:blipFill rotWithShape="1">
          <a:blip r:embed="rId3">
            <a:alphaModFix/>
          </a:blip>
          <a:srcRect b="0" l="0" r="0" t="0"/>
          <a:stretch/>
        </p:blipFill>
        <p:spPr>
          <a:xfrm>
            <a:off x="6741763" y="1903782"/>
            <a:ext cx="1518834" cy="1139126"/>
          </a:xfrm>
          <a:prstGeom prst="rect">
            <a:avLst/>
          </a:prstGeom>
          <a:noFill/>
          <a:ln cap="flat" cmpd="sng" w="19050">
            <a:solidFill>
              <a:srgbClr val="CA095B"/>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36000" spcFirstLastPara="1" rIns="108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The Birth of Our First National Flag</a:t>
            </a:r>
            <a:endParaRPr>
              <a:solidFill>
                <a:srgbClr val="DE1E5A"/>
              </a:solidFill>
              <a:latin typeface="Open Sans"/>
              <a:ea typeface="Open Sans"/>
              <a:cs typeface="Open Sans"/>
              <a:sym typeface="Open Sans"/>
            </a:endParaRPr>
          </a:p>
        </p:txBody>
      </p:sp>
      <p:sp>
        <p:nvSpPr>
          <p:cNvPr id="158" name="Google Shape;158;p13"/>
          <p:cNvSpPr/>
          <p:nvPr/>
        </p:nvSpPr>
        <p:spPr>
          <a:xfrm>
            <a:off x="755649" y="1513950"/>
            <a:ext cx="7632697"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After speeches and discussions, the votes were cast. The majority vote chose a flag design featuring white stars on a blue background and the prominent use of red in a large cross. Busby declared it the flag of New Zealand. It was hoisted up the flagpole at Waitangi and given a 21-gun salute.</a:t>
            </a:r>
            <a:endParaRPr sz="1600">
              <a:solidFill>
                <a:schemeClr val="dk1"/>
              </a:solidFill>
              <a:latin typeface="Open Sans"/>
              <a:ea typeface="Open Sans"/>
              <a:cs typeface="Open Sans"/>
              <a:sym typeface="Open Sans"/>
            </a:endParaRPr>
          </a:p>
        </p:txBody>
      </p:sp>
      <p:sp>
        <p:nvSpPr>
          <p:cNvPr id="159" name="Google Shape;159;p13"/>
          <p:cNvSpPr/>
          <p:nvPr/>
        </p:nvSpPr>
        <p:spPr>
          <a:xfrm>
            <a:off x="755649" y="2699649"/>
            <a:ext cx="4219307" cy="17235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The flag became known as the </a:t>
            </a:r>
            <a:r>
              <a:rPr b="1" lang="en-GB" sz="1600">
                <a:solidFill>
                  <a:schemeClr val="dk1"/>
                </a:solidFill>
                <a:latin typeface="Open Sans"/>
                <a:ea typeface="Open Sans"/>
                <a:cs typeface="Open Sans"/>
                <a:sym typeface="Open Sans"/>
              </a:rPr>
              <a:t>United Tribes Flag</a:t>
            </a:r>
            <a:r>
              <a:rPr lang="en-GB" sz="1600">
                <a:solidFill>
                  <a:schemeClr val="dk1"/>
                </a:solidFill>
                <a:latin typeface="Open Sans"/>
                <a:ea typeface="Open Sans"/>
                <a:cs typeface="Open Sans"/>
                <a:sym typeface="Open Sans"/>
              </a:rPr>
              <a:t> (or </a:t>
            </a:r>
            <a:r>
              <a:rPr b="1" lang="en-GB" sz="1600">
                <a:solidFill>
                  <a:schemeClr val="dk1"/>
                </a:solidFill>
                <a:latin typeface="Open Sans"/>
                <a:ea typeface="Open Sans"/>
                <a:cs typeface="Open Sans"/>
                <a:sym typeface="Open Sans"/>
              </a:rPr>
              <a:t>Te Kara</a:t>
            </a:r>
            <a:r>
              <a:rPr lang="en-GB" sz="1600">
                <a:solidFill>
                  <a:schemeClr val="dk1"/>
                </a:solidFill>
                <a:latin typeface="Open Sans"/>
                <a:ea typeface="Open Sans"/>
                <a:cs typeface="Open Sans"/>
                <a:sym typeface="Open Sans"/>
              </a:rPr>
              <a:t>) and became a powerful symbol of Māori mana, self-determination and identity. When it was later accepted by British authorities, it was seen as recognition of the importance and standing of the rangatira.</a:t>
            </a:r>
            <a:endParaRPr/>
          </a:p>
        </p:txBody>
      </p:sp>
      <p:pic>
        <p:nvPicPr>
          <p:cNvPr id="160" name="Google Shape;160;p13"/>
          <p:cNvPicPr preferRelativeResize="0"/>
          <p:nvPr/>
        </p:nvPicPr>
        <p:blipFill rotWithShape="1">
          <a:blip r:embed="rId3">
            <a:alphaModFix/>
          </a:blip>
          <a:srcRect b="0" l="0" r="0" t="0"/>
          <a:stretch/>
        </p:blipFill>
        <p:spPr>
          <a:xfrm>
            <a:off x="5058728" y="2643207"/>
            <a:ext cx="3329618" cy="1850876"/>
          </a:xfrm>
          <a:prstGeom prst="rect">
            <a:avLst/>
          </a:prstGeom>
          <a:noFill/>
          <a:ln>
            <a:noFill/>
          </a:ln>
        </p:spPr>
      </p:pic>
      <p:sp>
        <p:nvSpPr>
          <p:cNvPr id="161" name="Google Shape;161;p13"/>
          <p:cNvSpPr/>
          <p:nvPr/>
        </p:nvSpPr>
        <p:spPr>
          <a:xfrm>
            <a:off x="5058728" y="2679236"/>
            <a:ext cx="3327099" cy="92333"/>
          </a:xfrm>
          <a:prstGeom prst="rect">
            <a:avLst/>
          </a:prstGeom>
          <a:noFill/>
          <a:ln>
            <a:noFill/>
          </a:ln>
        </p:spPr>
        <p:txBody>
          <a:bodyPr anchorCtr="1" anchor="ctr" bIns="0" lIns="0" spcFirstLastPara="1" rIns="0" wrap="square" tIns="0">
            <a:spAutoFit/>
          </a:bodyPr>
          <a:lstStyle/>
          <a:p>
            <a:pPr indent="0" lvl="0" marL="0" marR="0" rtl="0" algn="ctr">
              <a:spcBef>
                <a:spcPts val="0"/>
              </a:spcBef>
              <a:spcAft>
                <a:spcPts val="0"/>
              </a:spcAft>
              <a:buNone/>
            </a:pPr>
            <a:r>
              <a:rPr lang="en-GB" sz="600">
                <a:solidFill>
                  <a:schemeClr val="dk1"/>
                </a:solidFill>
                <a:latin typeface="Roboto"/>
                <a:ea typeface="Roboto"/>
                <a:cs typeface="Roboto"/>
                <a:sym typeface="Roboto"/>
              </a:rPr>
              <a:t>“</a:t>
            </a:r>
            <a:r>
              <a:rPr b="1" lang="en-GB" sz="600">
                <a:solidFill>
                  <a:schemeClr val="dk1"/>
                </a:solidFill>
                <a:latin typeface="Roboto"/>
                <a:ea typeface="Roboto"/>
                <a:cs typeface="Roboto"/>
                <a:sym typeface="Roboto"/>
              </a:rPr>
              <a:t>State Library of New South Wales</a:t>
            </a:r>
            <a:r>
              <a:rPr lang="en-GB" sz="600">
                <a:solidFill>
                  <a:schemeClr val="dk1"/>
                </a:solidFill>
                <a:latin typeface="Roboto"/>
                <a:ea typeface="Roboto"/>
                <a:cs typeface="Roboto"/>
                <a:sym typeface="Roboto"/>
              </a:rPr>
              <a:t>” by [</a:t>
            </a:r>
            <a:r>
              <a:rPr b="1" lang="en-GB" sz="600">
                <a:solidFill>
                  <a:schemeClr val="dk1"/>
                </a:solidFill>
                <a:latin typeface="Roboto"/>
                <a:ea typeface="Roboto"/>
                <a:cs typeface="Roboto"/>
                <a:sym typeface="Roboto"/>
              </a:rPr>
              <a:t>Nicholas Charles Phillips</a:t>
            </a:r>
            <a:r>
              <a:rPr lang="en-GB" sz="600">
                <a:solidFill>
                  <a:schemeClr val="dk1"/>
                </a:solidFill>
                <a:latin typeface="Roboto"/>
                <a:ea typeface="Roboto"/>
                <a:cs typeface="Roboto"/>
                <a:sym typeface="Roboto"/>
              </a:rPr>
              <a:t>] is licenced under </a:t>
            </a:r>
            <a:r>
              <a:rPr lang="en-GB" sz="600" u="sng">
                <a:solidFill>
                  <a:srgbClr val="18A0DB"/>
                </a:solidFill>
                <a:latin typeface="Roboto"/>
                <a:ea typeface="Roboto"/>
                <a:cs typeface="Roboto"/>
                <a:sym typeface="Roboto"/>
                <a:hlinkClick r:id="rId4">
                  <a:extLst>
                    <a:ext uri="{A12FA001-AC4F-418D-AE19-62706E023703}">
                      <ahyp:hlinkClr val="tx"/>
                    </a:ext>
                  </a:extLst>
                </a:hlinkClick>
              </a:rPr>
              <a:t>CC BY3.0</a:t>
            </a:r>
            <a:endParaRPr sz="600">
              <a:solidFill>
                <a:srgbClr val="18A0DB"/>
              </a:solidFill>
              <a:latin typeface="Roboto"/>
              <a:ea typeface="Roboto"/>
              <a:cs typeface="Roboto"/>
              <a:sym typeface="Roboto"/>
            </a:endParaRPr>
          </a:p>
        </p:txBody>
      </p:sp>
      <p:sp>
        <p:nvSpPr>
          <p:cNvPr id="162" name="Google Shape;162;p13"/>
          <p:cNvSpPr/>
          <p:nvPr/>
        </p:nvSpPr>
        <p:spPr>
          <a:xfrm>
            <a:off x="755649" y="4694897"/>
            <a:ext cx="7630178"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Those involved in its selection saw it as very much their own flag and when He Whakaputanga was signed a few months later, this was even more the case. </a:t>
            </a:r>
            <a:r>
              <a:rPr b="1" lang="en-GB" sz="1600">
                <a:solidFill>
                  <a:schemeClr val="dk1"/>
                </a:solidFill>
                <a:latin typeface="Open Sans"/>
                <a:ea typeface="Open Sans"/>
                <a:cs typeface="Open Sans"/>
                <a:sym typeface="Open Sans"/>
              </a:rPr>
              <a:t>Te Kara</a:t>
            </a:r>
            <a:r>
              <a:rPr lang="en-GB" sz="1600">
                <a:solidFill>
                  <a:schemeClr val="dk1"/>
                </a:solidFill>
                <a:latin typeface="Open Sans"/>
                <a:ea typeface="Open Sans"/>
                <a:cs typeface="Open Sans"/>
                <a:sym typeface="Open Sans"/>
              </a:rPr>
              <a:t> and </a:t>
            </a:r>
            <a:r>
              <a:rPr b="1" lang="en-GB" sz="1600">
                <a:solidFill>
                  <a:schemeClr val="dk1"/>
                </a:solidFill>
                <a:latin typeface="Open Sans"/>
                <a:ea typeface="Open Sans"/>
                <a:cs typeface="Open Sans"/>
                <a:sym typeface="Open Sans"/>
              </a:rPr>
              <a:t>He Whakaputanga</a:t>
            </a:r>
            <a:r>
              <a:rPr lang="en-GB" sz="1600">
                <a:solidFill>
                  <a:schemeClr val="dk1"/>
                </a:solidFill>
                <a:latin typeface="Open Sans"/>
                <a:ea typeface="Open Sans"/>
                <a:cs typeface="Open Sans"/>
                <a:sym typeface="Open Sans"/>
              </a:rPr>
              <a:t> were closely connected. Te Kara remains an important symbol of independence to many generations of Māori.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36000" spcFirstLastPara="1" rIns="108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Hone Heke and the Flagpole </a:t>
            </a:r>
            <a:endParaRPr>
              <a:solidFill>
                <a:srgbClr val="DE1E5A"/>
              </a:solidFill>
              <a:latin typeface="Open Sans"/>
              <a:ea typeface="Open Sans"/>
              <a:cs typeface="Open Sans"/>
              <a:sym typeface="Open Sans"/>
            </a:endParaRPr>
          </a:p>
        </p:txBody>
      </p:sp>
      <p:sp>
        <p:nvSpPr>
          <p:cNvPr id="168" name="Google Shape;168;p14"/>
          <p:cNvSpPr/>
          <p:nvPr/>
        </p:nvSpPr>
        <p:spPr>
          <a:xfrm>
            <a:off x="755649" y="1427032"/>
            <a:ext cx="7632697"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Have you heard the story of the Ngāpuhi rangatira, Hone Heke, chopping down the flagpole at Kororāreka (Russell)? Why did he do it?</a:t>
            </a:r>
            <a:endParaRPr/>
          </a:p>
        </p:txBody>
      </p:sp>
      <p:sp>
        <p:nvSpPr>
          <p:cNvPr id="169" name="Google Shape;169;p14"/>
          <p:cNvSpPr/>
          <p:nvPr/>
        </p:nvSpPr>
        <p:spPr>
          <a:xfrm>
            <a:off x="760002" y="2022257"/>
            <a:ext cx="5490673" cy="196977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Hone Heke had gifted the flagpole to the United Tribes so they could fly their new flag. After the signing of Te Tiriti o Waitangi, the United Tribes flag was replaced on the flagpole with the Union Jack. Hone Heke was not pleased as he felt this represented the undermining of rangatiratanga (chiefly authority) that had been agreed to in He Whakaputanga. The United Tribes flag was the visible representation of this.</a:t>
            </a:r>
            <a:endParaRPr/>
          </a:p>
        </p:txBody>
      </p:sp>
      <p:sp>
        <p:nvSpPr>
          <p:cNvPr id="170" name="Google Shape;170;p14"/>
          <p:cNvSpPr/>
          <p:nvPr/>
        </p:nvSpPr>
        <p:spPr>
          <a:xfrm>
            <a:off x="755649" y="4094379"/>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Hone Heke chopped the flagpole down. </a:t>
            </a:r>
            <a:endParaRPr/>
          </a:p>
        </p:txBody>
      </p:sp>
      <p:pic>
        <p:nvPicPr>
          <p:cNvPr id="171" name="Google Shape;171;p14"/>
          <p:cNvPicPr preferRelativeResize="0"/>
          <p:nvPr/>
        </p:nvPicPr>
        <p:blipFill rotWithShape="1">
          <a:blip r:embed="rId3">
            <a:alphaModFix/>
          </a:blip>
          <a:srcRect b="0" l="0" r="0" t="0"/>
          <a:stretch/>
        </p:blipFill>
        <p:spPr>
          <a:xfrm>
            <a:off x="6459462" y="2118283"/>
            <a:ext cx="2115604" cy="2911799"/>
          </a:xfrm>
          <a:prstGeom prst="rect">
            <a:avLst/>
          </a:prstGeom>
          <a:noFill/>
          <a:ln>
            <a:noFill/>
          </a:ln>
        </p:spPr>
      </p:pic>
      <p:sp>
        <p:nvSpPr>
          <p:cNvPr id="172" name="Google Shape;172;p14"/>
          <p:cNvSpPr txBox="1"/>
          <p:nvPr/>
        </p:nvSpPr>
        <p:spPr>
          <a:xfrm>
            <a:off x="6459463" y="4964717"/>
            <a:ext cx="2117432" cy="1337087"/>
          </a:xfrm>
          <a:prstGeom prst="rect">
            <a:avLst/>
          </a:prstGeom>
          <a:solidFill>
            <a:srgbClr val="CA095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600" u="none" strike="noStrike">
                <a:solidFill>
                  <a:schemeClr val="lt1"/>
                </a:solidFill>
                <a:latin typeface="Open Sans"/>
                <a:ea typeface="Open Sans"/>
                <a:cs typeface="Open Sans"/>
                <a:sym typeface="Open Sans"/>
              </a:rPr>
              <a:t>This 1908 painting depicts the fourth and final time Hone Heke cut the flagpole down.</a:t>
            </a:r>
            <a:endParaRPr sz="1600">
              <a:solidFill>
                <a:schemeClr val="lt1"/>
              </a:solidFill>
              <a:latin typeface="Open Sans"/>
              <a:ea typeface="Open Sans"/>
              <a:cs typeface="Open Sans"/>
              <a:sym typeface="Open Sans"/>
            </a:endParaRPr>
          </a:p>
        </p:txBody>
      </p:sp>
      <p:sp>
        <p:nvSpPr>
          <p:cNvPr id="173" name="Google Shape;173;p14"/>
          <p:cNvSpPr/>
          <p:nvPr/>
        </p:nvSpPr>
        <p:spPr>
          <a:xfrm>
            <a:off x="4804012" y="4302665"/>
            <a:ext cx="1551057" cy="601492"/>
          </a:xfrm>
          <a:prstGeom prst="rightArrow">
            <a:avLst>
              <a:gd fmla="val 50000" name="adj1"/>
              <a:gd fmla="val 50000" name="adj2"/>
            </a:avLst>
          </a:prstGeom>
          <a:solidFill>
            <a:srgbClr val="90C8E5"/>
          </a:solidFill>
          <a:ln cap="flat" cmpd="sng" w="38100">
            <a:solidFill>
              <a:srgbClr val="0140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14"/>
          <p:cNvSpPr/>
          <p:nvPr/>
        </p:nvSpPr>
        <p:spPr>
          <a:xfrm>
            <a:off x="755649" y="4380982"/>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It was put up again. </a:t>
            </a:r>
            <a:endParaRPr/>
          </a:p>
        </p:txBody>
      </p:sp>
      <p:sp>
        <p:nvSpPr>
          <p:cNvPr id="175" name="Google Shape;175;p14"/>
          <p:cNvSpPr/>
          <p:nvPr/>
        </p:nvSpPr>
        <p:spPr>
          <a:xfrm>
            <a:off x="755649" y="4681233"/>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Hone Heke chopped it down again. </a:t>
            </a:r>
            <a:endParaRPr sz="1600">
              <a:solidFill>
                <a:schemeClr val="dk1"/>
              </a:solidFill>
              <a:latin typeface="Open Sans"/>
              <a:ea typeface="Open Sans"/>
              <a:cs typeface="Open Sans"/>
              <a:sym typeface="Open Sans"/>
            </a:endParaRPr>
          </a:p>
        </p:txBody>
      </p:sp>
      <p:sp>
        <p:nvSpPr>
          <p:cNvPr id="176" name="Google Shape;176;p14"/>
          <p:cNvSpPr/>
          <p:nvPr/>
        </p:nvSpPr>
        <p:spPr>
          <a:xfrm>
            <a:off x="755649" y="4967836"/>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Again it was replaced. </a:t>
            </a:r>
            <a:endParaRPr sz="1600">
              <a:solidFill>
                <a:schemeClr val="dk1"/>
              </a:solidFill>
              <a:latin typeface="Open Sans"/>
              <a:ea typeface="Open Sans"/>
              <a:cs typeface="Open Sans"/>
              <a:sym typeface="Open Sans"/>
            </a:endParaRPr>
          </a:p>
        </p:txBody>
      </p:sp>
      <p:sp>
        <p:nvSpPr>
          <p:cNvPr id="177" name="Google Shape;177;p14"/>
          <p:cNvSpPr/>
          <p:nvPr/>
        </p:nvSpPr>
        <p:spPr>
          <a:xfrm>
            <a:off x="755649" y="5254439"/>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He chopped it down again. </a:t>
            </a:r>
            <a:endParaRPr sz="1600">
              <a:solidFill>
                <a:schemeClr val="dk1"/>
              </a:solidFill>
              <a:latin typeface="Open Sans"/>
              <a:ea typeface="Open Sans"/>
              <a:cs typeface="Open Sans"/>
              <a:sym typeface="Open Sans"/>
            </a:endParaRPr>
          </a:p>
        </p:txBody>
      </p:sp>
      <p:sp>
        <p:nvSpPr>
          <p:cNvPr id="178" name="Google Shape;178;p14"/>
          <p:cNvSpPr/>
          <p:nvPr/>
        </p:nvSpPr>
        <p:spPr>
          <a:xfrm>
            <a:off x="755649" y="5541042"/>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This time the bottom of the replacement flagpole</a:t>
            </a:r>
            <a:endParaRPr sz="1600">
              <a:solidFill>
                <a:schemeClr val="dk1"/>
              </a:solidFill>
              <a:latin typeface="Open Sans"/>
              <a:ea typeface="Open Sans"/>
              <a:cs typeface="Open Sans"/>
              <a:sym typeface="Open Sans"/>
            </a:endParaRPr>
          </a:p>
        </p:txBody>
      </p:sp>
      <p:sp>
        <p:nvSpPr>
          <p:cNvPr id="179" name="Google Shape;179;p14"/>
          <p:cNvSpPr/>
          <p:nvPr/>
        </p:nvSpPr>
        <p:spPr>
          <a:xfrm>
            <a:off x="755649" y="5827645"/>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was covered with iron.</a:t>
            </a:r>
            <a:endParaRPr sz="1600">
              <a:solidFill>
                <a:schemeClr val="dk1"/>
              </a:solidFill>
              <a:latin typeface="Open Sans"/>
              <a:ea typeface="Open Sans"/>
              <a:cs typeface="Open Sans"/>
              <a:sym typeface="Open Sans"/>
            </a:endParaRPr>
          </a:p>
        </p:txBody>
      </p:sp>
      <p:sp>
        <p:nvSpPr>
          <p:cNvPr id="180" name="Google Shape;180;p14"/>
          <p:cNvSpPr/>
          <p:nvPr/>
        </p:nvSpPr>
        <p:spPr>
          <a:xfrm>
            <a:off x="755649" y="6086951"/>
            <a:ext cx="530395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That was no barrier for Hone Heke…</a:t>
            </a:r>
            <a:endParaRPr sz="16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5"/>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36000" spcFirstLastPara="1" rIns="108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Time to Take a Breather…</a:t>
            </a:r>
            <a:endParaRPr>
              <a:solidFill>
                <a:srgbClr val="DE1E5A"/>
              </a:solidFill>
              <a:latin typeface="Open Sans"/>
              <a:ea typeface="Open Sans"/>
              <a:cs typeface="Open Sans"/>
              <a:sym typeface="Open Sans"/>
            </a:endParaRPr>
          </a:p>
        </p:txBody>
      </p:sp>
      <p:sp>
        <p:nvSpPr>
          <p:cNvPr id="186" name="Google Shape;186;p15"/>
          <p:cNvSpPr/>
          <p:nvPr/>
        </p:nvSpPr>
        <p:spPr>
          <a:xfrm>
            <a:off x="755649" y="1392763"/>
            <a:ext cx="7632697" cy="14773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This history so far is the backstory to the creation and signing of</a:t>
            </a:r>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He Whakaputanga, but there’s been a lot of information to take in, so it’s a good time to stop and take a breather.</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600">
                <a:solidFill>
                  <a:schemeClr val="dk1"/>
                </a:solidFill>
                <a:latin typeface="Open Sans"/>
                <a:ea typeface="Open Sans"/>
                <a:cs typeface="Open Sans"/>
                <a:sym typeface="Open Sans"/>
              </a:rPr>
              <a:t>Write the answers to </a:t>
            </a:r>
            <a:r>
              <a:rPr b="1" lang="en-GB" sz="1600">
                <a:solidFill>
                  <a:schemeClr val="dk1"/>
                </a:solidFill>
                <a:latin typeface="Open Sans"/>
                <a:ea typeface="Open Sans"/>
                <a:cs typeface="Open Sans"/>
                <a:sym typeface="Open Sans"/>
              </a:rPr>
              <a:t>these questions in your global studies books:</a:t>
            </a:r>
            <a:endParaRPr/>
          </a:p>
        </p:txBody>
      </p:sp>
      <p:sp>
        <p:nvSpPr>
          <p:cNvPr id="187" name="Google Shape;187;p15"/>
          <p:cNvSpPr/>
          <p:nvPr/>
        </p:nvSpPr>
        <p:spPr>
          <a:xfrm>
            <a:off x="755649" y="3070905"/>
            <a:ext cx="7632697" cy="1231106"/>
          </a:xfrm>
          <a:prstGeom prst="rect">
            <a:avLst/>
          </a:prstGeom>
          <a:noFill/>
          <a:ln>
            <a:noFill/>
          </a:ln>
        </p:spPr>
        <p:txBody>
          <a:bodyPr anchorCtr="0" anchor="t" bIns="0" lIns="0" spcFirstLastPara="1" rIns="0" wrap="square" tIns="0">
            <a:spAutoFit/>
          </a:bodyPr>
          <a:lstStyle/>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Open Sans"/>
                <a:ea typeface="Open Sans"/>
                <a:cs typeface="Open Sans"/>
                <a:sym typeface="Open Sans"/>
              </a:rPr>
              <a:t>What have you learnt so far that you didn’t know before?</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Open Sans"/>
                <a:ea typeface="Open Sans"/>
                <a:cs typeface="Open Sans"/>
                <a:sym typeface="Open Sans"/>
              </a:rPr>
              <a:t>What has surprised you?</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Open Sans"/>
                <a:ea typeface="Open Sans"/>
                <a:cs typeface="Open Sans"/>
                <a:sym typeface="Open Sans"/>
              </a:rPr>
              <a:t>What further questions do you have, or what are you curious about?</a:t>
            </a:r>
            <a:endParaRPr/>
          </a:p>
        </p:txBody>
      </p:sp>
      <p:pic>
        <p:nvPicPr>
          <p:cNvPr id="188" name="Google Shape;188;p15"/>
          <p:cNvPicPr preferRelativeResize="0"/>
          <p:nvPr/>
        </p:nvPicPr>
        <p:blipFill rotWithShape="1">
          <a:blip r:embed="rId3">
            <a:alphaModFix/>
          </a:blip>
          <a:srcRect b="0" l="0" r="0" t="0"/>
          <a:stretch/>
        </p:blipFill>
        <p:spPr>
          <a:xfrm>
            <a:off x="5195205" y="4418612"/>
            <a:ext cx="3329618" cy="1850876"/>
          </a:xfrm>
          <a:prstGeom prst="rect">
            <a:avLst/>
          </a:prstGeom>
          <a:noFill/>
          <a:ln>
            <a:noFill/>
          </a:ln>
        </p:spPr>
      </p:pic>
      <p:sp>
        <p:nvSpPr>
          <p:cNvPr id="189" name="Google Shape;189;p15"/>
          <p:cNvSpPr/>
          <p:nvPr/>
        </p:nvSpPr>
        <p:spPr>
          <a:xfrm>
            <a:off x="5195205" y="4454641"/>
            <a:ext cx="3327099" cy="92333"/>
          </a:xfrm>
          <a:prstGeom prst="rect">
            <a:avLst/>
          </a:prstGeom>
          <a:noFill/>
          <a:ln>
            <a:noFill/>
          </a:ln>
        </p:spPr>
        <p:txBody>
          <a:bodyPr anchorCtr="1" anchor="ctr" bIns="0" lIns="0" spcFirstLastPara="1" rIns="0" wrap="square" tIns="0">
            <a:spAutoFit/>
          </a:bodyPr>
          <a:lstStyle/>
          <a:p>
            <a:pPr indent="0" lvl="0" marL="0" marR="0" rtl="0" algn="ctr">
              <a:spcBef>
                <a:spcPts val="0"/>
              </a:spcBef>
              <a:spcAft>
                <a:spcPts val="0"/>
              </a:spcAft>
              <a:buNone/>
            </a:pPr>
            <a:r>
              <a:rPr lang="en-GB" sz="600">
                <a:solidFill>
                  <a:schemeClr val="dk1"/>
                </a:solidFill>
                <a:latin typeface="Roboto"/>
                <a:ea typeface="Roboto"/>
                <a:cs typeface="Roboto"/>
                <a:sym typeface="Roboto"/>
              </a:rPr>
              <a:t>“</a:t>
            </a:r>
            <a:r>
              <a:rPr b="1" lang="en-GB" sz="600">
                <a:solidFill>
                  <a:schemeClr val="dk1"/>
                </a:solidFill>
                <a:latin typeface="Roboto"/>
                <a:ea typeface="Roboto"/>
                <a:cs typeface="Roboto"/>
                <a:sym typeface="Roboto"/>
              </a:rPr>
              <a:t>State Library of New South Wales</a:t>
            </a:r>
            <a:r>
              <a:rPr lang="en-GB" sz="600">
                <a:solidFill>
                  <a:schemeClr val="dk1"/>
                </a:solidFill>
                <a:latin typeface="Roboto"/>
                <a:ea typeface="Roboto"/>
                <a:cs typeface="Roboto"/>
                <a:sym typeface="Roboto"/>
              </a:rPr>
              <a:t>” by [</a:t>
            </a:r>
            <a:r>
              <a:rPr b="1" lang="en-GB" sz="600">
                <a:solidFill>
                  <a:schemeClr val="dk1"/>
                </a:solidFill>
                <a:latin typeface="Roboto"/>
                <a:ea typeface="Roboto"/>
                <a:cs typeface="Roboto"/>
                <a:sym typeface="Roboto"/>
              </a:rPr>
              <a:t>Nicholas Charles Phillips</a:t>
            </a:r>
            <a:r>
              <a:rPr lang="en-GB" sz="600">
                <a:solidFill>
                  <a:schemeClr val="dk1"/>
                </a:solidFill>
                <a:latin typeface="Roboto"/>
                <a:ea typeface="Roboto"/>
                <a:cs typeface="Roboto"/>
                <a:sym typeface="Roboto"/>
              </a:rPr>
              <a:t>] is licenced under </a:t>
            </a:r>
            <a:r>
              <a:rPr lang="en-GB" sz="600" u="sng">
                <a:solidFill>
                  <a:srgbClr val="18A0DB"/>
                </a:solidFill>
                <a:latin typeface="Roboto"/>
                <a:ea typeface="Roboto"/>
                <a:cs typeface="Roboto"/>
                <a:sym typeface="Roboto"/>
                <a:hlinkClick r:id="rId4">
                  <a:extLst>
                    <a:ext uri="{A12FA001-AC4F-418D-AE19-62706E023703}">
                      <ahyp:hlinkClr val="tx"/>
                    </a:ext>
                  </a:extLst>
                </a:hlinkClick>
              </a:rPr>
              <a:t>CC BY3.0</a:t>
            </a:r>
            <a:endParaRPr sz="600">
              <a:solidFill>
                <a:srgbClr val="18A0DB"/>
              </a:solidFill>
              <a:latin typeface="Roboto"/>
              <a:ea typeface="Roboto"/>
              <a:cs typeface="Roboto"/>
              <a:sym typeface="Roboto"/>
            </a:endParaRPr>
          </a:p>
        </p:txBody>
      </p:sp>
      <p:sp>
        <p:nvSpPr>
          <p:cNvPr id="190" name="Google Shape;190;p15"/>
          <p:cNvSpPr/>
          <p:nvPr/>
        </p:nvSpPr>
        <p:spPr>
          <a:xfrm>
            <a:off x="755650" y="4454641"/>
            <a:ext cx="4212136" cy="17235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Open Sans"/>
                <a:ea typeface="Open Sans"/>
                <a:cs typeface="Open Sans"/>
                <a:sym typeface="Open Sans"/>
              </a:rPr>
              <a:t>See i</a:t>
            </a:r>
            <a:r>
              <a:rPr b="1" lang="en-GB" sz="1600">
                <a:solidFill>
                  <a:schemeClr val="dk1"/>
                </a:solidFill>
                <a:latin typeface="Open Sans"/>
                <a:ea typeface="Open Sans"/>
                <a:cs typeface="Open Sans"/>
                <a:sym typeface="Open Sans"/>
              </a:rPr>
              <a:t>f someone else has written something the same or very similar to you. </a:t>
            </a:r>
            <a:r>
              <a:rPr lang="en-GB" sz="1600">
                <a:solidFill>
                  <a:schemeClr val="dk1"/>
                </a:solidFill>
                <a:latin typeface="Open Sans"/>
                <a:ea typeface="Open Sans"/>
                <a:cs typeface="Open Sans"/>
                <a:sym typeface="Open Sans"/>
              </a:rPr>
              <a:t>This is a great way to consolidate ideas and see how your thinking is the same or different to others.</a:t>
            </a:r>
            <a:endParaRPr b="1" sz="16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 calcmode="lin" valueType="num">
                                      <p:cBhvr additive="base">
                                        <p:cTn dur="500"/>
                                        <p:tgtEl>
                                          <p:spTgt spid="1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 calcmode="lin" valueType="num">
                                      <p:cBhvr additive="base">
                                        <p:cTn dur="500"/>
                                        <p:tgtEl>
                                          <p:spTgt spid="18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 calcmode="lin" valueType="num">
                                      <p:cBhvr additive="base">
                                        <p:cTn dur="500"/>
                                        <p:tgtEl>
                                          <p:spTgt spid="18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 calcmode="lin" valueType="num">
                                      <p:cBhvr additive="base">
                                        <p:cTn dur="500"/>
                                        <p:tgtEl>
                                          <p:spTgt spid="18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anim calcmode="lin" valueType="num">
                                      <p:cBhvr additive="base">
                                        <p:cTn dur="500"/>
                                        <p:tgtEl>
                                          <p:spTgt spid="18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c5e0bffced_0_7"/>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Task 1</a:t>
            </a:r>
            <a:endParaRPr/>
          </a:p>
        </p:txBody>
      </p:sp>
      <p:sp>
        <p:nvSpPr>
          <p:cNvPr id="197" name="Google Shape;197;g2c5e0bffced_0_7"/>
          <p:cNvSpPr txBox="1"/>
          <p:nvPr/>
        </p:nvSpPr>
        <p:spPr>
          <a:xfrm>
            <a:off x="643750" y="1261250"/>
            <a:ext cx="7843500" cy="49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C1C1C"/>
                </a:solidFill>
              </a:rPr>
              <a:t>Create a flowchart like in the slide below of all the events which led to the three foundational documents.</a:t>
            </a:r>
            <a:endParaRPr sz="1800">
              <a:solidFill>
                <a:srgbClr val="1C1C1C"/>
              </a:solidFill>
            </a:endParaRPr>
          </a:p>
        </p:txBody>
      </p:sp>
      <p:pic>
        <p:nvPicPr>
          <p:cNvPr id="198" name="Google Shape;198;g2c5e0bffced_0_7"/>
          <p:cNvPicPr preferRelativeResize="0"/>
          <p:nvPr/>
        </p:nvPicPr>
        <p:blipFill>
          <a:blip r:embed="rId3">
            <a:alphaModFix/>
          </a:blip>
          <a:stretch>
            <a:fillRect/>
          </a:stretch>
        </p:blipFill>
        <p:spPr>
          <a:xfrm>
            <a:off x="1090450" y="2111375"/>
            <a:ext cx="6976249" cy="3981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c5e0bffced_0_14"/>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Flowchart Example</a:t>
            </a:r>
            <a:endParaRPr/>
          </a:p>
        </p:txBody>
      </p:sp>
      <p:pic>
        <p:nvPicPr>
          <p:cNvPr id="205" name="Google Shape;205;g2c5e0bffced_0_14"/>
          <p:cNvPicPr preferRelativeResize="0"/>
          <p:nvPr/>
        </p:nvPicPr>
        <p:blipFill>
          <a:blip r:embed="rId3">
            <a:alphaModFix/>
          </a:blip>
          <a:stretch>
            <a:fillRect/>
          </a:stretch>
        </p:blipFill>
        <p:spPr>
          <a:xfrm>
            <a:off x="2451550" y="1287525"/>
            <a:ext cx="4183101" cy="4966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c5e0bffced_0_20"/>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Task 2</a:t>
            </a:r>
            <a:endParaRPr/>
          </a:p>
        </p:txBody>
      </p:sp>
      <p:sp>
        <p:nvSpPr>
          <p:cNvPr id="212" name="Google Shape;212;g2c5e0bffced_0_20"/>
          <p:cNvSpPr txBox="1"/>
          <p:nvPr/>
        </p:nvSpPr>
        <p:spPr>
          <a:xfrm>
            <a:off x="643750" y="1234975"/>
            <a:ext cx="7843500" cy="50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C1C1C"/>
                </a:solidFill>
              </a:rPr>
              <a:t>Write about which of the foundational documents you think is the most important and why. Also, draw, label and colour a picture of what it is trying to represent to everybody </a:t>
            </a:r>
            <a:r>
              <a:rPr b="1" lang="en-GB" sz="1800" u="sng">
                <a:solidFill>
                  <a:schemeClr val="dk1"/>
                </a:solidFill>
              </a:rPr>
              <a:t>AT LEAST A YEAR SEVEN STANDARD</a:t>
            </a:r>
            <a:r>
              <a:rPr lang="en-GB" sz="1800">
                <a:solidFill>
                  <a:schemeClr val="dk1"/>
                </a:solidFill>
              </a:rPr>
              <a:t>.</a:t>
            </a:r>
            <a:endParaRPr sz="1800">
              <a:solidFill>
                <a:srgbClr val="1C1C1C"/>
              </a:solidFill>
            </a:endParaRPr>
          </a:p>
        </p:txBody>
      </p:sp>
      <p:pic>
        <p:nvPicPr>
          <p:cNvPr id="213" name="Google Shape;213;g2c5e0bffced_0_20"/>
          <p:cNvPicPr preferRelativeResize="0"/>
          <p:nvPr/>
        </p:nvPicPr>
        <p:blipFill>
          <a:blip r:embed="rId3">
            <a:alphaModFix/>
          </a:blip>
          <a:stretch>
            <a:fillRect/>
          </a:stretch>
        </p:blipFill>
        <p:spPr>
          <a:xfrm>
            <a:off x="880250" y="2286000"/>
            <a:ext cx="7383500" cy="395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g2c5e0bffced_0_0"/>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The Articles Of Confederation</a:t>
            </a:r>
            <a:endParaRPr/>
          </a:p>
        </p:txBody>
      </p:sp>
      <p:sp>
        <p:nvSpPr>
          <p:cNvPr id="36" name="Google Shape;36;g2c5e0bffced_0_0"/>
          <p:cNvSpPr txBox="1"/>
          <p:nvPr/>
        </p:nvSpPr>
        <p:spPr>
          <a:xfrm>
            <a:off x="617475" y="1234975"/>
            <a:ext cx="7882800" cy="49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C1C1C"/>
                </a:solidFill>
              </a:rPr>
              <a:t>Watch the following </a:t>
            </a:r>
            <a:r>
              <a:rPr lang="en-GB" sz="1800" u="sng">
                <a:solidFill>
                  <a:schemeClr val="hlink"/>
                </a:solidFill>
                <a:hlinkClick r:id="rId3"/>
              </a:rPr>
              <a:t>video</a:t>
            </a:r>
            <a:r>
              <a:rPr lang="en-GB" sz="1800">
                <a:solidFill>
                  <a:srgbClr val="1C1C1C"/>
                </a:solidFill>
              </a:rPr>
              <a:t> about the articles of confederation.</a:t>
            </a:r>
            <a:endParaRPr sz="1800">
              <a:solidFill>
                <a:srgbClr val="1C1C1C"/>
              </a:solidFill>
            </a:endParaRPr>
          </a:p>
        </p:txBody>
      </p:sp>
      <p:pic>
        <p:nvPicPr>
          <p:cNvPr id="37" name="Google Shape;37;g2c5e0bffced_0_0"/>
          <p:cNvPicPr preferRelativeResize="0"/>
          <p:nvPr/>
        </p:nvPicPr>
        <p:blipFill>
          <a:blip r:embed="rId4">
            <a:alphaModFix/>
          </a:blip>
          <a:stretch>
            <a:fillRect/>
          </a:stretch>
        </p:blipFill>
        <p:spPr>
          <a:xfrm>
            <a:off x="617475" y="1734200"/>
            <a:ext cx="7882800" cy="449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0" spcFirstLastPara="1" rIns="0" wrap="square" tIns="252000">
            <a:noAutofit/>
          </a:bodyPr>
          <a:lstStyle/>
          <a:p>
            <a:pPr indent="0" lvl="0" marL="0" rtl="0" algn="l">
              <a:lnSpc>
                <a:spcPct val="90000"/>
              </a:lnSpc>
              <a:spcBef>
                <a:spcPts val="0"/>
              </a:spcBef>
              <a:spcAft>
                <a:spcPts val="0"/>
              </a:spcAft>
              <a:buClr>
                <a:srgbClr val="DE1E5A"/>
              </a:buClr>
              <a:buSzPts val="2800"/>
              <a:buFont typeface="Open Sans"/>
              <a:buNone/>
            </a:pPr>
            <a:r>
              <a:rPr lang="en-GB" sz="2800">
                <a:solidFill>
                  <a:srgbClr val="DE1E5A"/>
                </a:solidFill>
                <a:latin typeface="Open Sans"/>
                <a:ea typeface="Open Sans"/>
                <a:cs typeface="Open Sans"/>
                <a:sym typeface="Open Sans"/>
              </a:rPr>
              <a:t>Aotearoa New Zealand’s Histories Resources </a:t>
            </a:r>
            <a:endParaRPr sz="2800">
              <a:solidFill>
                <a:srgbClr val="DE1E5A"/>
              </a:solidFill>
              <a:latin typeface="Open Sans"/>
              <a:ea typeface="Open Sans"/>
              <a:cs typeface="Open Sans"/>
              <a:sym typeface="Open Sans"/>
            </a:endParaRPr>
          </a:p>
        </p:txBody>
      </p:sp>
      <p:sp>
        <p:nvSpPr>
          <p:cNvPr id="219" name="Google Shape;219;p37"/>
          <p:cNvSpPr txBox="1"/>
          <p:nvPr/>
        </p:nvSpPr>
        <p:spPr>
          <a:xfrm>
            <a:off x="755649" y="1440847"/>
            <a:ext cx="76326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0000"/>
                </a:solidFill>
                <a:latin typeface="Open Sans"/>
                <a:ea typeface="Open Sans"/>
                <a:cs typeface="Open Sans"/>
                <a:sym typeface="Open Sans"/>
              </a:rPr>
              <a:t>You might like to look at the ‘Do’ resources that could be a helpful follow-up or extension to this presentation.</a:t>
            </a:r>
            <a:endParaRPr/>
          </a:p>
        </p:txBody>
      </p:sp>
      <p:pic>
        <p:nvPicPr>
          <p:cNvPr id="220" name="Google Shape;220;p37"/>
          <p:cNvPicPr preferRelativeResize="0"/>
          <p:nvPr/>
        </p:nvPicPr>
        <p:blipFill rotWithShape="1">
          <a:blip r:embed="rId3">
            <a:alphaModFix/>
          </a:blip>
          <a:srcRect b="0" l="0" r="0" t="0"/>
          <a:stretch/>
        </p:blipFill>
        <p:spPr>
          <a:xfrm>
            <a:off x="692600" y="2598025"/>
            <a:ext cx="2493737" cy="1247343"/>
          </a:xfrm>
          <a:prstGeom prst="rect">
            <a:avLst/>
          </a:prstGeom>
          <a:noFill/>
          <a:ln>
            <a:noFill/>
          </a:ln>
        </p:spPr>
      </p:pic>
      <p:pic>
        <p:nvPicPr>
          <p:cNvPr id="221" name="Google Shape;221;p37"/>
          <p:cNvPicPr preferRelativeResize="0"/>
          <p:nvPr/>
        </p:nvPicPr>
        <p:blipFill rotWithShape="1">
          <a:blip r:embed="rId4">
            <a:alphaModFix/>
          </a:blip>
          <a:srcRect b="0" l="0" r="0" t="0"/>
          <a:stretch/>
        </p:blipFill>
        <p:spPr>
          <a:xfrm>
            <a:off x="692599" y="4034739"/>
            <a:ext cx="2493737" cy="1245919"/>
          </a:xfrm>
          <a:prstGeom prst="rect">
            <a:avLst/>
          </a:prstGeom>
          <a:noFill/>
          <a:ln>
            <a:noFill/>
          </a:ln>
        </p:spPr>
      </p:pic>
      <p:pic>
        <p:nvPicPr>
          <p:cNvPr id="222" name="Google Shape;222;p37"/>
          <p:cNvPicPr preferRelativeResize="0"/>
          <p:nvPr/>
        </p:nvPicPr>
        <p:blipFill rotWithShape="1">
          <a:blip r:embed="rId5">
            <a:alphaModFix/>
          </a:blip>
          <a:srcRect b="0" l="0" r="0" t="0"/>
          <a:stretch/>
        </p:blipFill>
        <p:spPr>
          <a:xfrm>
            <a:off x="3325129" y="2596601"/>
            <a:ext cx="2493737" cy="1245919"/>
          </a:xfrm>
          <a:prstGeom prst="rect">
            <a:avLst/>
          </a:prstGeom>
          <a:noFill/>
          <a:ln>
            <a:noFill/>
          </a:ln>
        </p:spPr>
      </p:pic>
      <p:pic>
        <p:nvPicPr>
          <p:cNvPr id="223" name="Google Shape;223;p37"/>
          <p:cNvPicPr preferRelativeResize="0"/>
          <p:nvPr/>
        </p:nvPicPr>
        <p:blipFill rotWithShape="1">
          <a:blip r:embed="rId6">
            <a:alphaModFix/>
          </a:blip>
          <a:srcRect b="0" l="0" r="0" t="0"/>
          <a:stretch/>
        </p:blipFill>
        <p:spPr>
          <a:xfrm>
            <a:off x="5957658" y="2606398"/>
            <a:ext cx="2493737" cy="1247343"/>
          </a:xfrm>
          <a:prstGeom prst="rect">
            <a:avLst/>
          </a:prstGeom>
          <a:noFill/>
          <a:ln>
            <a:noFill/>
          </a:ln>
        </p:spPr>
      </p:pic>
      <p:pic>
        <p:nvPicPr>
          <p:cNvPr id="224" name="Google Shape;224;p37"/>
          <p:cNvPicPr preferRelativeResize="0"/>
          <p:nvPr/>
        </p:nvPicPr>
        <p:blipFill rotWithShape="1">
          <a:blip r:embed="rId7">
            <a:alphaModFix/>
          </a:blip>
          <a:srcRect b="0" l="0" r="0" t="0"/>
          <a:stretch/>
        </p:blipFill>
        <p:spPr>
          <a:xfrm>
            <a:off x="5957658" y="4034739"/>
            <a:ext cx="2493737" cy="12459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g2c5e0bffced_0_27"/>
          <p:cNvSpPr/>
          <p:nvPr>
            <p:ph idx="1" type="body"/>
          </p:nvPr>
        </p:nvSpPr>
        <p:spPr>
          <a:xfrm>
            <a:off x="755651" y="1037017"/>
            <a:ext cx="7632600" cy="1469100"/>
          </a:xfrm>
          <a:prstGeom prst="roundRect">
            <a:avLst>
              <a:gd fmla="val 16667" name="adj"/>
            </a:avLst>
          </a:prstGeom>
        </p:spPr>
        <p:txBody>
          <a:bodyPr anchorCtr="0" anchor="t" bIns="252000" lIns="252000" spcFirstLastPara="1" rIns="252000" wrap="square" tIns="252000">
            <a:noAutofit/>
          </a:bodyPr>
          <a:lstStyle/>
          <a:p>
            <a:pPr indent="0" lvl="0" marL="0" rtl="0" algn="l">
              <a:spcBef>
                <a:spcPts val="1000"/>
              </a:spcBef>
              <a:spcAft>
                <a:spcPts val="0"/>
              </a:spcAft>
              <a:buNone/>
            </a:pPr>
            <a:r>
              <a:rPr lang="en-GB"/>
              <a:t>Maori had differing views of how they wanted to do things from the Europeans which is why they had concern about what they did.</a:t>
            </a:r>
            <a:endParaRPr/>
          </a:p>
        </p:txBody>
      </p:sp>
      <p:sp>
        <p:nvSpPr>
          <p:cNvPr id="44" name="Google Shape;44;g2c5e0bffced_0_27"/>
          <p:cNvSpPr/>
          <p:nvPr>
            <p:ph idx="2" type="body"/>
          </p:nvPr>
        </p:nvSpPr>
        <p:spPr>
          <a:xfrm>
            <a:off x="755651" y="3445623"/>
            <a:ext cx="7632600" cy="1469100"/>
          </a:xfrm>
          <a:prstGeom prst="roundRect">
            <a:avLst>
              <a:gd fmla="val 16667" name="adj"/>
            </a:avLst>
          </a:prstGeom>
        </p:spPr>
        <p:txBody>
          <a:bodyPr anchorCtr="0" anchor="t" bIns="252000" lIns="252000" spcFirstLastPara="1" rIns="252000" wrap="square" tIns="252000">
            <a:noAutofit/>
          </a:bodyPr>
          <a:lstStyle/>
          <a:p>
            <a:pPr indent="0" lvl="0" marL="0" rtl="0" algn="l">
              <a:spcBef>
                <a:spcPts val="1000"/>
              </a:spcBef>
              <a:spcAft>
                <a:spcPts val="0"/>
              </a:spcAft>
              <a:buNone/>
            </a:pPr>
            <a:r>
              <a:rPr lang="en-GB"/>
              <a:t>Maori signed the Treaty for their people but also felt like that they had given up some of their traditions and culture after signing the Treaty.</a:t>
            </a:r>
            <a:endParaRPr/>
          </a:p>
        </p:txBody>
      </p:sp>
      <p:sp>
        <p:nvSpPr>
          <p:cNvPr id="45" name="Google Shape;45;g2c5e0bffced_0_27"/>
          <p:cNvSpPr/>
          <p:nvPr>
            <p:ph idx="3" type="body"/>
          </p:nvPr>
        </p:nvSpPr>
        <p:spPr>
          <a:xfrm>
            <a:off x="755650" y="512763"/>
            <a:ext cx="7632600" cy="503100"/>
          </a:xfrm>
          <a:prstGeom prst="roundRect">
            <a:avLst>
              <a:gd fmla="val 16667" name="adj"/>
            </a:avLst>
          </a:prstGeom>
        </p:spPr>
        <p:txBody>
          <a:bodyPr anchorCtr="0" anchor="ctr" bIns="0" lIns="0" spcFirstLastPara="1" rIns="0" wrap="square" tIns="252000">
            <a:noAutofit/>
          </a:bodyPr>
          <a:lstStyle/>
          <a:p>
            <a:pPr indent="0" lvl="0" marL="0" rtl="0" algn="ctr">
              <a:spcBef>
                <a:spcPts val="1000"/>
              </a:spcBef>
              <a:spcAft>
                <a:spcPts val="0"/>
              </a:spcAft>
              <a:buNone/>
            </a:pPr>
            <a:r>
              <a:rPr lang="en-GB"/>
              <a:t>Summarised Point 1</a:t>
            </a:r>
            <a:endParaRPr/>
          </a:p>
        </p:txBody>
      </p:sp>
      <p:sp>
        <p:nvSpPr>
          <p:cNvPr id="46" name="Google Shape;46;g2c5e0bffced_0_27"/>
          <p:cNvSpPr/>
          <p:nvPr>
            <p:ph idx="4" type="body"/>
          </p:nvPr>
        </p:nvSpPr>
        <p:spPr>
          <a:xfrm>
            <a:off x="755649" y="2930434"/>
            <a:ext cx="7632600" cy="503100"/>
          </a:xfrm>
          <a:prstGeom prst="roundRect">
            <a:avLst>
              <a:gd fmla="val 16667" name="adj"/>
            </a:avLst>
          </a:prstGeom>
        </p:spPr>
        <p:txBody>
          <a:bodyPr anchorCtr="0" anchor="ctr" bIns="0" lIns="0" spcFirstLastPara="1" rIns="0" wrap="square" tIns="252000">
            <a:noAutofit/>
          </a:bodyPr>
          <a:lstStyle/>
          <a:p>
            <a:pPr indent="0" lvl="0" marL="0" rtl="0" algn="ctr">
              <a:spcBef>
                <a:spcPts val="1000"/>
              </a:spcBef>
              <a:spcAft>
                <a:spcPts val="0"/>
              </a:spcAft>
              <a:buNone/>
            </a:pPr>
            <a:r>
              <a:rPr lang="en-GB"/>
              <a:t>Summarised Point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p:nvPr/>
        </p:nvSpPr>
        <p:spPr>
          <a:xfrm>
            <a:off x="1272746" y="2241485"/>
            <a:ext cx="7115604" cy="1914985"/>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rgbClr val="CA095B"/>
                </a:solidFill>
                <a:latin typeface="Open Sans"/>
                <a:ea typeface="Open Sans"/>
                <a:cs typeface="Open Sans"/>
                <a:sym typeface="Open Sans"/>
              </a:rPr>
              <a:t>Te Tiriti o Waitangi</a:t>
            </a:r>
            <a:endParaRPr/>
          </a:p>
          <a:p>
            <a:pPr indent="0" lvl="0" marL="0" marR="0" rtl="0" algn="l">
              <a:spcBef>
                <a:spcPts val="600"/>
              </a:spcBef>
              <a:spcAft>
                <a:spcPts val="0"/>
              </a:spcAft>
              <a:buNone/>
            </a:pPr>
            <a:r>
              <a:rPr b="1" lang="en-GB" sz="1600">
                <a:solidFill>
                  <a:srgbClr val="CA095B"/>
                </a:solidFill>
                <a:latin typeface="Open Sans"/>
                <a:ea typeface="Open Sans"/>
                <a:cs typeface="Open Sans"/>
                <a:sym typeface="Open Sans"/>
              </a:rPr>
              <a:t>The Treaty of Waitangi</a:t>
            </a:r>
            <a:endParaRPr/>
          </a:p>
          <a:p>
            <a:pPr indent="0" lvl="0" marL="0" marR="0" rtl="0" algn="l">
              <a:spcBef>
                <a:spcPts val="600"/>
              </a:spcBef>
              <a:spcAft>
                <a:spcPts val="0"/>
              </a:spcAft>
              <a:buNone/>
            </a:pPr>
            <a:r>
              <a:rPr lang="en-GB" sz="1600">
                <a:solidFill>
                  <a:schemeClr val="dk1"/>
                </a:solidFill>
                <a:latin typeface="Open Sans"/>
                <a:ea typeface="Open Sans"/>
                <a:cs typeface="Open Sans"/>
                <a:sym typeface="Open Sans"/>
              </a:rPr>
              <a:t>Signed on 6th February 1840 at Waitangi, this written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agreement was between the British Crown and over 500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Māori rangatira (chiefs).</a:t>
            </a:r>
            <a:endParaRPr/>
          </a:p>
        </p:txBody>
      </p:sp>
      <p:sp>
        <p:nvSpPr>
          <p:cNvPr id="52" name="Google Shape;52;p3"/>
          <p:cNvSpPr/>
          <p:nvPr/>
        </p:nvSpPr>
        <p:spPr>
          <a:xfrm>
            <a:off x="755650" y="1513946"/>
            <a:ext cx="7632700"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the history of Aotearoa New Zealand there are </a:t>
            </a:r>
            <a:r>
              <a:rPr b="1" lang="en-GB" sz="1600">
                <a:solidFill>
                  <a:schemeClr val="dk1"/>
                </a:solidFill>
                <a:latin typeface="Open Sans"/>
                <a:ea typeface="Open Sans"/>
                <a:cs typeface="Open Sans"/>
                <a:sym typeface="Open Sans"/>
              </a:rPr>
              <a:t>three documents</a:t>
            </a:r>
            <a:r>
              <a:rPr lang="en-GB" sz="1600">
                <a:solidFill>
                  <a:schemeClr val="dk1"/>
                </a:solidFill>
                <a:latin typeface="Open Sans"/>
                <a:ea typeface="Open Sans"/>
                <a:cs typeface="Open Sans"/>
                <a:sym typeface="Open Sans"/>
              </a:rPr>
              <a:t> that have shaped our history.</a:t>
            </a:r>
            <a:endParaRPr/>
          </a:p>
        </p:txBody>
      </p:sp>
      <p:pic>
        <p:nvPicPr>
          <p:cNvPr id="53" name="Google Shape;53;p3"/>
          <p:cNvPicPr preferRelativeResize="0"/>
          <p:nvPr/>
        </p:nvPicPr>
        <p:blipFill rotWithShape="1">
          <a:blip r:embed="rId3">
            <a:alphaModFix/>
          </a:blip>
          <a:srcRect b="0" l="0" r="0" t="0"/>
          <a:stretch/>
        </p:blipFill>
        <p:spPr>
          <a:xfrm>
            <a:off x="7376984" y="2340340"/>
            <a:ext cx="924954" cy="1730908"/>
          </a:xfrm>
          <a:prstGeom prst="rect">
            <a:avLst/>
          </a:prstGeom>
          <a:noFill/>
          <a:ln>
            <a:noFill/>
          </a:ln>
        </p:spPr>
      </p:pic>
      <p:sp>
        <p:nvSpPr>
          <p:cNvPr id="54" name="Google Shape;54;p3"/>
          <p:cNvSpPr/>
          <p:nvPr/>
        </p:nvSpPr>
        <p:spPr>
          <a:xfrm>
            <a:off x="755650" y="2241484"/>
            <a:ext cx="517096" cy="1914986"/>
          </a:xfrm>
          <a:prstGeom prst="rect">
            <a:avLst/>
          </a:prstGeom>
          <a:solidFill>
            <a:srgbClr val="CA095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4000">
                <a:solidFill>
                  <a:schemeClr val="lt1"/>
                </a:solidFill>
                <a:latin typeface="Open Sans"/>
                <a:ea typeface="Open Sans"/>
                <a:cs typeface="Open Sans"/>
                <a:sym typeface="Open Sans"/>
              </a:rPr>
              <a:t>1</a:t>
            </a:r>
            <a:endParaRPr sz="4000">
              <a:solidFill>
                <a:schemeClr val="dk1"/>
              </a:solidFill>
              <a:latin typeface="Open Sans"/>
              <a:ea typeface="Open Sans"/>
              <a:cs typeface="Open Sans"/>
              <a:sym typeface="Open Sans"/>
            </a:endParaRPr>
          </a:p>
        </p:txBody>
      </p:sp>
      <p:sp>
        <p:nvSpPr>
          <p:cNvPr id="55" name="Google Shape;55;p3"/>
          <p:cNvSpPr/>
          <p:nvPr/>
        </p:nvSpPr>
        <p:spPr>
          <a:xfrm>
            <a:off x="755649" y="4855719"/>
            <a:ext cx="7632699" cy="488335"/>
          </a:xfrm>
          <a:prstGeom prst="rect">
            <a:avLst/>
          </a:prstGeom>
          <a:solidFill>
            <a:srgbClr val="90C8E5"/>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600">
                <a:solidFill>
                  <a:schemeClr val="dk1"/>
                </a:solidFill>
                <a:latin typeface="Open Sans"/>
                <a:ea typeface="Open Sans"/>
                <a:cs typeface="Open Sans"/>
                <a:sym typeface="Open Sans"/>
              </a:rPr>
              <a:t>What is your understanding of what was agreed to in Te Tiriti O Waitangi?</a:t>
            </a:r>
            <a:endParaRPr/>
          </a:p>
        </p:txBody>
      </p:sp>
      <p:sp>
        <p:nvSpPr>
          <p:cNvPr id="56" name="Google Shape;56;p3"/>
          <p:cNvSpPr/>
          <p:nvPr/>
        </p:nvSpPr>
        <p:spPr>
          <a:xfrm>
            <a:off x="755649" y="4495890"/>
            <a:ext cx="7632699" cy="359829"/>
          </a:xfrm>
          <a:prstGeom prst="rect">
            <a:avLst/>
          </a:prstGeom>
          <a:solidFill>
            <a:srgbClr val="00417E"/>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1600">
                <a:solidFill>
                  <a:schemeClr val="lt1"/>
                </a:solidFill>
                <a:latin typeface="Open Sans"/>
                <a:ea typeface="Open Sans"/>
                <a:cs typeface="Open Sans"/>
                <a:sym typeface="Open Sans"/>
              </a:rPr>
              <a:t>Discuss: </a:t>
            </a:r>
            <a:endParaRPr/>
          </a:p>
        </p:txBody>
      </p:sp>
      <p:sp>
        <p:nvSpPr>
          <p:cNvPr id="57" name="Google Shape;57;p3"/>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Three Foundational Documents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500"/>
                                        <p:tgtEl>
                                          <p:spTgt spid="51"/>
                                        </p:tgtEl>
                                      </p:cBhvr>
                                    </p:animEffec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5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p:tgtEl>
                                          <p:spTgt spid="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4"/>
          <p:cNvSpPr/>
          <p:nvPr/>
        </p:nvSpPr>
        <p:spPr>
          <a:xfrm>
            <a:off x="1272746" y="1798274"/>
            <a:ext cx="7115604" cy="1914985"/>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600">
                <a:solidFill>
                  <a:srgbClr val="CA095B"/>
                </a:solidFill>
                <a:latin typeface="Open Sans"/>
                <a:ea typeface="Open Sans"/>
                <a:cs typeface="Open Sans"/>
                <a:sym typeface="Open Sans"/>
              </a:rPr>
              <a:t>The Women’s Suffrage Petition</a:t>
            </a:r>
            <a:endParaRPr/>
          </a:p>
          <a:p>
            <a:pPr indent="0" lvl="0" marL="0" marR="0" rtl="0" algn="l">
              <a:spcBef>
                <a:spcPts val="600"/>
              </a:spcBef>
              <a:spcAft>
                <a:spcPts val="0"/>
              </a:spcAft>
              <a:buNone/>
            </a:pPr>
            <a:r>
              <a:rPr lang="en-GB" sz="1600">
                <a:solidFill>
                  <a:schemeClr val="dk1"/>
                </a:solidFill>
                <a:latin typeface="Open Sans"/>
                <a:ea typeface="Open Sans"/>
                <a:cs typeface="Open Sans"/>
                <a:sym typeface="Open Sans"/>
              </a:rPr>
              <a:t>In 1893, over 31,000 women in New Zealand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signed a petition asking for the right to vote.</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In September of that year, New Zealand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became the first country in the world to give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women the vote.</a:t>
            </a:r>
            <a:endParaRPr/>
          </a:p>
        </p:txBody>
      </p:sp>
      <p:sp>
        <p:nvSpPr>
          <p:cNvPr id="63" name="Google Shape;63;p4"/>
          <p:cNvSpPr/>
          <p:nvPr/>
        </p:nvSpPr>
        <p:spPr>
          <a:xfrm>
            <a:off x="755650" y="1798273"/>
            <a:ext cx="517096" cy="1914986"/>
          </a:xfrm>
          <a:prstGeom prst="rect">
            <a:avLst/>
          </a:prstGeom>
          <a:solidFill>
            <a:srgbClr val="CA095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4000">
                <a:solidFill>
                  <a:schemeClr val="lt1"/>
                </a:solidFill>
                <a:latin typeface="Open Sans"/>
                <a:ea typeface="Open Sans"/>
                <a:cs typeface="Open Sans"/>
                <a:sym typeface="Open Sans"/>
              </a:rPr>
              <a:t>2</a:t>
            </a:r>
            <a:endParaRPr sz="4000">
              <a:solidFill>
                <a:schemeClr val="dk1"/>
              </a:solidFill>
              <a:latin typeface="Open Sans"/>
              <a:ea typeface="Open Sans"/>
              <a:cs typeface="Open Sans"/>
              <a:sym typeface="Open Sans"/>
            </a:endParaRPr>
          </a:p>
        </p:txBody>
      </p:sp>
      <p:sp>
        <p:nvSpPr>
          <p:cNvPr id="64" name="Google Shape;64;p4"/>
          <p:cNvSpPr/>
          <p:nvPr/>
        </p:nvSpPr>
        <p:spPr>
          <a:xfrm>
            <a:off x="755649" y="4548606"/>
            <a:ext cx="7632699" cy="488335"/>
          </a:xfrm>
          <a:prstGeom prst="rect">
            <a:avLst/>
          </a:prstGeom>
          <a:solidFill>
            <a:srgbClr val="90C8E5"/>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600">
                <a:solidFill>
                  <a:schemeClr val="dk1"/>
                </a:solidFill>
                <a:latin typeface="Open Sans"/>
                <a:ea typeface="Open Sans"/>
                <a:cs typeface="Open Sans"/>
                <a:sym typeface="Open Sans"/>
              </a:rPr>
              <a:t>What do you know about the story of women’s suffrage in New Zealand?</a:t>
            </a:r>
            <a:endParaRPr/>
          </a:p>
        </p:txBody>
      </p:sp>
      <p:sp>
        <p:nvSpPr>
          <p:cNvPr id="65" name="Google Shape;65;p4"/>
          <p:cNvSpPr/>
          <p:nvPr/>
        </p:nvSpPr>
        <p:spPr>
          <a:xfrm>
            <a:off x="755649" y="4188777"/>
            <a:ext cx="7632699" cy="359829"/>
          </a:xfrm>
          <a:prstGeom prst="rect">
            <a:avLst/>
          </a:prstGeom>
          <a:solidFill>
            <a:srgbClr val="00417E"/>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1600">
                <a:solidFill>
                  <a:schemeClr val="lt1"/>
                </a:solidFill>
                <a:latin typeface="Open Sans"/>
                <a:ea typeface="Open Sans"/>
                <a:cs typeface="Open Sans"/>
                <a:sym typeface="Open Sans"/>
              </a:rPr>
              <a:t>Discuss: </a:t>
            </a:r>
            <a:endParaRPr/>
          </a:p>
        </p:txBody>
      </p:sp>
      <p:pic>
        <p:nvPicPr>
          <p:cNvPr id="66" name="Google Shape;66;p4"/>
          <p:cNvPicPr preferRelativeResize="0"/>
          <p:nvPr/>
        </p:nvPicPr>
        <p:blipFill rotWithShape="1">
          <a:blip r:embed="rId3">
            <a:alphaModFix/>
          </a:blip>
          <a:srcRect b="0" l="0" r="0" t="0"/>
          <a:stretch/>
        </p:blipFill>
        <p:spPr>
          <a:xfrm>
            <a:off x="5844746" y="1922417"/>
            <a:ext cx="2434173" cy="1688988"/>
          </a:xfrm>
          <a:prstGeom prst="rect">
            <a:avLst/>
          </a:prstGeom>
          <a:noFill/>
          <a:ln>
            <a:noFill/>
          </a:ln>
        </p:spPr>
      </p:pic>
      <p:sp>
        <p:nvSpPr>
          <p:cNvPr id="67" name="Google Shape;67;p4"/>
          <p:cNvSpPr/>
          <p:nvPr/>
        </p:nvSpPr>
        <p:spPr>
          <a:xfrm>
            <a:off x="5844746" y="1955387"/>
            <a:ext cx="2434173" cy="184666"/>
          </a:xfrm>
          <a:prstGeom prst="rect">
            <a:avLst/>
          </a:prstGeom>
          <a:noFill/>
          <a:ln>
            <a:noFill/>
          </a:ln>
        </p:spPr>
        <p:txBody>
          <a:bodyPr anchorCtr="1" anchor="ctr" bIns="0" lIns="0" spcFirstLastPara="1" rIns="0" wrap="square" tIns="0">
            <a:spAutoFit/>
          </a:bodyPr>
          <a:lstStyle/>
          <a:p>
            <a:pPr indent="0" lvl="0" marL="0" marR="0" rtl="0" algn="ctr">
              <a:spcBef>
                <a:spcPts val="0"/>
              </a:spcBef>
              <a:spcAft>
                <a:spcPts val="0"/>
              </a:spcAft>
              <a:buNone/>
            </a:pPr>
            <a:r>
              <a:rPr lang="en-GB" sz="600">
                <a:solidFill>
                  <a:schemeClr val="lt1"/>
                </a:solidFill>
                <a:latin typeface="Roboto"/>
                <a:ea typeface="Roboto"/>
                <a:cs typeface="Roboto"/>
                <a:sym typeface="Roboto"/>
              </a:rPr>
              <a:t>“</a:t>
            </a:r>
            <a:r>
              <a:rPr b="1" lang="en-GB" sz="600">
                <a:solidFill>
                  <a:schemeClr val="lt1"/>
                </a:solidFill>
                <a:latin typeface="Roboto"/>
                <a:ea typeface="Roboto"/>
                <a:cs typeface="Roboto"/>
                <a:sym typeface="Roboto"/>
              </a:rPr>
              <a:t>The 1893 Women's Suffrage Petition</a:t>
            </a:r>
            <a:r>
              <a:rPr lang="en-GB" sz="600">
                <a:solidFill>
                  <a:schemeClr val="lt1"/>
                </a:solidFill>
                <a:latin typeface="Roboto"/>
                <a:ea typeface="Roboto"/>
                <a:cs typeface="Roboto"/>
                <a:sym typeface="Roboto"/>
              </a:rPr>
              <a:t>” by [</a:t>
            </a:r>
            <a:r>
              <a:rPr b="1" lang="en-GB" sz="600">
                <a:solidFill>
                  <a:schemeClr val="lt1"/>
                </a:solidFill>
                <a:latin typeface="Roboto"/>
                <a:ea typeface="Roboto"/>
                <a:cs typeface="Roboto"/>
                <a:sym typeface="Roboto"/>
              </a:rPr>
              <a:t>Archives New Zealand</a:t>
            </a:r>
            <a:r>
              <a:rPr lang="en-GB" sz="600">
                <a:solidFill>
                  <a:schemeClr val="lt1"/>
                </a:solidFill>
                <a:latin typeface="Roboto"/>
                <a:ea typeface="Roboto"/>
                <a:cs typeface="Roboto"/>
                <a:sym typeface="Roboto"/>
              </a:rPr>
              <a:t>] is licenced under </a:t>
            </a:r>
            <a:r>
              <a:rPr lang="en-GB" sz="600" u="sng">
                <a:solidFill>
                  <a:srgbClr val="18A0DB"/>
                </a:solidFill>
                <a:latin typeface="Roboto"/>
                <a:ea typeface="Roboto"/>
                <a:cs typeface="Roboto"/>
                <a:sym typeface="Roboto"/>
                <a:hlinkClick r:id="rId4">
                  <a:extLst>
                    <a:ext uri="{A12FA001-AC4F-418D-AE19-62706E023703}">
                      <ahyp:hlinkClr val="tx"/>
                    </a:ext>
                  </a:extLst>
                </a:hlinkClick>
              </a:rPr>
              <a:t>CC BY2.0</a:t>
            </a:r>
            <a:endParaRPr sz="600">
              <a:solidFill>
                <a:srgbClr val="18A0DB"/>
              </a:solidFill>
              <a:latin typeface="Roboto"/>
              <a:ea typeface="Roboto"/>
              <a:cs typeface="Roboto"/>
              <a:sym typeface="Roboto"/>
            </a:endParaRPr>
          </a:p>
        </p:txBody>
      </p:sp>
      <p:sp>
        <p:nvSpPr>
          <p:cNvPr id="68" name="Google Shape;68;p4"/>
          <p:cNvSpPr/>
          <p:nvPr/>
        </p:nvSpPr>
        <p:spPr>
          <a:xfrm>
            <a:off x="755649" y="5523149"/>
            <a:ext cx="7632699" cy="488335"/>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600">
                <a:solidFill>
                  <a:schemeClr val="dk1"/>
                </a:solidFill>
                <a:latin typeface="Open Sans"/>
                <a:ea typeface="Open Sans"/>
                <a:cs typeface="Open Sans"/>
                <a:sym typeface="Open Sans"/>
              </a:rPr>
              <a:t>There is a third important document that is perhaps not as well known…</a:t>
            </a:r>
            <a:endParaRPr sz="1600">
              <a:solidFill>
                <a:schemeClr val="dk1"/>
              </a:solidFill>
              <a:latin typeface="Open Sans"/>
              <a:ea typeface="Open Sans"/>
              <a:cs typeface="Open Sans"/>
              <a:sym typeface="Open Sans"/>
            </a:endParaRPr>
          </a:p>
        </p:txBody>
      </p:sp>
      <p:sp>
        <p:nvSpPr>
          <p:cNvPr id="69" name="Google Shape;69;p4"/>
          <p:cNvSpPr txBox="1"/>
          <p:nvPr/>
        </p:nvSpPr>
        <p:spPr>
          <a:xfrm>
            <a:off x="461962" y="444139"/>
            <a:ext cx="8220075" cy="832023"/>
          </a:xfrm>
          <a:prstGeom prst="rect">
            <a:avLst/>
          </a:prstGeom>
          <a:noFill/>
          <a:ln cap="flat" cmpd="sng" w="25400">
            <a:solidFill>
              <a:srgbClr val="DE1E5A"/>
            </a:solidFill>
            <a:prstDash val="solid"/>
            <a:round/>
            <a:headEnd len="sm" w="sm" type="none"/>
            <a:tailEnd len="sm" w="sm" type="none"/>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rgbClr val="DE1E5A"/>
              </a:buClr>
              <a:buSzPts val="3600"/>
              <a:buFont typeface="Open Sans"/>
              <a:buNone/>
            </a:pPr>
            <a:r>
              <a:rPr b="1" lang="en-GB" sz="3600">
                <a:solidFill>
                  <a:srgbClr val="DE1E5A"/>
                </a:solidFill>
                <a:latin typeface="Open Sans"/>
                <a:ea typeface="Open Sans"/>
                <a:cs typeface="Open Sans"/>
                <a:sym typeface="Open Sans"/>
              </a:rPr>
              <a:t>Three Foundational Documents</a:t>
            </a:r>
            <a:endParaRPr b="1" sz="3600">
              <a:solidFill>
                <a:srgbClr val="DE1E5A"/>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p:tgtEl>
                                          <p:spTgt spid="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p:tgtEl>
                                          <p:spTgt spid="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p:tgtEl>
                                          <p:spTgt spid="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5"/>
          <p:cNvSpPr/>
          <p:nvPr/>
        </p:nvSpPr>
        <p:spPr>
          <a:xfrm>
            <a:off x="1272746" y="1911333"/>
            <a:ext cx="7115604" cy="3033200"/>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t" bIns="108000" lIns="108000" spcFirstLastPara="1" rIns="108000" wrap="square" tIns="108000">
            <a:noAutofit/>
          </a:bodyPr>
          <a:lstStyle/>
          <a:p>
            <a:pPr indent="0" lvl="0" marL="0" marR="0" rtl="0" algn="l">
              <a:spcBef>
                <a:spcPts val="0"/>
              </a:spcBef>
              <a:spcAft>
                <a:spcPts val="0"/>
              </a:spcAft>
              <a:buNone/>
            </a:pPr>
            <a:r>
              <a:rPr b="1" lang="en-GB" sz="1600">
                <a:solidFill>
                  <a:srgbClr val="CA095B"/>
                </a:solidFill>
                <a:latin typeface="Open Sans"/>
                <a:ea typeface="Open Sans"/>
                <a:cs typeface="Open Sans"/>
                <a:sym typeface="Open Sans"/>
              </a:rPr>
              <a:t>He Whakaputanga o te Rangatiratanga o Nu Tirene</a:t>
            </a:r>
            <a:endParaRPr b="1" sz="1600">
              <a:solidFill>
                <a:srgbClr val="CA095B"/>
              </a:solidFill>
              <a:latin typeface="Open Sans"/>
              <a:ea typeface="Open Sans"/>
              <a:cs typeface="Open Sans"/>
              <a:sym typeface="Open Sans"/>
            </a:endParaRPr>
          </a:p>
          <a:p>
            <a:pPr indent="0" lvl="0" marL="0" marR="0" rtl="0" algn="l">
              <a:spcBef>
                <a:spcPts val="600"/>
              </a:spcBef>
              <a:spcAft>
                <a:spcPts val="0"/>
              </a:spcAft>
              <a:buNone/>
            </a:pPr>
            <a:r>
              <a:rPr b="1" lang="en-GB" sz="1600">
                <a:solidFill>
                  <a:srgbClr val="CA095B"/>
                </a:solidFill>
                <a:latin typeface="Open Sans"/>
                <a:ea typeface="Open Sans"/>
                <a:cs typeface="Open Sans"/>
                <a:sym typeface="Open Sans"/>
              </a:rPr>
              <a:t>The Declaration of Independence of the </a:t>
            </a:r>
            <a:br>
              <a:rPr b="1" lang="en-GB" sz="1600">
                <a:solidFill>
                  <a:srgbClr val="CA095B"/>
                </a:solidFill>
                <a:latin typeface="Open Sans"/>
                <a:ea typeface="Open Sans"/>
                <a:cs typeface="Open Sans"/>
                <a:sym typeface="Open Sans"/>
              </a:rPr>
            </a:br>
            <a:r>
              <a:rPr b="1" lang="en-GB" sz="1600">
                <a:solidFill>
                  <a:srgbClr val="CA095B"/>
                </a:solidFill>
                <a:latin typeface="Open Sans"/>
                <a:ea typeface="Open Sans"/>
                <a:cs typeface="Open Sans"/>
                <a:sym typeface="Open Sans"/>
              </a:rPr>
              <a:t>United Tribes of New Zealand</a:t>
            </a:r>
            <a:endParaRPr/>
          </a:p>
          <a:p>
            <a:pPr indent="0" lvl="0" marL="0" marR="0" rtl="0" algn="l">
              <a:spcBef>
                <a:spcPts val="600"/>
              </a:spcBef>
              <a:spcAft>
                <a:spcPts val="0"/>
              </a:spcAft>
              <a:buNone/>
            </a:pPr>
            <a:r>
              <a:rPr lang="en-GB" sz="1600">
                <a:solidFill>
                  <a:schemeClr val="dk1"/>
                </a:solidFill>
                <a:latin typeface="Open Sans"/>
                <a:ea typeface="Open Sans"/>
                <a:cs typeface="Open Sans"/>
                <a:sym typeface="Open Sans"/>
              </a:rPr>
              <a:t>This document, signed in 1834 by a representative of the British Crown and 52 rangatira, declares that New Zealand is a </a:t>
            </a:r>
            <a:r>
              <a:rPr b="1" lang="en-GB" sz="1600">
                <a:solidFill>
                  <a:schemeClr val="dk1"/>
                </a:solidFill>
                <a:latin typeface="Open Sans"/>
                <a:ea typeface="Open Sans"/>
                <a:cs typeface="Open Sans"/>
                <a:sym typeface="Open Sans"/>
              </a:rPr>
              <a:t>whenua rangatira </a:t>
            </a:r>
            <a:r>
              <a:rPr lang="en-GB" sz="1600">
                <a:solidFill>
                  <a:schemeClr val="dk1"/>
                </a:solidFill>
                <a:latin typeface="Open Sans"/>
                <a:ea typeface="Open Sans"/>
                <a:cs typeface="Open Sans"/>
                <a:sym typeface="Open Sans"/>
              </a:rPr>
              <a:t>(independent land) governed collectively by rangatira representing their </a:t>
            </a:r>
            <a:endParaRPr/>
          </a:p>
          <a:p>
            <a:pPr indent="0" lvl="0" marL="0" marR="0" rtl="0" algn="l">
              <a:spcBef>
                <a:spcPts val="600"/>
              </a:spcBef>
              <a:spcAft>
                <a:spcPts val="0"/>
              </a:spcAft>
              <a:buNone/>
            </a:pPr>
            <a:r>
              <a:rPr lang="en-GB" sz="1600">
                <a:solidFill>
                  <a:schemeClr val="dk1"/>
                </a:solidFill>
                <a:latin typeface="Open Sans"/>
                <a:ea typeface="Open Sans"/>
                <a:cs typeface="Open Sans"/>
                <a:sym typeface="Open Sans"/>
              </a:rPr>
              <a:t>iwi (tribe) and hapū (sub-tribe). </a:t>
            </a:r>
            <a:endParaRPr/>
          </a:p>
          <a:p>
            <a:pPr indent="0" lvl="0" marL="0" marR="0" rtl="0" algn="l">
              <a:spcBef>
                <a:spcPts val="600"/>
              </a:spcBef>
              <a:spcAft>
                <a:spcPts val="0"/>
              </a:spcAft>
              <a:buNone/>
            </a:pPr>
            <a:r>
              <a:rPr lang="en-GB" sz="1600">
                <a:solidFill>
                  <a:schemeClr val="dk1"/>
                </a:solidFill>
                <a:latin typeface="Open Sans"/>
                <a:ea typeface="Open Sans"/>
                <a:cs typeface="Open Sans"/>
                <a:sym typeface="Open Sans"/>
              </a:rPr>
              <a:t>It also asks for the King to be a ‘parent’ to this ‘infant’ state.</a:t>
            </a:r>
            <a:endParaRPr/>
          </a:p>
          <a:p>
            <a:pPr indent="0" lvl="0" marL="0" marR="0" rtl="0" algn="l">
              <a:spcBef>
                <a:spcPts val="600"/>
              </a:spcBef>
              <a:spcAft>
                <a:spcPts val="0"/>
              </a:spcAft>
              <a:buNone/>
            </a:pPr>
            <a:r>
              <a:rPr lang="en-GB" sz="1600">
                <a:solidFill>
                  <a:schemeClr val="dk1"/>
                </a:solidFill>
                <a:latin typeface="Open Sans"/>
                <a:ea typeface="Open Sans"/>
                <a:cs typeface="Open Sans"/>
                <a:sym typeface="Open Sans"/>
              </a:rPr>
              <a:t>It is generally agreed that </a:t>
            </a:r>
            <a:r>
              <a:rPr b="1" lang="en-GB" sz="1600">
                <a:solidFill>
                  <a:schemeClr val="dk1"/>
                </a:solidFill>
                <a:latin typeface="Open Sans"/>
                <a:ea typeface="Open Sans"/>
                <a:cs typeface="Open Sans"/>
                <a:sym typeface="Open Sans"/>
              </a:rPr>
              <a:t>He Whakaputanga</a:t>
            </a:r>
            <a:r>
              <a:rPr lang="en-GB" sz="1600">
                <a:solidFill>
                  <a:schemeClr val="dk1"/>
                </a:solidFill>
                <a:latin typeface="Open Sans"/>
                <a:ea typeface="Open Sans"/>
                <a:cs typeface="Open Sans"/>
                <a:sym typeface="Open Sans"/>
              </a:rPr>
              <a:t> became the foundation stone that would make Te Tiriti o Waitangi possible six years later.</a:t>
            </a:r>
            <a:endParaRPr/>
          </a:p>
        </p:txBody>
      </p:sp>
      <p:sp>
        <p:nvSpPr>
          <p:cNvPr id="75" name="Google Shape;75;p5"/>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Three Foundational Documents</a:t>
            </a:r>
            <a:endParaRPr/>
          </a:p>
        </p:txBody>
      </p:sp>
      <p:sp>
        <p:nvSpPr>
          <p:cNvPr id="76" name="Google Shape;76;p5"/>
          <p:cNvSpPr/>
          <p:nvPr/>
        </p:nvSpPr>
        <p:spPr>
          <a:xfrm>
            <a:off x="755650" y="1327679"/>
            <a:ext cx="7632700"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Did you know that Aotearoa New Zealand has a </a:t>
            </a:r>
            <a:r>
              <a:rPr b="1" lang="en-GB" sz="1600">
                <a:solidFill>
                  <a:schemeClr val="dk1"/>
                </a:solidFill>
                <a:latin typeface="Open Sans"/>
                <a:ea typeface="Open Sans"/>
                <a:cs typeface="Open Sans"/>
                <a:sym typeface="Open Sans"/>
              </a:rPr>
              <a:t>Declaration of Independence</a:t>
            </a:r>
            <a:r>
              <a:rPr lang="en-GB" sz="1600">
                <a:solidFill>
                  <a:schemeClr val="dk1"/>
                </a:solidFill>
                <a:latin typeface="Open Sans"/>
                <a:ea typeface="Open Sans"/>
                <a:cs typeface="Open Sans"/>
                <a:sym typeface="Open Sans"/>
              </a:rPr>
              <a:t>? Before Te Tiriti o Waitangi in 1840, there was…</a:t>
            </a:r>
            <a:endParaRPr/>
          </a:p>
        </p:txBody>
      </p:sp>
      <p:sp>
        <p:nvSpPr>
          <p:cNvPr id="77" name="Google Shape;77;p5"/>
          <p:cNvSpPr/>
          <p:nvPr/>
        </p:nvSpPr>
        <p:spPr>
          <a:xfrm>
            <a:off x="755650" y="1911332"/>
            <a:ext cx="517096" cy="3033200"/>
          </a:xfrm>
          <a:prstGeom prst="rect">
            <a:avLst/>
          </a:prstGeom>
          <a:solidFill>
            <a:srgbClr val="CA095B"/>
          </a:solidFill>
          <a:ln cap="flat" cmpd="sng" w="12700">
            <a:solidFill>
              <a:srgbClr val="DE1E5A"/>
            </a:solidFill>
            <a:prstDash val="solid"/>
            <a:miter lim="800000"/>
            <a:headEnd len="sm" w="sm" type="none"/>
            <a:tailEnd len="sm" w="sm" type="none"/>
          </a:ln>
        </p:spPr>
        <p:txBody>
          <a:bodyPr anchorCtr="0" anchor="t" bIns="108000" lIns="108000" spcFirstLastPara="1" rIns="108000" wrap="square" tIns="108000">
            <a:noAutofit/>
          </a:bodyPr>
          <a:lstStyle/>
          <a:p>
            <a:pPr indent="0" lvl="0" marL="0" marR="0" rtl="0" algn="ctr">
              <a:spcBef>
                <a:spcPts val="0"/>
              </a:spcBef>
              <a:spcAft>
                <a:spcPts val="0"/>
              </a:spcAft>
              <a:buNone/>
            </a:pPr>
            <a:r>
              <a:rPr b="1" lang="en-GB" sz="4000">
                <a:solidFill>
                  <a:schemeClr val="lt1"/>
                </a:solidFill>
                <a:latin typeface="Open Sans"/>
                <a:ea typeface="Open Sans"/>
                <a:cs typeface="Open Sans"/>
                <a:sym typeface="Open Sans"/>
              </a:rPr>
              <a:t>3</a:t>
            </a:r>
            <a:endParaRPr sz="4000">
              <a:solidFill>
                <a:schemeClr val="dk1"/>
              </a:solidFill>
              <a:latin typeface="Open Sans"/>
              <a:ea typeface="Open Sans"/>
              <a:cs typeface="Open Sans"/>
              <a:sym typeface="Open Sans"/>
            </a:endParaRPr>
          </a:p>
        </p:txBody>
      </p:sp>
      <p:sp>
        <p:nvSpPr>
          <p:cNvPr id="78" name="Google Shape;78;p5"/>
          <p:cNvSpPr/>
          <p:nvPr/>
        </p:nvSpPr>
        <p:spPr>
          <a:xfrm>
            <a:off x="755651" y="5395572"/>
            <a:ext cx="7632699" cy="869762"/>
          </a:xfrm>
          <a:prstGeom prst="rect">
            <a:avLst/>
          </a:prstGeom>
          <a:solidFill>
            <a:srgbClr val="90C8E5"/>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Have you ever heard of </a:t>
            </a:r>
            <a:r>
              <a:rPr b="1" lang="en-GB" sz="1600">
                <a:solidFill>
                  <a:schemeClr val="dk1"/>
                </a:solidFill>
                <a:latin typeface="Open Sans"/>
                <a:ea typeface="Open Sans"/>
                <a:cs typeface="Open Sans"/>
                <a:sym typeface="Open Sans"/>
              </a:rPr>
              <a:t>He Whakaputanga</a:t>
            </a:r>
            <a:r>
              <a:rPr lang="en-GB" sz="1600">
                <a:solidFill>
                  <a:schemeClr val="dk1"/>
                </a:solidFill>
                <a:latin typeface="Open Sans"/>
                <a:ea typeface="Open Sans"/>
                <a:cs typeface="Open Sans"/>
                <a:sym typeface="Open Sans"/>
              </a:rPr>
              <a:t> or </a:t>
            </a:r>
            <a:r>
              <a:rPr b="1" lang="en-GB" sz="1600">
                <a:solidFill>
                  <a:schemeClr val="dk1"/>
                </a:solidFill>
                <a:latin typeface="Open Sans"/>
                <a:ea typeface="Open Sans"/>
                <a:cs typeface="Open Sans"/>
                <a:sym typeface="Open Sans"/>
              </a:rPr>
              <a:t>The Declaration of Independence</a:t>
            </a:r>
            <a:r>
              <a:rPr lang="en-GB" sz="1600">
                <a:solidFill>
                  <a:schemeClr val="dk1"/>
                </a:solidFill>
                <a:latin typeface="Open Sans"/>
                <a:ea typeface="Open Sans"/>
                <a:cs typeface="Open Sans"/>
                <a:sym typeface="Open Sans"/>
              </a:rPr>
              <a:t>? </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Open Sans"/>
                <a:ea typeface="Open Sans"/>
                <a:cs typeface="Open Sans"/>
                <a:sym typeface="Open Sans"/>
              </a:rPr>
              <a:t>What, if anything, do you know about it?</a:t>
            </a:r>
            <a:endParaRPr/>
          </a:p>
        </p:txBody>
      </p:sp>
      <p:sp>
        <p:nvSpPr>
          <p:cNvPr id="79" name="Google Shape;79;p5"/>
          <p:cNvSpPr/>
          <p:nvPr/>
        </p:nvSpPr>
        <p:spPr>
          <a:xfrm>
            <a:off x="755651" y="5035742"/>
            <a:ext cx="7632699" cy="359829"/>
          </a:xfrm>
          <a:prstGeom prst="rect">
            <a:avLst/>
          </a:prstGeom>
          <a:solidFill>
            <a:srgbClr val="00417E"/>
          </a:solidFill>
          <a:ln cap="flat" cmpd="sng" w="12700">
            <a:solidFill>
              <a:srgbClr val="00417E"/>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en-GB" sz="1600">
                <a:solidFill>
                  <a:schemeClr val="lt1"/>
                </a:solidFill>
                <a:latin typeface="Open Sans"/>
                <a:ea typeface="Open Sans"/>
                <a:cs typeface="Open Sans"/>
                <a:sym typeface="Open Sans"/>
              </a:rPr>
              <a:t>Discuss: </a:t>
            </a:r>
            <a:endParaRPr/>
          </a:p>
        </p:txBody>
      </p:sp>
      <p:pic>
        <p:nvPicPr>
          <p:cNvPr id="80" name="Google Shape;80;p5"/>
          <p:cNvPicPr preferRelativeResize="0"/>
          <p:nvPr/>
        </p:nvPicPr>
        <p:blipFill rotWithShape="1">
          <a:blip r:embed="rId3">
            <a:alphaModFix/>
          </a:blip>
          <a:srcRect b="0" l="0" r="0" t="0"/>
          <a:stretch/>
        </p:blipFill>
        <p:spPr>
          <a:xfrm>
            <a:off x="6662396" y="2002658"/>
            <a:ext cx="1639737" cy="7941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p:tgtEl>
                                          <p:spTgt spid="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0" spcFirstLastPara="1" rIns="36000" wrap="square" tIns="252000">
            <a:noAutofit/>
          </a:bodyPr>
          <a:lstStyle/>
          <a:p>
            <a:pPr indent="0" lvl="0" marL="0" rtl="0" algn="l">
              <a:lnSpc>
                <a:spcPct val="90000"/>
              </a:lnSpc>
              <a:spcBef>
                <a:spcPts val="0"/>
              </a:spcBef>
              <a:spcAft>
                <a:spcPts val="0"/>
              </a:spcAft>
              <a:buClr>
                <a:srgbClr val="DE1E5A"/>
              </a:buClr>
              <a:buSzPts val="2800"/>
              <a:buFont typeface="Open Sans"/>
              <a:buNone/>
            </a:pPr>
            <a:r>
              <a:rPr lang="en-GB" sz="2800">
                <a:solidFill>
                  <a:srgbClr val="DE1E5A"/>
                </a:solidFill>
                <a:latin typeface="Open Sans"/>
                <a:ea typeface="Open Sans"/>
                <a:cs typeface="Open Sans"/>
                <a:sym typeface="Open Sans"/>
              </a:rPr>
              <a:t>What led to the need for He Whakaputanga? </a:t>
            </a:r>
            <a:endParaRPr sz="2800">
              <a:solidFill>
                <a:srgbClr val="DE1E5A"/>
              </a:solidFill>
              <a:latin typeface="Open Sans"/>
              <a:ea typeface="Open Sans"/>
              <a:cs typeface="Open Sans"/>
              <a:sym typeface="Open Sans"/>
            </a:endParaRPr>
          </a:p>
        </p:txBody>
      </p:sp>
      <p:sp>
        <p:nvSpPr>
          <p:cNvPr id="86" name="Google Shape;86;p6"/>
          <p:cNvSpPr/>
          <p:nvPr/>
        </p:nvSpPr>
        <p:spPr>
          <a:xfrm>
            <a:off x="755650" y="1412346"/>
            <a:ext cx="7632700"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Up until He Whakaputanga was signed, Māori did not have a national identity - in other words, there was no single rangatira (or collective group of leaders) that had authority over all iwi. Everyone lived within their own iwi and hapū, making decisions collectively about how they lived.</a:t>
            </a:r>
            <a:endParaRPr/>
          </a:p>
        </p:txBody>
      </p:sp>
      <p:sp>
        <p:nvSpPr>
          <p:cNvPr id="87" name="Google Shape;87;p6"/>
          <p:cNvSpPr/>
          <p:nvPr/>
        </p:nvSpPr>
        <p:spPr>
          <a:xfrm>
            <a:off x="755650" y="2648479"/>
            <a:ext cx="7632700"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the early 1830s, more European traders, whalers and settlers were arriving in New Zealand. Some of their behaviour was causing concern, but there was no government, police or legal system to help deal with issues that arose. </a:t>
            </a:r>
            <a:endParaRPr/>
          </a:p>
        </p:txBody>
      </p:sp>
      <p:sp>
        <p:nvSpPr>
          <p:cNvPr id="88" name="Google Shape;88;p6"/>
          <p:cNvSpPr/>
          <p:nvPr/>
        </p:nvSpPr>
        <p:spPr>
          <a:xfrm>
            <a:off x="755650" y="3596745"/>
            <a:ext cx="4900083"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1831, thirteen Ngāpuhi chiefs, assisted by missionary William Yates, wrote to King William IV of Great Britain asking for his help and protection.</a:t>
            </a:r>
            <a:endParaRPr/>
          </a:p>
        </p:txBody>
      </p:sp>
      <p:pic>
        <p:nvPicPr>
          <p:cNvPr id="89" name="Google Shape;89;p6"/>
          <p:cNvPicPr preferRelativeResize="0"/>
          <p:nvPr/>
        </p:nvPicPr>
        <p:blipFill rotWithShape="1">
          <a:blip r:embed="rId3">
            <a:alphaModFix/>
          </a:blip>
          <a:srcRect b="0" l="0" r="0" t="0"/>
          <a:stretch/>
        </p:blipFill>
        <p:spPr>
          <a:xfrm>
            <a:off x="6012921" y="3596745"/>
            <a:ext cx="2165880" cy="2600681"/>
          </a:xfrm>
          <a:prstGeom prst="rect">
            <a:avLst/>
          </a:prstGeom>
          <a:noFill/>
          <a:ln cap="flat" cmpd="sng" w="38100">
            <a:solidFill>
              <a:srgbClr val="DE1E5A"/>
            </a:solidFill>
            <a:prstDash val="solid"/>
            <a:round/>
            <a:headEnd len="sm" w="sm" type="none"/>
            <a:tailEnd len="sm" w="sm" type="none"/>
          </a:ln>
        </p:spPr>
      </p:pic>
      <p:sp>
        <p:nvSpPr>
          <p:cNvPr id="90" name="Google Shape;90;p6"/>
          <p:cNvSpPr/>
          <p:nvPr/>
        </p:nvSpPr>
        <p:spPr>
          <a:xfrm>
            <a:off x="5983549" y="5933574"/>
            <a:ext cx="2195252" cy="276999"/>
          </a:xfrm>
          <a:prstGeom prst="rect">
            <a:avLst/>
          </a:prstGeom>
          <a:noFill/>
          <a:ln>
            <a:noFill/>
          </a:ln>
        </p:spPr>
        <p:txBody>
          <a:bodyPr anchorCtr="1" anchor="ctr" bIns="0" lIns="0" spcFirstLastPara="1" rIns="0" wrap="square" tIns="0">
            <a:spAutoFit/>
          </a:bodyPr>
          <a:lstStyle/>
          <a:p>
            <a:pPr indent="0" lvl="0" marL="0" marR="0" rtl="0" algn="ctr">
              <a:spcBef>
                <a:spcPts val="0"/>
              </a:spcBef>
              <a:spcAft>
                <a:spcPts val="0"/>
              </a:spcAft>
              <a:buNone/>
            </a:pPr>
            <a:r>
              <a:rPr b="1" lang="en-GB" sz="1800">
                <a:solidFill>
                  <a:schemeClr val="lt1"/>
                </a:solidFill>
                <a:latin typeface="Open Sans"/>
                <a:ea typeface="Open Sans"/>
                <a:cs typeface="Open Sans"/>
                <a:sym typeface="Open Sans"/>
              </a:rPr>
              <a:t>King William IV </a:t>
            </a:r>
            <a:endParaRPr b="1" sz="600">
              <a:solidFill>
                <a:schemeClr val="lt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p:tgtEl>
                                          <p:spTgt spid="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Ngāpuhi </a:t>
            </a:r>
            <a:endParaRPr>
              <a:solidFill>
                <a:srgbClr val="DE1E5A"/>
              </a:solidFill>
              <a:latin typeface="Open Sans"/>
              <a:ea typeface="Open Sans"/>
              <a:cs typeface="Open Sans"/>
              <a:sym typeface="Open Sans"/>
            </a:endParaRPr>
          </a:p>
        </p:txBody>
      </p:sp>
      <p:sp>
        <p:nvSpPr>
          <p:cNvPr id="96" name="Google Shape;96;p7"/>
          <p:cNvSpPr/>
          <p:nvPr/>
        </p:nvSpPr>
        <p:spPr>
          <a:xfrm>
            <a:off x="755650" y="1327679"/>
            <a:ext cx="6153150" cy="246221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The Ngāpuhi iwi is found in the northern part of Te Ika a Maui (the North Island). Their mana whenua (territory) stretches from the Hokianga Harbour in the north to Whangarei in the south. They have a long and rich history that you might like to investigate more. </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The first capital of New Zealand, Kororāreka (Russell), is in Ngāpuhi territory. This is one of the reasons that Ngāpuhi rangatira were so involved in discussions and the decisions that were to follow around He Whakaputanga and Te Tiriti o Waitangi.</a:t>
            </a:r>
            <a:endParaRPr/>
          </a:p>
        </p:txBody>
      </p:sp>
      <p:sp>
        <p:nvSpPr>
          <p:cNvPr id="97" name="Google Shape;97;p7"/>
          <p:cNvSpPr/>
          <p:nvPr/>
        </p:nvSpPr>
        <p:spPr>
          <a:xfrm>
            <a:off x="755651" y="3853741"/>
            <a:ext cx="7632699" cy="2411593"/>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Prior to the arrival of Europeans, Māori had named different parts and features of Aotearoa in detail. Currently, Russell is the name used on all maps and references, but there is a move to change it back to its original name of Kororāreka. </a:t>
            </a:r>
            <a:endParaRPr/>
          </a:p>
          <a:p>
            <a:pPr indent="-285750" lvl="0" marL="285750" marR="0" rtl="0" algn="l">
              <a:spcBef>
                <a:spcPts val="600"/>
              </a:spcBef>
              <a:spcAft>
                <a:spcPts val="0"/>
              </a:spcAft>
              <a:buClr>
                <a:schemeClr val="dk1"/>
              </a:buClr>
              <a:buSzPts val="1600"/>
              <a:buFont typeface="Arial"/>
              <a:buChar char="•"/>
            </a:pPr>
            <a:r>
              <a:rPr b="1" lang="en-GB" sz="1600">
                <a:solidFill>
                  <a:schemeClr val="dk1"/>
                </a:solidFill>
                <a:latin typeface="Open Sans"/>
                <a:ea typeface="Open Sans"/>
                <a:cs typeface="Open Sans"/>
                <a:sym typeface="Open Sans"/>
              </a:rPr>
              <a:t>What do you think - Yes or No? Why or why not?</a:t>
            </a:r>
            <a:endParaRPr/>
          </a:p>
          <a:p>
            <a:pPr indent="-285750" lvl="0" marL="285750" marR="0" rtl="0" algn="l">
              <a:spcBef>
                <a:spcPts val="600"/>
              </a:spcBef>
              <a:spcAft>
                <a:spcPts val="0"/>
              </a:spcAft>
              <a:buClr>
                <a:schemeClr val="dk1"/>
              </a:buClr>
              <a:buSzPts val="1600"/>
              <a:buFont typeface="Arial"/>
              <a:buChar char="•"/>
            </a:pPr>
            <a:r>
              <a:rPr b="1" lang="en-GB" sz="1600">
                <a:solidFill>
                  <a:schemeClr val="dk1"/>
                </a:solidFill>
                <a:latin typeface="Open Sans"/>
                <a:ea typeface="Open Sans"/>
                <a:cs typeface="Open Sans"/>
                <a:sym typeface="Open Sans"/>
              </a:rPr>
              <a:t>Can you think of other examples where places or landmarks have been changed to their original Māori names?</a:t>
            </a:r>
            <a:endParaRPr/>
          </a:p>
          <a:p>
            <a:pPr indent="-285750" lvl="0" marL="285750" marR="0" rtl="0" algn="l">
              <a:spcBef>
                <a:spcPts val="600"/>
              </a:spcBef>
              <a:spcAft>
                <a:spcPts val="0"/>
              </a:spcAft>
              <a:buClr>
                <a:schemeClr val="dk1"/>
              </a:buClr>
              <a:buSzPts val="1600"/>
              <a:buFont typeface="Arial"/>
              <a:buChar char="•"/>
            </a:pPr>
            <a:r>
              <a:rPr b="1" lang="en-GB" sz="1600">
                <a:solidFill>
                  <a:schemeClr val="dk1"/>
                </a:solidFill>
                <a:latin typeface="Open Sans"/>
                <a:ea typeface="Open Sans"/>
                <a:cs typeface="Open Sans"/>
                <a:sym typeface="Open Sans"/>
              </a:rPr>
              <a:t>Why might this be happening more?</a:t>
            </a:r>
            <a:endParaRPr/>
          </a:p>
        </p:txBody>
      </p:sp>
      <p:pic>
        <p:nvPicPr>
          <p:cNvPr id="98" name="Google Shape;98;p7"/>
          <p:cNvPicPr preferRelativeResize="0"/>
          <p:nvPr/>
        </p:nvPicPr>
        <p:blipFill rotWithShape="1">
          <a:blip r:embed="rId3">
            <a:alphaModFix/>
          </a:blip>
          <a:srcRect b="41642" l="39926" r="0" t="-4474"/>
          <a:stretch/>
        </p:blipFill>
        <p:spPr>
          <a:xfrm>
            <a:off x="6748162" y="1151009"/>
            <a:ext cx="1773237" cy="2670807"/>
          </a:xfrm>
          <a:prstGeom prst="rect">
            <a:avLst/>
          </a:prstGeom>
          <a:noFill/>
          <a:ln>
            <a:noFill/>
          </a:ln>
        </p:spPr>
      </p:pic>
      <p:cxnSp>
        <p:nvCxnSpPr>
          <p:cNvPr id="99" name="Google Shape;99;p7"/>
          <p:cNvCxnSpPr/>
          <p:nvPr/>
        </p:nvCxnSpPr>
        <p:spPr>
          <a:xfrm flipH="1" rot="10800000">
            <a:off x="6748162" y="1865870"/>
            <a:ext cx="307546" cy="556054"/>
          </a:xfrm>
          <a:prstGeom prst="straightConnector1">
            <a:avLst/>
          </a:prstGeom>
          <a:noFill/>
          <a:ln cap="flat" cmpd="sng" w="57150">
            <a:solidFill>
              <a:srgbClr val="CA095B"/>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title"/>
          </p:nvPr>
        </p:nvSpPr>
        <p:spPr>
          <a:xfrm>
            <a:off x="461962" y="444139"/>
            <a:ext cx="8220075" cy="832023"/>
          </a:xfrm>
          <a:prstGeom prst="rect">
            <a:avLst/>
          </a:prstGeom>
          <a:noFill/>
          <a:ln cap="flat" cmpd="sng" w="9525">
            <a:solidFill>
              <a:srgbClr val="DE1E5A"/>
            </a:solidFill>
            <a:prstDash val="solid"/>
            <a:round/>
            <a:headEnd len="sm" w="sm" type="none"/>
            <a:tailEnd len="sm" w="sm" type="none"/>
          </a:ln>
        </p:spPr>
        <p:txBody>
          <a:bodyPr anchorCtr="1" anchor="ctr" bIns="252000" lIns="216000" spcFirstLastPara="1" rIns="252000" wrap="square" tIns="252000">
            <a:noAutofit/>
          </a:bodyPr>
          <a:lstStyle/>
          <a:p>
            <a:pPr indent="0" lvl="0" marL="0" rtl="0" algn="l">
              <a:lnSpc>
                <a:spcPct val="90000"/>
              </a:lnSpc>
              <a:spcBef>
                <a:spcPts val="0"/>
              </a:spcBef>
              <a:spcAft>
                <a:spcPts val="0"/>
              </a:spcAft>
              <a:buClr>
                <a:srgbClr val="DE1E5A"/>
              </a:buClr>
              <a:buSzPts val="3600"/>
              <a:buFont typeface="Open Sans"/>
              <a:buNone/>
            </a:pPr>
            <a:r>
              <a:rPr lang="en-GB">
                <a:solidFill>
                  <a:srgbClr val="DE1E5A"/>
                </a:solidFill>
                <a:latin typeface="Open Sans"/>
                <a:ea typeface="Open Sans"/>
                <a:cs typeface="Open Sans"/>
                <a:sym typeface="Open Sans"/>
              </a:rPr>
              <a:t>The Arrival of the British Resident</a:t>
            </a:r>
            <a:endParaRPr>
              <a:solidFill>
                <a:srgbClr val="DE1E5A"/>
              </a:solidFill>
              <a:latin typeface="Open Sans"/>
              <a:ea typeface="Open Sans"/>
              <a:cs typeface="Open Sans"/>
              <a:sym typeface="Open Sans"/>
            </a:endParaRPr>
          </a:p>
        </p:txBody>
      </p:sp>
      <p:sp>
        <p:nvSpPr>
          <p:cNvPr id="105" name="Google Shape;105;p8"/>
          <p:cNvSpPr/>
          <p:nvPr/>
        </p:nvSpPr>
        <p:spPr>
          <a:xfrm>
            <a:off x="755650" y="1513950"/>
            <a:ext cx="6326634"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response to the request from the Ngāpuhi chiefs and to strengthen British authority, James Busby was sent to New Zealand in 1833 with the title of </a:t>
            </a:r>
            <a:r>
              <a:rPr b="1" lang="en-GB" sz="1600">
                <a:solidFill>
                  <a:schemeClr val="dk1"/>
                </a:solidFill>
                <a:latin typeface="Open Sans"/>
                <a:ea typeface="Open Sans"/>
                <a:cs typeface="Open Sans"/>
                <a:sym typeface="Open Sans"/>
              </a:rPr>
              <a:t>British Resident</a:t>
            </a:r>
            <a:r>
              <a:rPr lang="en-GB" sz="1600">
                <a:solidFill>
                  <a:schemeClr val="dk1"/>
                </a:solidFill>
                <a:latin typeface="Open Sans"/>
                <a:ea typeface="Open Sans"/>
                <a:cs typeface="Open Sans"/>
                <a:sym typeface="Open Sans"/>
              </a:rPr>
              <a:t>.</a:t>
            </a:r>
            <a:endParaRPr/>
          </a:p>
        </p:txBody>
      </p:sp>
      <p:sp>
        <p:nvSpPr>
          <p:cNvPr id="106" name="Google Shape;106;p8"/>
          <p:cNvSpPr/>
          <p:nvPr/>
        </p:nvSpPr>
        <p:spPr>
          <a:xfrm>
            <a:off x="755651" y="4318001"/>
            <a:ext cx="7632699" cy="1947334"/>
          </a:xfrm>
          <a:prstGeom prst="rect">
            <a:avLst/>
          </a:prstGeom>
          <a:solidFill>
            <a:srgbClr val="F9CBCB"/>
          </a:solidFill>
          <a:ln cap="flat" cmpd="sng" w="12700">
            <a:solidFill>
              <a:srgbClr val="DE1E5A"/>
            </a:solidFill>
            <a:prstDash val="solid"/>
            <a:miter lim="800000"/>
            <a:headEnd len="sm" w="sm" type="none"/>
            <a:tailEnd len="sm" w="sm" type="none"/>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James Busby lived in the house that is now</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 known as the </a:t>
            </a:r>
            <a:r>
              <a:rPr b="1" lang="en-GB" sz="1600">
                <a:solidFill>
                  <a:schemeClr val="dk1"/>
                </a:solidFill>
                <a:latin typeface="Open Sans"/>
                <a:ea typeface="Open Sans"/>
                <a:cs typeface="Open Sans"/>
                <a:sym typeface="Open Sans"/>
              </a:rPr>
              <a:t>Treaty House</a:t>
            </a:r>
            <a:r>
              <a:rPr lang="en-GB" sz="1600">
                <a:solidFill>
                  <a:schemeClr val="dk1"/>
                </a:solidFill>
                <a:latin typeface="Open Sans"/>
                <a:ea typeface="Open Sans"/>
                <a:cs typeface="Open Sans"/>
                <a:sym typeface="Open Sans"/>
              </a:rPr>
              <a:t> in Waitangi.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Many discussions with local rangatira about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important issues took place there.</a:t>
            </a:r>
            <a:endParaRPr b="1" sz="1600">
              <a:solidFill>
                <a:schemeClr val="dk1"/>
              </a:solidFill>
              <a:latin typeface="Open Sans"/>
              <a:ea typeface="Open Sans"/>
              <a:cs typeface="Open Sans"/>
              <a:sym typeface="Open Sans"/>
            </a:endParaRPr>
          </a:p>
        </p:txBody>
      </p:sp>
      <p:sp>
        <p:nvSpPr>
          <p:cNvPr id="107" name="Google Shape;107;p8"/>
          <p:cNvSpPr/>
          <p:nvPr/>
        </p:nvSpPr>
        <p:spPr>
          <a:xfrm>
            <a:off x="755650" y="2414142"/>
            <a:ext cx="6326634"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He was to be the British representative in New Zealand. Practically, </a:t>
            </a:r>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he was to be a point of contact for British citizens and also was to </a:t>
            </a:r>
            <a:endParaRPr/>
          </a:p>
          <a:p>
            <a:pPr indent="0" lvl="0" marL="0" marR="0" rtl="0" algn="l">
              <a:spcBef>
                <a:spcPts val="0"/>
              </a:spcBef>
              <a:spcAft>
                <a:spcPts val="0"/>
              </a:spcAft>
              <a:buNone/>
            </a:pPr>
            <a:r>
              <a:rPr lang="en-GB" sz="1600">
                <a:solidFill>
                  <a:schemeClr val="dk1"/>
                </a:solidFill>
                <a:latin typeface="Open Sans"/>
                <a:ea typeface="Open Sans"/>
                <a:cs typeface="Open Sans"/>
                <a:sym typeface="Open Sans"/>
              </a:rPr>
              <a:t>prevent or deal with any issues that arose between Māori and Europeans. </a:t>
            </a:r>
            <a:endParaRPr/>
          </a:p>
        </p:txBody>
      </p:sp>
      <p:sp>
        <p:nvSpPr>
          <p:cNvPr id="108" name="Google Shape;108;p8"/>
          <p:cNvSpPr/>
          <p:nvPr/>
        </p:nvSpPr>
        <p:spPr>
          <a:xfrm>
            <a:off x="755650" y="3525362"/>
            <a:ext cx="7632698"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In a wider sense, Busby was tasked to focus on influencing the local Māori rangatira to create a settled form of government and legal framework to deal with disputes and concerns more easily.</a:t>
            </a:r>
            <a:endParaRPr/>
          </a:p>
        </p:txBody>
      </p:sp>
      <p:pic>
        <p:nvPicPr>
          <p:cNvPr id="109" name="Google Shape;109;p8"/>
          <p:cNvPicPr preferRelativeResize="0"/>
          <p:nvPr/>
        </p:nvPicPr>
        <p:blipFill rotWithShape="1">
          <a:blip r:embed="rId3">
            <a:alphaModFix/>
          </a:blip>
          <a:srcRect b="0" l="0" r="0" t="0"/>
          <a:stretch/>
        </p:blipFill>
        <p:spPr>
          <a:xfrm>
            <a:off x="7082284" y="1387580"/>
            <a:ext cx="1510650" cy="1408421"/>
          </a:xfrm>
          <a:prstGeom prst="rect">
            <a:avLst/>
          </a:prstGeom>
          <a:noFill/>
          <a:ln>
            <a:noFill/>
          </a:ln>
        </p:spPr>
      </p:pic>
      <p:pic>
        <p:nvPicPr>
          <p:cNvPr id="110" name="Google Shape;110;p8"/>
          <p:cNvPicPr preferRelativeResize="0"/>
          <p:nvPr/>
        </p:nvPicPr>
        <p:blipFill rotWithShape="1">
          <a:blip r:embed="rId4">
            <a:alphaModFix/>
          </a:blip>
          <a:srcRect b="0" l="0" r="0" t="0"/>
          <a:stretch/>
        </p:blipFill>
        <p:spPr>
          <a:xfrm>
            <a:off x="5594348" y="4425951"/>
            <a:ext cx="2709333" cy="1731433"/>
          </a:xfrm>
          <a:prstGeom prst="rect">
            <a:avLst/>
          </a:prstGeom>
          <a:noFill/>
          <a:ln>
            <a:noFill/>
          </a:ln>
        </p:spPr>
      </p:pic>
      <p:sp>
        <p:nvSpPr>
          <p:cNvPr id="111" name="Google Shape;111;p8"/>
          <p:cNvSpPr/>
          <p:nvPr/>
        </p:nvSpPr>
        <p:spPr>
          <a:xfrm>
            <a:off x="5731927" y="4501814"/>
            <a:ext cx="2434173" cy="184666"/>
          </a:xfrm>
          <a:prstGeom prst="rect">
            <a:avLst/>
          </a:prstGeom>
          <a:noFill/>
          <a:ln>
            <a:noFill/>
          </a:ln>
        </p:spPr>
        <p:txBody>
          <a:bodyPr anchorCtr="1" anchor="ctr" bIns="0" lIns="0" spcFirstLastPara="1" rIns="0" wrap="square" tIns="0">
            <a:spAutoFit/>
          </a:bodyPr>
          <a:lstStyle/>
          <a:p>
            <a:pPr indent="0" lvl="0" marL="0" marR="0" rtl="0" algn="l">
              <a:spcBef>
                <a:spcPts val="0"/>
              </a:spcBef>
              <a:spcAft>
                <a:spcPts val="0"/>
              </a:spcAft>
              <a:buNone/>
            </a:pPr>
            <a:r>
              <a:rPr lang="en-GB" sz="600">
                <a:solidFill>
                  <a:schemeClr val="lt1"/>
                </a:solidFill>
                <a:latin typeface="Roboto"/>
                <a:ea typeface="Roboto"/>
                <a:cs typeface="Roboto"/>
                <a:sym typeface="Roboto"/>
              </a:rPr>
              <a:t>Waitangi Treaty House (1904) after it had been significantly renovated to preserve it.</a:t>
            </a:r>
            <a:endParaRPr sz="600">
              <a:solidFill>
                <a:srgbClr val="18A0DB"/>
              </a:solidFill>
              <a:latin typeface="Roboto"/>
              <a:ea typeface="Roboto"/>
              <a:cs typeface="Roboto"/>
              <a:sym typeface="Roboto"/>
            </a:endParaRPr>
          </a:p>
        </p:txBody>
      </p:sp>
      <p:sp>
        <p:nvSpPr>
          <p:cNvPr id="112" name="Google Shape;112;p8"/>
          <p:cNvSpPr/>
          <p:nvPr/>
        </p:nvSpPr>
        <p:spPr>
          <a:xfrm>
            <a:off x="7099217" y="2778247"/>
            <a:ext cx="1510650" cy="353600"/>
          </a:xfrm>
          <a:prstGeom prst="rect">
            <a:avLst/>
          </a:prstGeom>
          <a:solidFill>
            <a:srgbClr val="DE1E5A"/>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GB" sz="1700">
                <a:solidFill>
                  <a:schemeClr val="lt1"/>
                </a:solidFill>
                <a:latin typeface="Open Sans"/>
                <a:ea typeface="Open Sans"/>
                <a:cs typeface="Open Sans"/>
                <a:sym typeface="Open Sans"/>
              </a:rPr>
              <a:t>James Busby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2023-02-27T11:56:52Z</dcterms:created>
  <dc:creator>Twinkl Twinkl</dc:creator>
</cp:coreProperties>
</file>