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Raleway"/>
      <p:regular r:id="rId15"/>
      <p:bold r:id="rId16"/>
      <p:italic r:id="rId17"/>
      <p:boldItalic r:id="rId18"/>
    </p:embeddedFont>
    <p:embeddedFont>
      <p:font typeface="Roboto"/>
      <p:regular r:id="rId19"/>
      <p:bold r:id="rId20"/>
      <p:italic r:id="rId21"/>
      <p:boldItalic r:id="rId22"/>
    </p:embeddedFont>
    <p:embeddedFont>
      <p:font typeface="Lato"/>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fntdata"/><Relationship Id="rId22" Type="http://schemas.openxmlformats.org/officeDocument/2006/relationships/font" Target="fonts/Roboto-boldItalic.fntdata"/><Relationship Id="rId21" Type="http://schemas.openxmlformats.org/officeDocument/2006/relationships/font" Target="fonts/Roboto-italic.fntdata"/><Relationship Id="rId24" Type="http://schemas.openxmlformats.org/officeDocument/2006/relationships/font" Target="fonts/Lato-bold.fntdata"/><Relationship Id="rId23" Type="http://schemas.openxmlformats.org/officeDocument/2006/relationships/font" Target="fonts/Lato-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Lato-boldItalic.fntdata"/><Relationship Id="rId25" Type="http://schemas.openxmlformats.org/officeDocument/2006/relationships/font" Target="fonts/Lat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Raleway-regular.fntdata"/><Relationship Id="rId14" Type="http://schemas.openxmlformats.org/officeDocument/2006/relationships/slide" Target="slides/slide9.xml"/><Relationship Id="rId17" Type="http://schemas.openxmlformats.org/officeDocument/2006/relationships/font" Target="fonts/Raleway-italic.fntdata"/><Relationship Id="rId16" Type="http://schemas.openxmlformats.org/officeDocument/2006/relationships/font" Target="fonts/Raleway-bold.fntdata"/><Relationship Id="rId19" Type="http://schemas.openxmlformats.org/officeDocument/2006/relationships/font" Target="fonts/Roboto-regular.fntdata"/><Relationship Id="rId18" Type="http://schemas.openxmlformats.org/officeDocument/2006/relationships/font" Target="fonts/Raleway-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2732b155c6b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2732b155c6b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2732b155c6b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2732b155c6b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2732b155c6b_0_2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2732b155c6b_0_2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2732b155c6b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2732b155c6b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2732b155c6b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2732b155c6b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732b155c6b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2732b155c6b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2732b155c6b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2732b155c6b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2732b155c6b_0_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2732b155c6b_0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11" name="Google Shape;11;p2"/>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12" name="Google Shape;12;p2"/>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13" name="Google Shape;13;p2"/>
          <p:cNvSpPr txBox="1"/>
          <p:nvPr>
            <p:ph type="ctrTitle"/>
          </p:nvPr>
        </p:nvSpPr>
        <p:spPr>
          <a:xfrm>
            <a:off x="2371725" y="630225"/>
            <a:ext cx="6331500" cy="15420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4" name="Google Shape;14;p2"/>
          <p:cNvSpPr txBox="1"/>
          <p:nvPr>
            <p:ph idx="1" type="subTitle"/>
          </p:nvPr>
        </p:nvSpPr>
        <p:spPr>
          <a:xfrm>
            <a:off x="2390267" y="3238450"/>
            <a:ext cx="6331500" cy="1241700"/>
          </a:xfrm>
          <a:prstGeom prst="rect">
            <a:avLst/>
          </a:prstGeom>
        </p:spPr>
        <p:txBody>
          <a:bodyPr anchorCtr="0" anchor="b" bIns="91425" lIns="91425" spcFirstLastPara="1" rIns="91425" wrap="square" tIns="91425">
            <a:norm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5" name="Google Shape;15;p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0"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62" name="Google Shape;62;p11"/>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63" name="Google Shape;63;p11"/>
          <p:cNvSpPr txBox="1"/>
          <p:nvPr>
            <p:ph hasCustomPrompt="1" type="title"/>
          </p:nvPr>
        </p:nvSpPr>
        <p:spPr>
          <a:xfrm>
            <a:off x="853950" y="1304850"/>
            <a:ext cx="74361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p:nvPr>
            <p:ph idx="1" type="body"/>
          </p:nvPr>
        </p:nvSpPr>
        <p:spPr>
          <a:xfrm>
            <a:off x="853950" y="2919450"/>
            <a:ext cx="74361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65" name="Google Shape;65;p1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 name="Shape 66"/>
        <p:cNvGrpSpPr/>
        <p:nvPr/>
      </p:nvGrpSpPr>
      <p:grpSpPr>
        <a:xfrm>
          <a:off x="0" y="0"/>
          <a:ext cx="0" cy="0"/>
          <a:chOff x="0" y="0"/>
          <a:chExt cx="0" cy="0"/>
        </a:xfrm>
      </p:grpSpPr>
      <p:sp>
        <p:nvSpPr>
          <p:cNvPr id="67" name="Google Shape;67;p1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6"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18" name="Google Shape;18;p3"/>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19" name="Google Shape;19;p3"/>
          <p:cNvSpPr txBox="1"/>
          <p:nvPr>
            <p:ph type="title"/>
          </p:nvPr>
        </p:nvSpPr>
        <p:spPr>
          <a:xfrm>
            <a:off x="406425" y="1806825"/>
            <a:ext cx="8296800" cy="15420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lt1"/>
              </a:buClr>
              <a:buSzPts val="4800"/>
              <a:buNone/>
              <a:defRPr sz="4800">
                <a:solidFill>
                  <a:schemeClr val="lt1"/>
                </a:solidFill>
              </a:defRPr>
            </a:lvl2pPr>
            <a:lvl3pPr lvl="2" algn="ctr">
              <a:spcBef>
                <a:spcPts val="0"/>
              </a:spcBef>
              <a:spcAft>
                <a:spcPts val="0"/>
              </a:spcAft>
              <a:buClr>
                <a:schemeClr val="lt1"/>
              </a:buClr>
              <a:buSzPts val="4800"/>
              <a:buNone/>
              <a:defRPr sz="4800">
                <a:solidFill>
                  <a:schemeClr val="lt1"/>
                </a:solidFill>
              </a:defRPr>
            </a:lvl3pPr>
            <a:lvl4pPr lvl="3" algn="ctr">
              <a:spcBef>
                <a:spcPts val="0"/>
              </a:spcBef>
              <a:spcAft>
                <a:spcPts val="0"/>
              </a:spcAft>
              <a:buClr>
                <a:schemeClr val="lt1"/>
              </a:buClr>
              <a:buSzPts val="4800"/>
              <a:buNone/>
              <a:defRPr sz="4800">
                <a:solidFill>
                  <a:schemeClr val="lt1"/>
                </a:solidFill>
              </a:defRPr>
            </a:lvl4pPr>
            <a:lvl5pPr lvl="4" algn="ctr">
              <a:spcBef>
                <a:spcPts val="0"/>
              </a:spcBef>
              <a:spcAft>
                <a:spcPts val="0"/>
              </a:spcAft>
              <a:buClr>
                <a:schemeClr val="lt1"/>
              </a:buClr>
              <a:buSzPts val="4800"/>
              <a:buNone/>
              <a:defRPr sz="4800">
                <a:solidFill>
                  <a:schemeClr val="lt1"/>
                </a:solidFill>
              </a:defRPr>
            </a:lvl5pPr>
            <a:lvl6pPr lvl="5" algn="ctr">
              <a:spcBef>
                <a:spcPts val="0"/>
              </a:spcBef>
              <a:spcAft>
                <a:spcPts val="0"/>
              </a:spcAft>
              <a:buClr>
                <a:schemeClr val="lt1"/>
              </a:buClr>
              <a:buSzPts val="4800"/>
              <a:buNone/>
              <a:defRPr sz="4800">
                <a:solidFill>
                  <a:schemeClr val="lt1"/>
                </a:solidFill>
              </a:defRPr>
            </a:lvl6pPr>
            <a:lvl7pPr lvl="6" algn="ctr">
              <a:spcBef>
                <a:spcPts val="0"/>
              </a:spcBef>
              <a:spcAft>
                <a:spcPts val="0"/>
              </a:spcAft>
              <a:buClr>
                <a:schemeClr val="lt1"/>
              </a:buClr>
              <a:buSzPts val="4800"/>
              <a:buNone/>
              <a:defRPr sz="4800">
                <a:solidFill>
                  <a:schemeClr val="lt1"/>
                </a:solidFill>
              </a:defRPr>
            </a:lvl7pPr>
            <a:lvl8pPr lvl="7" algn="ctr">
              <a:spcBef>
                <a:spcPts val="0"/>
              </a:spcBef>
              <a:spcAft>
                <a:spcPts val="0"/>
              </a:spcAft>
              <a:buClr>
                <a:schemeClr val="lt1"/>
              </a:buClr>
              <a:buSzPts val="4800"/>
              <a:buNone/>
              <a:defRPr sz="4800">
                <a:solidFill>
                  <a:schemeClr val="lt1"/>
                </a:solidFill>
              </a:defRPr>
            </a:lvl8pPr>
            <a:lvl9pPr lvl="8" algn="ctr">
              <a:spcBef>
                <a:spcPts val="0"/>
              </a:spcBef>
              <a:spcAft>
                <a:spcPts val="0"/>
              </a:spcAft>
              <a:buClr>
                <a:schemeClr val="lt1"/>
              </a:buClr>
              <a:buSzPts val="4800"/>
              <a:buNone/>
              <a:defRPr sz="4800">
                <a:solidFill>
                  <a:schemeClr val="lt1"/>
                </a:solidFill>
              </a:defRPr>
            </a:lvl9pPr>
          </a:lstStyle>
          <a:p/>
        </p:txBody>
      </p:sp>
      <p:sp>
        <p:nvSpPr>
          <p:cNvPr id="20" name="Google Shape;20;p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23" name="Google Shape;23;p4"/>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24" name="Google Shape;24;p4"/>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25" name="Google Shape;25;p4"/>
          <p:cNvSpPr txBox="1"/>
          <p:nvPr>
            <p:ph type="title"/>
          </p:nvPr>
        </p:nvSpPr>
        <p:spPr>
          <a:xfrm>
            <a:off x="2400250" y="575950"/>
            <a:ext cx="6321600" cy="635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4"/>
          <p:cNvSpPr txBox="1"/>
          <p:nvPr>
            <p:ph idx="1" type="body"/>
          </p:nvPr>
        </p:nvSpPr>
        <p:spPr>
          <a:xfrm>
            <a:off x="2410112" y="1595776"/>
            <a:ext cx="6321600" cy="3002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7" name="Google Shape;27;p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30" name="Google Shape;30;p5"/>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31" name="Google Shape;31;p5"/>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32" name="Google Shape;32;p5"/>
          <p:cNvSpPr txBox="1"/>
          <p:nvPr>
            <p:ph type="title"/>
          </p:nvPr>
        </p:nvSpPr>
        <p:spPr>
          <a:xfrm>
            <a:off x="2400250" y="575950"/>
            <a:ext cx="6321600" cy="635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5"/>
          <p:cNvSpPr txBox="1"/>
          <p:nvPr>
            <p:ph idx="1" type="body"/>
          </p:nvPr>
        </p:nvSpPr>
        <p:spPr>
          <a:xfrm>
            <a:off x="2400303" y="1602675"/>
            <a:ext cx="3071400" cy="3002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5"/>
          <p:cNvSpPr txBox="1"/>
          <p:nvPr>
            <p:ph idx="2" type="body"/>
          </p:nvPr>
        </p:nvSpPr>
        <p:spPr>
          <a:xfrm>
            <a:off x="5650572" y="1602675"/>
            <a:ext cx="3071400" cy="3002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 name="Google Shape;35;p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 name="Shape 36"/>
        <p:cNvGrpSpPr/>
        <p:nvPr/>
      </p:nvGrpSpPr>
      <p:grpSpPr>
        <a:xfrm>
          <a:off x="0" y="0"/>
          <a:ext cx="0" cy="0"/>
          <a:chOff x="0" y="0"/>
          <a:chExt cx="0" cy="0"/>
        </a:xfrm>
      </p:grpSpPr>
      <p:sp>
        <p:nvSpPr>
          <p:cNvPr id="37" name="Google Shape;37;p6"/>
          <p:cNvSpPr txBox="1"/>
          <p:nvPr>
            <p:ph type="title"/>
          </p:nvPr>
        </p:nvSpPr>
        <p:spPr>
          <a:xfrm>
            <a:off x="303300" y="411575"/>
            <a:ext cx="8520600" cy="639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8" name="Google Shape;38;p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9"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7"/>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2" name="Google Shape;42;p7"/>
          <p:cNvSpPr txBox="1"/>
          <p:nvPr>
            <p:ph idx="1" type="body"/>
          </p:nvPr>
        </p:nvSpPr>
        <p:spPr>
          <a:xfrm>
            <a:off x="319500" y="1846804"/>
            <a:ext cx="2808000" cy="28062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3" name="Google Shape;43;p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44"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46" name="Google Shape;46;p8"/>
          <p:cNvSpPr txBox="1"/>
          <p:nvPr>
            <p:ph type="title"/>
          </p:nvPr>
        </p:nvSpPr>
        <p:spPr>
          <a:xfrm>
            <a:off x="283103" y="712141"/>
            <a:ext cx="6244200" cy="38355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47" name="Google Shape;47;p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8"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0" name="Google Shape;5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51" name="Google Shape;51;p9"/>
          <p:cNvSpPr txBox="1"/>
          <p:nvPr>
            <p:ph type="title"/>
          </p:nvPr>
        </p:nvSpPr>
        <p:spPr>
          <a:xfrm>
            <a:off x="265500" y="1397350"/>
            <a:ext cx="4045200" cy="13182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dk1"/>
              </a:buClr>
              <a:buSzPts val="3600"/>
              <a:buNone/>
              <a:defRPr sz="3600">
                <a:solidFill>
                  <a:schemeClr val="dk1"/>
                </a:solidFill>
              </a:defRPr>
            </a:lvl1pPr>
            <a:lvl2pPr lvl="1" algn="ctr">
              <a:spcBef>
                <a:spcPts val="0"/>
              </a:spcBef>
              <a:spcAft>
                <a:spcPts val="0"/>
              </a:spcAft>
              <a:buClr>
                <a:schemeClr val="dk1"/>
              </a:buClr>
              <a:buSzPts val="3600"/>
              <a:buNone/>
              <a:defRPr sz="3600">
                <a:solidFill>
                  <a:schemeClr val="dk1"/>
                </a:solidFill>
              </a:defRPr>
            </a:lvl2pPr>
            <a:lvl3pPr lvl="2" algn="ctr">
              <a:spcBef>
                <a:spcPts val="0"/>
              </a:spcBef>
              <a:spcAft>
                <a:spcPts val="0"/>
              </a:spcAft>
              <a:buClr>
                <a:schemeClr val="dk1"/>
              </a:buClr>
              <a:buSzPts val="3600"/>
              <a:buNone/>
              <a:defRPr sz="3600">
                <a:solidFill>
                  <a:schemeClr val="dk1"/>
                </a:solidFill>
              </a:defRPr>
            </a:lvl3pPr>
            <a:lvl4pPr lvl="3" algn="ctr">
              <a:spcBef>
                <a:spcPts val="0"/>
              </a:spcBef>
              <a:spcAft>
                <a:spcPts val="0"/>
              </a:spcAft>
              <a:buClr>
                <a:schemeClr val="dk1"/>
              </a:buClr>
              <a:buSzPts val="3600"/>
              <a:buNone/>
              <a:defRPr sz="3600">
                <a:solidFill>
                  <a:schemeClr val="dk1"/>
                </a:solidFill>
              </a:defRPr>
            </a:lvl4pPr>
            <a:lvl5pPr lvl="4" algn="ctr">
              <a:spcBef>
                <a:spcPts val="0"/>
              </a:spcBef>
              <a:spcAft>
                <a:spcPts val="0"/>
              </a:spcAft>
              <a:buClr>
                <a:schemeClr val="dk1"/>
              </a:buClr>
              <a:buSzPts val="3600"/>
              <a:buNone/>
              <a:defRPr sz="3600">
                <a:solidFill>
                  <a:schemeClr val="dk1"/>
                </a:solidFill>
              </a:defRPr>
            </a:lvl5pPr>
            <a:lvl6pPr lvl="5" algn="ctr">
              <a:spcBef>
                <a:spcPts val="0"/>
              </a:spcBef>
              <a:spcAft>
                <a:spcPts val="0"/>
              </a:spcAft>
              <a:buClr>
                <a:schemeClr val="dk1"/>
              </a:buClr>
              <a:buSzPts val="3600"/>
              <a:buNone/>
              <a:defRPr sz="3600">
                <a:solidFill>
                  <a:schemeClr val="dk1"/>
                </a:solidFill>
              </a:defRPr>
            </a:lvl6pPr>
            <a:lvl7pPr lvl="6" algn="ctr">
              <a:spcBef>
                <a:spcPts val="0"/>
              </a:spcBef>
              <a:spcAft>
                <a:spcPts val="0"/>
              </a:spcAft>
              <a:buClr>
                <a:schemeClr val="dk1"/>
              </a:buClr>
              <a:buSzPts val="3600"/>
              <a:buNone/>
              <a:defRPr sz="3600">
                <a:solidFill>
                  <a:schemeClr val="dk1"/>
                </a:solidFill>
              </a:defRPr>
            </a:lvl7pPr>
            <a:lvl8pPr lvl="7" algn="ctr">
              <a:spcBef>
                <a:spcPts val="0"/>
              </a:spcBef>
              <a:spcAft>
                <a:spcPts val="0"/>
              </a:spcAft>
              <a:buClr>
                <a:schemeClr val="dk1"/>
              </a:buClr>
              <a:buSzPts val="3600"/>
              <a:buNone/>
              <a:defRPr sz="3600">
                <a:solidFill>
                  <a:schemeClr val="dk1"/>
                </a:solidFill>
              </a:defRPr>
            </a:lvl8pPr>
            <a:lvl9pPr lvl="8" algn="ctr">
              <a:spcBef>
                <a:spcPts val="0"/>
              </a:spcBef>
              <a:spcAft>
                <a:spcPts val="0"/>
              </a:spcAft>
              <a:buClr>
                <a:schemeClr val="dk1"/>
              </a:buClr>
              <a:buSzPts val="3600"/>
              <a:buNone/>
              <a:defRPr sz="3600">
                <a:solidFill>
                  <a:schemeClr val="dk1"/>
                </a:solidFill>
              </a:defRPr>
            </a:lvl9pPr>
          </a:lstStyle>
          <a:p/>
        </p:txBody>
      </p:sp>
      <p:sp>
        <p:nvSpPr>
          <p:cNvPr id="52" name="Google Shape;52;p9"/>
          <p:cNvSpPr txBox="1"/>
          <p:nvPr>
            <p:ph idx="1" type="subTitle"/>
          </p:nvPr>
        </p:nvSpPr>
        <p:spPr>
          <a:xfrm>
            <a:off x="265500" y="273537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3" name="Google Shape;5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54" name="Google Shape;54;p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5"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57" name="Google Shape;57;p10"/>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58" name="Google Shape;58;p10"/>
          <p:cNvSpPr txBox="1"/>
          <p:nvPr>
            <p:ph idx="1" type="body"/>
          </p:nvPr>
        </p:nvSpPr>
        <p:spPr>
          <a:xfrm>
            <a:off x="328017" y="4226025"/>
            <a:ext cx="8388600" cy="3936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59" name="Google Shape;59;p1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wiss-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hyperlink" Target="https://www.youtube.com/watch?v=Gv5ku0eoY6k" TargetMode="Externa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hyperlink" Target="https://www.reallygreatreading.com/what-are-five-pillars-reading" TargetMode="Externa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hyperlink" Target="https://www.theguardian.com/law" TargetMode="External"/><Relationship Id="rId4" Type="http://schemas.openxmlformats.org/officeDocument/2006/relationships/hyperlink" Target="https://www.naumainz.studywithnewzealand.govt.nz/discover-new-zealand/laws-and-government" TargetMode="External"/><Relationship Id="rId5"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3"/>
          <p:cNvSpPr txBox="1"/>
          <p:nvPr>
            <p:ph type="ctrTitle"/>
          </p:nvPr>
        </p:nvSpPr>
        <p:spPr>
          <a:xfrm>
            <a:off x="2371725" y="630225"/>
            <a:ext cx="6331500" cy="1542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Research Reading Skills Slideshow</a:t>
            </a:r>
            <a:endParaRPr/>
          </a:p>
        </p:txBody>
      </p:sp>
      <p:sp>
        <p:nvSpPr>
          <p:cNvPr id="73" name="Google Shape;73;p13"/>
          <p:cNvSpPr txBox="1"/>
          <p:nvPr>
            <p:ph idx="1" type="subTitle"/>
          </p:nvPr>
        </p:nvSpPr>
        <p:spPr>
          <a:xfrm>
            <a:off x="2390267" y="3238450"/>
            <a:ext cx="6331500" cy="1241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1150">
                <a:solidFill>
                  <a:srgbClr val="1D2125"/>
                </a:solidFill>
                <a:highlight>
                  <a:srgbClr val="FFFFFF"/>
                </a:highlight>
                <a:latin typeface="Roboto"/>
                <a:ea typeface="Roboto"/>
                <a:cs typeface="Roboto"/>
                <a:sym typeface="Roboto"/>
              </a:rPr>
              <a:t>L.I: We are PLANNING a presentation to create text that can contribute to national and global conversations through my original interpretations of texts and through the texts I create.</a:t>
            </a:r>
            <a:endParaRPr sz="1150"/>
          </a:p>
        </p:txBody>
      </p:sp>
      <p:pic>
        <p:nvPicPr>
          <p:cNvPr id="74" name="Google Shape;74;p13"/>
          <p:cNvPicPr preferRelativeResize="0"/>
          <p:nvPr/>
        </p:nvPicPr>
        <p:blipFill>
          <a:blip r:embed="rId3">
            <a:alphaModFix/>
          </a:blip>
          <a:stretch>
            <a:fillRect/>
          </a:stretch>
        </p:blipFill>
        <p:spPr>
          <a:xfrm>
            <a:off x="123175" y="1551925"/>
            <a:ext cx="2113551" cy="20544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4"/>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How To Read</a:t>
            </a:r>
            <a:endParaRPr/>
          </a:p>
        </p:txBody>
      </p:sp>
      <p:sp>
        <p:nvSpPr>
          <p:cNvPr id="80" name="Google Shape;80;p14"/>
          <p:cNvSpPr txBox="1"/>
          <p:nvPr>
            <p:ph idx="1" type="body"/>
          </p:nvPr>
        </p:nvSpPr>
        <p:spPr>
          <a:xfrm>
            <a:off x="319500" y="1846804"/>
            <a:ext cx="2808000" cy="2806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Watch the following </a:t>
            </a:r>
            <a:r>
              <a:rPr lang="en" u="sng">
                <a:solidFill>
                  <a:schemeClr val="hlink"/>
                </a:solidFill>
                <a:hlinkClick r:id="rId3"/>
              </a:rPr>
              <a:t>video</a:t>
            </a:r>
            <a:r>
              <a:rPr lang="en"/>
              <a:t> about how to read a paper quickly and effectively.</a:t>
            </a:r>
            <a:endParaRPr/>
          </a:p>
        </p:txBody>
      </p:sp>
      <p:pic>
        <p:nvPicPr>
          <p:cNvPr id="81" name="Google Shape;81;p14"/>
          <p:cNvPicPr preferRelativeResize="0"/>
          <p:nvPr/>
        </p:nvPicPr>
        <p:blipFill>
          <a:blip r:embed="rId4">
            <a:alphaModFix/>
          </a:blip>
          <a:stretch>
            <a:fillRect/>
          </a:stretch>
        </p:blipFill>
        <p:spPr>
          <a:xfrm>
            <a:off x="4039925" y="1074025"/>
            <a:ext cx="3931525" cy="30348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5"/>
          <p:cNvSpPr txBox="1"/>
          <p:nvPr/>
        </p:nvSpPr>
        <p:spPr>
          <a:xfrm>
            <a:off x="0" y="0"/>
            <a:ext cx="9144000" cy="184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t>Globally, literacy can be conceived of in different ways. Two perspectives that have influenced adult literacy policy internationally are the economic functionalist and the sociocultural. In Aotearoa New Zealand, Māori educators have repeatedly advanced a mātauranga Māori perspective of literacy. This perspective has parallels with the embodied, practice-based multiliteracies and sociomateriality of the sociocultural perspective but less so with the dominant functionalist perspective.</a:t>
            </a:r>
            <a:endParaRPr sz="1800"/>
          </a:p>
        </p:txBody>
      </p:sp>
      <p:pic>
        <p:nvPicPr>
          <p:cNvPr id="87" name="Google Shape;87;p15"/>
          <p:cNvPicPr preferRelativeResize="0"/>
          <p:nvPr/>
        </p:nvPicPr>
        <p:blipFill>
          <a:blip r:embed="rId3">
            <a:alphaModFix/>
          </a:blip>
          <a:stretch>
            <a:fillRect/>
          </a:stretch>
        </p:blipFill>
        <p:spPr>
          <a:xfrm>
            <a:off x="2335275" y="1980550"/>
            <a:ext cx="4108875" cy="28377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6"/>
          <p:cNvSpPr txBox="1"/>
          <p:nvPr>
            <p:ph type="title"/>
          </p:nvPr>
        </p:nvSpPr>
        <p:spPr>
          <a:xfrm>
            <a:off x="283103" y="712141"/>
            <a:ext cx="6244200" cy="38355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Discuss with the person next to you how you have researched and read</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7"/>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1</a:t>
            </a:r>
            <a:endParaRPr/>
          </a:p>
        </p:txBody>
      </p:sp>
      <p:sp>
        <p:nvSpPr>
          <p:cNvPr id="98" name="Google Shape;98;p17"/>
          <p:cNvSpPr txBox="1"/>
          <p:nvPr>
            <p:ph idx="1" type="body"/>
          </p:nvPr>
        </p:nvSpPr>
        <p:spPr>
          <a:xfrm>
            <a:off x="319500" y="1846804"/>
            <a:ext cx="2808000" cy="2806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800"/>
              <a:t>Look at this </a:t>
            </a:r>
            <a:r>
              <a:rPr lang="en" sz="1800" u="sng">
                <a:solidFill>
                  <a:schemeClr val="hlink"/>
                </a:solidFill>
                <a:hlinkClick r:id="rId3"/>
              </a:rPr>
              <a:t>site</a:t>
            </a:r>
            <a:r>
              <a:rPr lang="en" sz="1800"/>
              <a:t> about the five pillars of reading.</a:t>
            </a:r>
            <a:endParaRPr sz="1800"/>
          </a:p>
          <a:p>
            <a:pPr indent="0" lvl="0" marL="0" rtl="0" algn="l">
              <a:spcBef>
                <a:spcPts val="1200"/>
              </a:spcBef>
              <a:spcAft>
                <a:spcPts val="0"/>
              </a:spcAft>
              <a:buNone/>
            </a:pPr>
            <a:r>
              <a:t/>
            </a:r>
            <a:endParaRPr sz="1800"/>
          </a:p>
          <a:p>
            <a:pPr indent="0" lvl="0" marL="0" rtl="0" algn="l">
              <a:spcBef>
                <a:spcPts val="1200"/>
              </a:spcBef>
              <a:spcAft>
                <a:spcPts val="1200"/>
              </a:spcAft>
              <a:buNone/>
            </a:pPr>
            <a:r>
              <a:rPr lang="en" sz="1800"/>
              <a:t>Then summarise each of the five pillars of reading into your English books.</a:t>
            </a:r>
            <a:endParaRPr sz="1800"/>
          </a:p>
        </p:txBody>
      </p:sp>
      <p:pic>
        <p:nvPicPr>
          <p:cNvPr id="99" name="Google Shape;99;p17"/>
          <p:cNvPicPr preferRelativeResize="0"/>
          <p:nvPr/>
        </p:nvPicPr>
        <p:blipFill>
          <a:blip r:embed="rId4">
            <a:alphaModFix/>
          </a:blip>
          <a:stretch>
            <a:fillRect/>
          </a:stretch>
        </p:blipFill>
        <p:spPr>
          <a:xfrm>
            <a:off x="3980800" y="1024750"/>
            <a:ext cx="4079325" cy="3094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8"/>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2</a:t>
            </a:r>
            <a:endParaRPr/>
          </a:p>
        </p:txBody>
      </p:sp>
      <p:sp>
        <p:nvSpPr>
          <p:cNvPr id="105" name="Google Shape;105;p18"/>
          <p:cNvSpPr txBox="1"/>
          <p:nvPr>
            <p:ph idx="1" type="body"/>
          </p:nvPr>
        </p:nvSpPr>
        <p:spPr>
          <a:xfrm>
            <a:off x="319500" y="1846804"/>
            <a:ext cx="2808000" cy="28062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sz="1500"/>
              <a:t>Read one of the law-related articles from the </a:t>
            </a:r>
            <a:r>
              <a:rPr lang="en" sz="1500" u="sng">
                <a:solidFill>
                  <a:schemeClr val="hlink"/>
                </a:solidFill>
                <a:hlinkClick r:id="rId3"/>
              </a:rPr>
              <a:t>Guardian Law</a:t>
            </a:r>
            <a:r>
              <a:rPr lang="en" sz="1500"/>
              <a:t>.</a:t>
            </a:r>
            <a:endParaRPr sz="1500"/>
          </a:p>
          <a:p>
            <a:pPr indent="0" lvl="0" marL="0" rtl="0" algn="l">
              <a:spcBef>
                <a:spcPts val="1200"/>
              </a:spcBef>
              <a:spcAft>
                <a:spcPts val="0"/>
              </a:spcAft>
              <a:buNone/>
            </a:pPr>
            <a:r>
              <a:t/>
            </a:r>
            <a:endParaRPr sz="1500"/>
          </a:p>
          <a:p>
            <a:pPr indent="0" lvl="0" marL="0" rtl="0" algn="l">
              <a:spcBef>
                <a:spcPts val="1200"/>
              </a:spcBef>
              <a:spcAft>
                <a:spcPts val="1200"/>
              </a:spcAft>
              <a:buNone/>
            </a:pPr>
            <a:r>
              <a:rPr lang="en" sz="1500"/>
              <a:t>Then look at this </a:t>
            </a:r>
            <a:r>
              <a:rPr lang="en" sz="1500" u="sng">
                <a:solidFill>
                  <a:schemeClr val="hlink"/>
                </a:solidFill>
                <a:hlinkClick r:id="rId4"/>
              </a:rPr>
              <a:t>link</a:t>
            </a:r>
            <a:r>
              <a:rPr lang="en" sz="1500"/>
              <a:t> about laws in New Zealand. Write about what the people did in the article and how they have or have not been following NZ laws.</a:t>
            </a:r>
            <a:endParaRPr sz="1500"/>
          </a:p>
        </p:txBody>
      </p:sp>
      <p:pic>
        <p:nvPicPr>
          <p:cNvPr id="106" name="Google Shape;106;p18"/>
          <p:cNvPicPr preferRelativeResize="0"/>
          <p:nvPr/>
        </p:nvPicPr>
        <p:blipFill>
          <a:blip r:embed="rId5">
            <a:alphaModFix/>
          </a:blip>
          <a:stretch>
            <a:fillRect/>
          </a:stretch>
        </p:blipFill>
        <p:spPr>
          <a:xfrm>
            <a:off x="4089175" y="1044475"/>
            <a:ext cx="3980798" cy="30301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9"/>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3</a:t>
            </a:r>
            <a:endParaRPr/>
          </a:p>
        </p:txBody>
      </p:sp>
      <p:sp>
        <p:nvSpPr>
          <p:cNvPr id="112" name="Google Shape;112;p19"/>
          <p:cNvSpPr txBox="1"/>
          <p:nvPr>
            <p:ph idx="1" type="body"/>
          </p:nvPr>
        </p:nvSpPr>
        <p:spPr>
          <a:xfrm>
            <a:off x="319500" y="1846804"/>
            <a:ext cx="2808000" cy="2806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800"/>
              <a:t>Draw, label and colour a picture of what the article you have read is about to </a:t>
            </a:r>
            <a:r>
              <a:rPr b="1" lang="en" sz="1800" u="sng"/>
              <a:t>AT LEAST A YEAR NINE STANDARD.</a:t>
            </a:r>
            <a:endParaRPr b="1" sz="1800" u="sng"/>
          </a:p>
        </p:txBody>
      </p:sp>
      <p:pic>
        <p:nvPicPr>
          <p:cNvPr id="113" name="Google Shape;113;p19"/>
          <p:cNvPicPr preferRelativeResize="0"/>
          <p:nvPr/>
        </p:nvPicPr>
        <p:blipFill>
          <a:blip r:embed="rId3">
            <a:alphaModFix/>
          </a:blip>
          <a:stretch>
            <a:fillRect/>
          </a:stretch>
        </p:blipFill>
        <p:spPr>
          <a:xfrm>
            <a:off x="3980800" y="1005050"/>
            <a:ext cx="4030050" cy="31432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0"/>
          <p:cNvSpPr txBox="1"/>
          <p:nvPr>
            <p:ph type="title"/>
          </p:nvPr>
        </p:nvSpPr>
        <p:spPr>
          <a:xfrm>
            <a:off x="2400250" y="5759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Differentiated Tasks after Tasks 1, 2 and 3</a:t>
            </a:r>
            <a:endParaRPr/>
          </a:p>
        </p:txBody>
      </p:sp>
      <p:sp>
        <p:nvSpPr>
          <p:cNvPr id="119" name="Google Shape;119;p20"/>
          <p:cNvSpPr txBox="1"/>
          <p:nvPr>
            <p:ph idx="1" type="body"/>
          </p:nvPr>
        </p:nvSpPr>
        <p:spPr>
          <a:xfrm>
            <a:off x="2400303" y="1602675"/>
            <a:ext cx="3071400" cy="30024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AutoNum type="arabicPeriod"/>
            </a:pPr>
            <a:r>
              <a:rPr lang="en">
                <a:solidFill>
                  <a:srgbClr val="0000FF"/>
                </a:solidFill>
              </a:rPr>
              <a:t>JACK:</a:t>
            </a:r>
            <a:r>
              <a:rPr lang="en"/>
              <a:t> Summarise each of the five pillars of reading. (1 point)</a:t>
            </a:r>
            <a:endParaRPr/>
          </a:p>
          <a:p>
            <a:pPr indent="-317500" lvl="0" marL="457200" rtl="0" algn="l">
              <a:spcBef>
                <a:spcPts val="0"/>
              </a:spcBef>
              <a:spcAft>
                <a:spcPts val="0"/>
              </a:spcAft>
              <a:buSzPts val="1400"/>
              <a:buAutoNum type="arabicPeriod"/>
            </a:pPr>
            <a:r>
              <a:rPr lang="en">
                <a:solidFill>
                  <a:srgbClr val="FF0000"/>
                </a:solidFill>
              </a:rPr>
              <a:t>QUEEN:</a:t>
            </a:r>
            <a:r>
              <a:rPr lang="en"/>
              <a:t> Write about what people did and how they have or have not been following the laws in New Zealand. (2 points)</a:t>
            </a:r>
            <a:endParaRPr/>
          </a:p>
          <a:p>
            <a:pPr indent="-317500" lvl="0" marL="457200" rtl="0" algn="l">
              <a:spcBef>
                <a:spcPts val="0"/>
              </a:spcBef>
              <a:spcAft>
                <a:spcPts val="0"/>
              </a:spcAft>
              <a:buSzPts val="1400"/>
              <a:buAutoNum type="arabicPeriod"/>
            </a:pPr>
            <a:r>
              <a:rPr lang="en">
                <a:solidFill>
                  <a:srgbClr val="BF9000"/>
                </a:solidFill>
              </a:rPr>
              <a:t>KING: </a:t>
            </a:r>
            <a:r>
              <a:rPr lang="en"/>
              <a:t>Draw a picture of what the article is about. (3 points)</a:t>
            </a:r>
            <a:endParaRPr/>
          </a:p>
          <a:p>
            <a:pPr indent="0" lvl="0" marL="0" rtl="0" algn="l">
              <a:spcBef>
                <a:spcPts val="1200"/>
              </a:spcBef>
              <a:spcAft>
                <a:spcPts val="1200"/>
              </a:spcAft>
              <a:buNone/>
            </a:pPr>
            <a:r>
              <a:rPr lang="en"/>
              <a:t>You will get a prize at the end if you get a </a:t>
            </a:r>
            <a:r>
              <a:rPr lang="en">
                <a:solidFill>
                  <a:srgbClr val="BF9000"/>
                </a:solidFill>
              </a:rPr>
              <a:t>KING</a:t>
            </a:r>
            <a:endParaRPr>
              <a:solidFill>
                <a:srgbClr val="BF9000"/>
              </a:solidFill>
            </a:endParaRPr>
          </a:p>
        </p:txBody>
      </p:sp>
      <p:sp>
        <p:nvSpPr>
          <p:cNvPr id="120" name="Google Shape;120;p20"/>
          <p:cNvSpPr txBox="1"/>
          <p:nvPr>
            <p:ph idx="2" type="body"/>
          </p:nvPr>
        </p:nvSpPr>
        <p:spPr>
          <a:xfrm>
            <a:off x="5650572" y="1602675"/>
            <a:ext cx="3071400" cy="3002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21" name="Google Shape;121;p20"/>
          <p:cNvPicPr preferRelativeResize="0"/>
          <p:nvPr/>
        </p:nvPicPr>
        <p:blipFill>
          <a:blip r:embed="rId3">
            <a:alphaModFix/>
          </a:blip>
          <a:stretch>
            <a:fillRect/>
          </a:stretch>
        </p:blipFill>
        <p:spPr>
          <a:xfrm>
            <a:off x="5734700" y="1684950"/>
            <a:ext cx="2906776" cy="28476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1"/>
          <p:cNvSpPr txBox="1"/>
          <p:nvPr>
            <p:ph type="title"/>
          </p:nvPr>
        </p:nvSpPr>
        <p:spPr>
          <a:xfrm>
            <a:off x="319500" y="936600"/>
            <a:ext cx="2808000" cy="7557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Don’t forget at the end of every task …</a:t>
            </a:r>
            <a:endParaRPr/>
          </a:p>
        </p:txBody>
      </p:sp>
      <p:sp>
        <p:nvSpPr>
          <p:cNvPr id="127" name="Google Shape;127;p21"/>
          <p:cNvSpPr txBox="1"/>
          <p:nvPr>
            <p:ph idx="1" type="body"/>
          </p:nvPr>
        </p:nvSpPr>
        <p:spPr>
          <a:xfrm>
            <a:off x="319500" y="1846804"/>
            <a:ext cx="2808000" cy="2806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800"/>
              <a:t>To write “2 stars and a wish” i.e. 2 things you did well and what you could improve on for next time.</a:t>
            </a:r>
            <a:endParaRPr sz="1800"/>
          </a:p>
        </p:txBody>
      </p:sp>
      <p:pic>
        <p:nvPicPr>
          <p:cNvPr id="128" name="Google Shape;128;p21"/>
          <p:cNvPicPr preferRelativeResize="0"/>
          <p:nvPr/>
        </p:nvPicPr>
        <p:blipFill>
          <a:blip r:embed="rId3">
            <a:alphaModFix/>
          </a:blip>
          <a:stretch>
            <a:fillRect/>
          </a:stretch>
        </p:blipFill>
        <p:spPr>
          <a:xfrm>
            <a:off x="4128600" y="657075"/>
            <a:ext cx="4803900" cy="43287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