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9" r:id="rId10"/>
    <p:sldId id="264" r:id="rId11"/>
    <p:sldId id="265" r:id="rId12"/>
    <p:sldId id="266" r:id="rId13"/>
    <p:sldId id="267" r:id="rId14"/>
    <p:sldId id="268" r:id="rId15"/>
  </p:sldIdLst>
  <p:sldSz cx="9144000" cy="5143500" type="screen16x9"/>
  <p:notesSz cx="6858000" cy="9144000"/>
  <p:embeddedFontLst>
    <p:embeddedFont>
      <p:font typeface="Amatic SC" pitchFamily="2" charset="-79"/>
      <p:regular r:id="rId17"/>
      <p:bold r:id="rId18"/>
    </p:embeddedFont>
    <p:embeddedFont>
      <p:font typeface="Source Code Pro" panose="020B0309030403020204" pitchFamily="49"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07"/>
    <p:restoredTop sz="94662"/>
  </p:normalViewPr>
  <p:slideViewPr>
    <p:cSldViewPr snapToGrid="0">
      <p:cViewPr varScale="1">
        <p:scale>
          <a:sx n="145" d="100"/>
          <a:sy n="145" d="100"/>
        </p:scale>
        <p:origin x="904" y="17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11661bf96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111661bf96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11661bf966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11661bf966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11661bf966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111661bf966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11661bf966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11661bf96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110d565eaae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110d565eaae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110d565eaae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110d565eaae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110d565eaae_0_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110d565eaae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110d565eaae_0_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110d565eaae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110d565eaae_0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110d565eaae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10d565eaae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10d565eaae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10d565eaae_0_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110d565eaae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10d565eaae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110d565eaae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a:endParaRPr/>
          </a:p>
        </p:txBody>
      </p:sp>
      <p:sp>
        <p:nvSpPr>
          <p:cNvPr id="12" name="Google Shape;12;p2"/>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rmAutofit/>
          </a:bodyPr>
          <a:lstStyle>
            <a:lvl1pPr lvl="0" algn="ctr">
              <a:lnSpc>
                <a:spcPct val="100000"/>
              </a:lnSpc>
              <a:spcBef>
                <a:spcPts val="0"/>
              </a:spcBef>
              <a:spcAft>
                <a:spcPts val="0"/>
              </a:spcAft>
              <a:buClr>
                <a:schemeClr val="accent1"/>
              </a:buClr>
              <a:buSzPts val="2100"/>
              <a:buNone/>
              <a:defRPr sz="2100" b="1">
                <a:solidFill>
                  <a:schemeClr val="accent1"/>
                </a:solidFill>
              </a:defRPr>
            </a:lvl1pPr>
            <a:lvl2pPr lvl="1" algn="ctr">
              <a:lnSpc>
                <a:spcPct val="100000"/>
              </a:lnSpc>
              <a:spcBef>
                <a:spcPts val="0"/>
              </a:spcBef>
              <a:spcAft>
                <a:spcPts val="0"/>
              </a:spcAft>
              <a:buClr>
                <a:schemeClr val="accent1"/>
              </a:buClr>
              <a:buSzPts val="2100"/>
              <a:buNone/>
              <a:defRPr sz="2100" b="1">
                <a:solidFill>
                  <a:schemeClr val="accent1"/>
                </a:solidFill>
              </a:defRPr>
            </a:lvl2pPr>
            <a:lvl3pPr lvl="2" algn="ctr">
              <a:lnSpc>
                <a:spcPct val="100000"/>
              </a:lnSpc>
              <a:spcBef>
                <a:spcPts val="0"/>
              </a:spcBef>
              <a:spcAft>
                <a:spcPts val="0"/>
              </a:spcAft>
              <a:buClr>
                <a:schemeClr val="accent1"/>
              </a:buClr>
              <a:buSzPts val="2100"/>
              <a:buNone/>
              <a:defRPr sz="2100" b="1">
                <a:solidFill>
                  <a:schemeClr val="accent1"/>
                </a:solidFill>
              </a:defRPr>
            </a:lvl3pPr>
            <a:lvl4pPr lvl="3" algn="ctr">
              <a:lnSpc>
                <a:spcPct val="100000"/>
              </a:lnSpc>
              <a:spcBef>
                <a:spcPts val="0"/>
              </a:spcBef>
              <a:spcAft>
                <a:spcPts val="0"/>
              </a:spcAft>
              <a:buClr>
                <a:schemeClr val="accent1"/>
              </a:buClr>
              <a:buSzPts val="2100"/>
              <a:buNone/>
              <a:defRPr sz="2100" b="1">
                <a:solidFill>
                  <a:schemeClr val="accent1"/>
                </a:solidFill>
              </a:defRPr>
            </a:lvl4pPr>
            <a:lvl5pPr lvl="4" algn="ctr">
              <a:lnSpc>
                <a:spcPct val="100000"/>
              </a:lnSpc>
              <a:spcBef>
                <a:spcPts val="0"/>
              </a:spcBef>
              <a:spcAft>
                <a:spcPts val="0"/>
              </a:spcAft>
              <a:buClr>
                <a:schemeClr val="accent1"/>
              </a:buClr>
              <a:buSzPts val="2100"/>
              <a:buNone/>
              <a:defRPr sz="2100" b="1">
                <a:solidFill>
                  <a:schemeClr val="accent1"/>
                </a:solidFill>
              </a:defRPr>
            </a:lvl5pPr>
            <a:lvl6pPr lvl="5" algn="ctr">
              <a:lnSpc>
                <a:spcPct val="100000"/>
              </a:lnSpc>
              <a:spcBef>
                <a:spcPts val="0"/>
              </a:spcBef>
              <a:spcAft>
                <a:spcPts val="0"/>
              </a:spcAft>
              <a:buClr>
                <a:schemeClr val="accent1"/>
              </a:buClr>
              <a:buSzPts val="2100"/>
              <a:buNone/>
              <a:defRPr sz="2100" b="1">
                <a:solidFill>
                  <a:schemeClr val="accent1"/>
                </a:solidFill>
              </a:defRPr>
            </a:lvl6pPr>
            <a:lvl7pPr lvl="6" algn="ctr">
              <a:lnSpc>
                <a:spcPct val="100000"/>
              </a:lnSpc>
              <a:spcBef>
                <a:spcPts val="0"/>
              </a:spcBef>
              <a:spcAft>
                <a:spcPts val="0"/>
              </a:spcAft>
              <a:buClr>
                <a:schemeClr val="accent1"/>
              </a:buClr>
              <a:buSzPts val="2100"/>
              <a:buNone/>
              <a:defRPr sz="2100" b="1">
                <a:solidFill>
                  <a:schemeClr val="accent1"/>
                </a:solidFill>
              </a:defRPr>
            </a:lvl7pPr>
            <a:lvl8pPr lvl="7" algn="ctr">
              <a:lnSpc>
                <a:spcPct val="100000"/>
              </a:lnSpc>
              <a:spcBef>
                <a:spcPts val="0"/>
              </a:spcBef>
              <a:spcAft>
                <a:spcPts val="0"/>
              </a:spcAft>
              <a:buClr>
                <a:schemeClr val="accent1"/>
              </a:buClr>
              <a:buSzPts val="2100"/>
              <a:buNone/>
              <a:defRPr sz="2100" b="1">
                <a:solidFill>
                  <a:schemeClr val="accent1"/>
                </a:solidFill>
              </a:defRPr>
            </a:lvl8pPr>
            <a:lvl9pPr lvl="8" algn="ctr">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240275"/>
            <a:ext cx="8520600" cy="19818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a:spcBef>
                <a:spcPts val="0"/>
              </a:spcBef>
              <a:spcAft>
                <a:spcPts val="0"/>
              </a:spcAft>
              <a:buClr>
                <a:schemeClr val="accent1"/>
              </a:buClr>
              <a:buSzPts val="1400"/>
              <a:buChar char="○"/>
              <a:defRPr>
                <a:solidFill>
                  <a:schemeClr val="accent1"/>
                </a:solidFill>
                <a:highlight>
                  <a:schemeClr val="dk1"/>
                </a:highlight>
              </a:defRPr>
            </a:lvl2pPr>
            <a:lvl3pPr marL="1371600" lvl="2" indent="-317500" algn="ctr">
              <a:spcBef>
                <a:spcPts val="0"/>
              </a:spcBef>
              <a:spcAft>
                <a:spcPts val="0"/>
              </a:spcAft>
              <a:buClr>
                <a:schemeClr val="accent1"/>
              </a:buClr>
              <a:buSzPts val="1400"/>
              <a:buChar char="■"/>
              <a:defRPr>
                <a:solidFill>
                  <a:schemeClr val="accent1"/>
                </a:solidFill>
                <a:highlight>
                  <a:schemeClr val="dk1"/>
                </a:highlight>
              </a:defRPr>
            </a:lvl3pPr>
            <a:lvl4pPr marL="1828800" lvl="3" indent="-317500" algn="ctr">
              <a:spcBef>
                <a:spcPts val="0"/>
              </a:spcBef>
              <a:spcAft>
                <a:spcPts val="0"/>
              </a:spcAft>
              <a:buClr>
                <a:schemeClr val="accent1"/>
              </a:buClr>
              <a:buSzPts val="1400"/>
              <a:buChar char="●"/>
              <a:defRPr>
                <a:solidFill>
                  <a:schemeClr val="accent1"/>
                </a:solidFill>
                <a:highlight>
                  <a:schemeClr val="dk1"/>
                </a:highlight>
              </a:defRPr>
            </a:lvl4pPr>
            <a:lvl5pPr marL="2286000" lvl="4" indent="-317500" algn="ctr">
              <a:spcBef>
                <a:spcPts val="0"/>
              </a:spcBef>
              <a:spcAft>
                <a:spcPts val="0"/>
              </a:spcAft>
              <a:buClr>
                <a:schemeClr val="accent1"/>
              </a:buClr>
              <a:buSzPts val="1400"/>
              <a:buChar char="○"/>
              <a:defRPr>
                <a:solidFill>
                  <a:schemeClr val="accent1"/>
                </a:solidFill>
                <a:highlight>
                  <a:schemeClr val="dk1"/>
                </a:highlight>
              </a:defRPr>
            </a:lvl5pPr>
            <a:lvl6pPr marL="2743200" lvl="5" indent="-317500" algn="ctr">
              <a:spcBef>
                <a:spcPts val="0"/>
              </a:spcBef>
              <a:spcAft>
                <a:spcPts val="0"/>
              </a:spcAft>
              <a:buClr>
                <a:schemeClr val="accent1"/>
              </a:buClr>
              <a:buSzPts val="1400"/>
              <a:buChar char="■"/>
              <a:defRPr>
                <a:solidFill>
                  <a:schemeClr val="accent1"/>
                </a:solidFill>
                <a:highlight>
                  <a:schemeClr val="dk1"/>
                </a:highlight>
              </a:defRPr>
            </a:lvl6pPr>
            <a:lvl7pPr marL="3200400" lvl="6" indent="-317500" algn="ctr">
              <a:spcBef>
                <a:spcPts val="0"/>
              </a:spcBef>
              <a:spcAft>
                <a:spcPts val="0"/>
              </a:spcAft>
              <a:buClr>
                <a:schemeClr val="accent1"/>
              </a:buClr>
              <a:buSzPts val="1400"/>
              <a:buChar char="●"/>
              <a:defRPr>
                <a:solidFill>
                  <a:schemeClr val="accent1"/>
                </a:solidFill>
                <a:highlight>
                  <a:schemeClr val="dk1"/>
                </a:highlight>
              </a:defRPr>
            </a:lvl7pPr>
            <a:lvl8pPr marL="3657600" lvl="7" indent="-317500" algn="ctr">
              <a:spcBef>
                <a:spcPts val="0"/>
              </a:spcBef>
              <a:spcAft>
                <a:spcPts val="0"/>
              </a:spcAft>
              <a:buClr>
                <a:schemeClr val="accent1"/>
              </a:buClr>
              <a:buSzPts val="1400"/>
              <a:buChar char="○"/>
              <a:defRPr>
                <a:solidFill>
                  <a:schemeClr val="accent1"/>
                </a:solidFill>
                <a:highlight>
                  <a:schemeClr val="dk1"/>
                </a:highlight>
              </a:defRPr>
            </a:lvl8pPr>
            <a:lvl9pPr marL="4114800" lvl="8" indent="-317500" algn="ctr">
              <a:spcBef>
                <a:spcPts val="0"/>
              </a:spcBef>
              <a:spcAft>
                <a:spcPts val="0"/>
              </a:spcAft>
              <a:buClr>
                <a:schemeClr val="accent1"/>
              </a:buClr>
              <a:buSzPts val="1400"/>
              <a:buChar char="■"/>
              <a:defRPr>
                <a:solidFill>
                  <a:schemeClr val="accent1"/>
                </a:solidFill>
                <a:highlight>
                  <a:schemeClr val="dk1"/>
                </a:highlight>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2802750" y="802500"/>
            <a:ext cx="3538500" cy="3538500"/>
          </a:xfrm>
          <a:prstGeom prst="rect">
            <a:avLst/>
          </a:prstGeom>
          <a:solidFill>
            <a:srgbClr val="FFFFFF"/>
          </a:solidFill>
        </p:spPr>
        <p:txBody>
          <a:bodyPr spcFirstLastPara="1" wrap="square" lIns="91425" tIns="91425" rIns="91425" bIns="91425" anchor="ctr"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5"/>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40" name="Google Shape;40;p9"/>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accent1"/>
              </a:buClr>
              <a:buSzPts val="1800"/>
              <a:buChar char="●"/>
              <a:defRPr>
                <a:solidFill>
                  <a:schemeClr val="accent1"/>
                </a:solidFill>
                <a:highlight>
                  <a:schemeClr val="lt1"/>
                </a:highlight>
              </a:defRPr>
            </a:lvl1pPr>
            <a:lvl2pPr marL="914400" lvl="1" indent="-317500">
              <a:spcBef>
                <a:spcPts val="0"/>
              </a:spcBef>
              <a:spcAft>
                <a:spcPts val="0"/>
              </a:spcAft>
              <a:buClr>
                <a:schemeClr val="accent1"/>
              </a:buClr>
              <a:buSzPts val="1400"/>
              <a:buChar char="○"/>
              <a:defRPr>
                <a:solidFill>
                  <a:schemeClr val="accent1"/>
                </a:solidFill>
                <a:highlight>
                  <a:schemeClr val="lt1"/>
                </a:highlight>
              </a:defRPr>
            </a:lvl2pPr>
            <a:lvl3pPr marL="1371600" lvl="2" indent="-317500">
              <a:spcBef>
                <a:spcPts val="0"/>
              </a:spcBef>
              <a:spcAft>
                <a:spcPts val="0"/>
              </a:spcAft>
              <a:buClr>
                <a:schemeClr val="accent1"/>
              </a:buClr>
              <a:buSzPts val="1400"/>
              <a:buChar char="■"/>
              <a:defRPr>
                <a:solidFill>
                  <a:schemeClr val="accent1"/>
                </a:solidFill>
                <a:highlight>
                  <a:schemeClr val="lt1"/>
                </a:highlight>
              </a:defRPr>
            </a:lvl3pPr>
            <a:lvl4pPr marL="1828800" lvl="3" indent="-317500">
              <a:spcBef>
                <a:spcPts val="0"/>
              </a:spcBef>
              <a:spcAft>
                <a:spcPts val="0"/>
              </a:spcAft>
              <a:buClr>
                <a:schemeClr val="accent1"/>
              </a:buClr>
              <a:buSzPts val="1400"/>
              <a:buChar char="●"/>
              <a:defRPr>
                <a:solidFill>
                  <a:schemeClr val="accent1"/>
                </a:solidFill>
                <a:highlight>
                  <a:schemeClr val="lt1"/>
                </a:highlight>
              </a:defRPr>
            </a:lvl4pPr>
            <a:lvl5pPr marL="2286000" lvl="4" indent="-317500">
              <a:spcBef>
                <a:spcPts val="0"/>
              </a:spcBef>
              <a:spcAft>
                <a:spcPts val="0"/>
              </a:spcAft>
              <a:buClr>
                <a:schemeClr val="accent1"/>
              </a:buClr>
              <a:buSzPts val="1400"/>
              <a:buChar char="○"/>
              <a:defRPr>
                <a:solidFill>
                  <a:schemeClr val="accent1"/>
                </a:solidFill>
                <a:highlight>
                  <a:schemeClr val="lt1"/>
                </a:highlight>
              </a:defRPr>
            </a:lvl5pPr>
            <a:lvl6pPr marL="2743200" lvl="5" indent="-317500">
              <a:spcBef>
                <a:spcPts val="0"/>
              </a:spcBef>
              <a:spcAft>
                <a:spcPts val="0"/>
              </a:spcAft>
              <a:buClr>
                <a:schemeClr val="accent1"/>
              </a:buClr>
              <a:buSzPts val="1400"/>
              <a:buChar char="■"/>
              <a:defRPr>
                <a:solidFill>
                  <a:schemeClr val="accent1"/>
                </a:solidFill>
                <a:highlight>
                  <a:schemeClr val="lt1"/>
                </a:highlight>
              </a:defRPr>
            </a:lvl6pPr>
            <a:lvl7pPr marL="3200400" lvl="6" indent="-317500">
              <a:spcBef>
                <a:spcPts val="0"/>
              </a:spcBef>
              <a:spcAft>
                <a:spcPts val="0"/>
              </a:spcAft>
              <a:buClr>
                <a:schemeClr val="accent1"/>
              </a:buClr>
              <a:buSzPts val="1400"/>
              <a:buChar char="●"/>
              <a:defRPr>
                <a:solidFill>
                  <a:schemeClr val="accent1"/>
                </a:solidFill>
                <a:highlight>
                  <a:schemeClr val="lt1"/>
                </a:highlight>
              </a:defRPr>
            </a:lvl7pPr>
            <a:lvl8pPr marL="3657600" lvl="7" indent="-317500">
              <a:spcBef>
                <a:spcPts val="0"/>
              </a:spcBef>
              <a:spcAft>
                <a:spcPts val="0"/>
              </a:spcAft>
              <a:buClr>
                <a:schemeClr val="accent1"/>
              </a:buClr>
              <a:buSzPts val="1400"/>
              <a:buChar char="○"/>
              <a:defRPr>
                <a:solidFill>
                  <a:schemeClr val="accent1"/>
                </a:solidFill>
                <a:highlight>
                  <a:schemeClr val="lt1"/>
                </a:highlight>
              </a:defRPr>
            </a:lvl8pPr>
            <a:lvl9pPr marL="4114800" lvl="8" indent="-317500">
              <a:spcBef>
                <a:spcPts val="0"/>
              </a:spcBef>
              <a:spcAft>
                <a:spcPts val="0"/>
              </a:spcAft>
              <a:buClr>
                <a:schemeClr val="accent1"/>
              </a:buClr>
              <a:buSzPts val="1400"/>
              <a:buChar char="■"/>
              <a:defRPr>
                <a:solidFill>
                  <a:schemeClr val="accent1"/>
                </a:solidFill>
                <a:highlight>
                  <a:schemeClr val="lt1"/>
                </a:highlight>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3"/>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GB">
                <a:latin typeface="Courier New"/>
                <a:ea typeface="Courier New"/>
                <a:cs typeface="Courier New"/>
                <a:sym typeface="Courier New"/>
              </a:rPr>
              <a:t>Castaway Island Activities</a:t>
            </a:r>
            <a:endParaRPr>
              <a:latin typeface="Courier New"/>
              <a:ea typeface="Courier New"/>
              <a:cs typeface="Courier New"/>
              <a:sym typeface="Courier New"/>
            </a:endParaRPr>
          </a:p>
        </p:txBody>
      </p:sp>
      <p:sp>
        <p:nvSpPr>
          <p:cNvPr id="57" name="Google Shape;57;p13"/>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GB"/>
              <a:t>L.I: To work collaboratively in groups.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1"/>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GB"/>
              <a:t>Containers Task</a:t>
            </a:r>
            <a:endParaRPr/>
          </a:p>
        </p:txBody>
      </p:sp>
      <p:sp>
        <p:nvSpPr>
          <p:cNvPr id="113" name="Google Shape;113;p21"/>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1200"/>
              </a:spcAft>
              <a:buNone/>
            </a:pPr>
            <a:r>
              <a:rPr lang="en-GB"/>
              <a:t>Your water and food containers have been damaged and you need to build new containers as you see that a rain cloud is coming and there are swarms of animals migrating to the island. Unfortunately all of your group have gone far away to gather firewood and only two members are left at your campsite. One member cannot use their hands as they are badly bruised. Another member cannot see because their eyes are temporarily blinded by almost looking directly at the sun. Your water container should ideally look like a bottle and your food container should ideally look like a lunchbox.</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2"/>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GB"/>
              <a:t>Physical Game</a:t>
            </a:r>
            <a:endParaRPr/>
          </a:p>
        </p:txBody>
      </p:sp>
      <p:sp>
        <p:nvSpPr>
          <p:cNvPr id="119" name="Google Shape;119;p22"/>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1200"/>
              </a:spcAft>
              <a:buNone/>
            </a:pPr>
            <a:r>
              <a:rPr lang="en-GB"/>
              <a:t>You find that after you have been on the island for such a long time you get bored and need to find something to do with each other. Someone suggests you play a physical game to pass the time. You find ten rocks, five branches, eight coconut husks, eleven strands of flax, six seashells and twenty leaves near your campsite. Using all of the items you must create a game to play that requires exercise and not physically hurting anyone. The game you make must be complex and not a game you can finish quickly as everyone will get bored again if the game can only be played shortly.</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3"/>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GB"/>
              <a:t>Plants Task</a:t>
            </a:r>
            <a:endParaRPr/>
          </a:p>
        </p:txBody>
      </p:sp>
      <p:sp>
        <p:nvSpPr>
          <p:cNvPr id="125" name="Google Shape;125;p23"/>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1200"/>
              </a:spcAft>
              <a:buNone/>
            </a:pPr>
            <a:r>
              <a:rPr lang="en-GB"/>
              <a:t>After being on the island for a few days someone realises that the island is running out of fruit. You have plenty of seeds from what you ate. Luckily, the person with the binoculars sees a pod of orcas coming to chase the sharks and crocodiles. The sharks and crocodiles are scared and flee. They will only be gone for today until the orcas swim back to their territory tomorrow. The person with the binoculars sees living and nonliving supplies that will help with growing plants. Only one of you has enough energy to make one swimming trip with the bag that can hold 10kg.</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GB"/>
              <a:t>What supplies are you planning on getting?</a:t>
            </a:r>
            <a:endParaRPr/>
          </a:p>
        </p:txBody>
      </p:sp>
      <p:sp>
        <p:nvSpPr>
          <p:cNvPr id="131" name="Google Shape;131;p2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AutoNum type="arabicPeriod"/>
            </a:pPr>
            <a:r>
              <a:rPr lang="en-GB"/>
              <a:t>Pruning shears (1.2kg)       11. Watering can (1.3kg)</a:t>
            </a:r>
            <a:endParaRPr/>
          </a:p>
          <a:p>
            <a:pPr marL="457200" lvl="0" indent="-342900" algn="l" rtl="0">
              <a:spcBef>
                <a:spcPts val="0"/>
              </a:spcBef>
              <a:spcAft>
                <a:spcPts val="0"/>
              </a:spcAft>
              <a:buSzPts val="1800"/>
              <a:buAutoNum type="arabicPeriod"/>
            </a:pPr>
            <a:r>
              <a:rPr lang="en-GB"/>
              <a:t>Water for plants (5kg)       12. Trowel (1.75kg)</a:t>
            </a:r>
            <a:endParaRPr/>
          </a:p>
          <a:p>
            <a:pPr marL="457200" lvl="0" indent="-342900" algn="l" rtl="0">
              <a:spcBef>
                <a:spcPts val="0"/>
              </a:spcBef>
              <a:spcAft>
                <a:spcPts val="0"/>
              </a:spcAft>
              <a:buSzPts val="1800"/>
              <a:buAutoNum type="arabicPeriod"/>
            </a:pPr>
            <a:r>
              <a:rPr lang="en-GB"/>
              <a:t>Wheelbarrow (5kg)            13. Rake (2.8kg)</a:t>
            </a:r>
            <a:endParaRPr/>
          </a:p>
          <a:p>
            <a:pPr marL="457200" lvl="0" indent="-342900" algn="l" rtl="0">
              <a:spcBef>
                <a:spcPts val="0"/>
              </a:spcBef>
              <a:spcAft>
                <a:spcPts val="0"/>
              </a:spcAft>
              <a:buSzPts val="1800"/>
              <a:buAutoNum type="arabicPeriod"/>
            </a:pPr>
            <a:r>
              <a:rPr lang="en-GB"/>
              <a:t>Plant encyclopedia (3.1kg)   14. Gardening gloves (0.9kg)</a:t>
            </a:r>
            <a:endParaRPr/>
          </a:p>
          <a:p>
            <a:pPr marL="457200" lvl="0" indent="-342900" algn="l" rtl="0">
              <a:spcBef>
                <a:spcPts val="0"/>
              </a:spcBef>
              <a:spcAft>
                <a:spcPts val="0"/>
              </a:spcAft>
              <a:buSzPts val="1800"/>
              <a:buAutoNum type="arabicPeriod"/>
            </a:pPr>
            <a:r>
              <a:rPr lang="en-GB"/>
              <a:t>Fertiliser (2.4kg)           15. Kneeling pad (0.5kg)</a:t>
            </a:r>
            <a:endParaRPr/>
          </a:p>
          <a:p>
            <a:pPr marL="457200" lvl="0" indent="-342900" algn="l" rtl="0">
              <a:spcBef>
                <a:spcPts val="0"/>
              </a:spcBef>
              <a:spcAft>
                <a:spcPts val="0"/>
              </a:spcAft>
              <a:buSzPts val="1800"/>
              <a:buAutoNum type="arabicPeriod"/>
            </a:pPr>
            <a:r>
              <a:rPr lang="en-GB"/>
              <a:t>Shovel (3.7kg)               16. Bamboo stakes (1kg)</a:t>
            </a:r>
            <a:endParaRPr/>
          </a:p>
          <a:p>
            <a:pPr marL="457200" lvl="0" indent="-342900" algn="l" rtl="0">
              <a:spcBef>
                <a:spcPts val="0"/>
              </a:spcBef>
              <a:spcAft>
                <a:spcPts val="0"/>
              </a:spcAft>
              <a:buSzPts val="1800"/>
              <a:buAutoNum type="arabicPeriod"/>
            </a:pPr>
            <a:r>
              <a:rPr lang="en-GB"/>
              <a:t>Plant pots (1kg)             17. Scarecrow (3kg)</a:t>
            </a:r>
            <a:endParaRPr/>
          </a:p>
          <a:p>
            <a:pPr marL="457200" lvl="0" indent="-342900" algn="l" rtl="0">
              <a:spcBef>
                <a:spcPts val="0"/>
              </a:spcBef>
              <a:spcAft>
                <a:spcPts val="0"/>
              </a:spcAft>
              <a:buSzPts val="1800"/>
              <a:buAutoNum type="arabicPeriod"/>
            </a:pPr>
            <a:r>
              <a:rPr lang="en-GB"/>
              <a:t>Pest net (2.25kg)            18. Glasshouse gear (3.2kg)</a:t>
            </a:r>
            <a:endParaRPr/>
          </a:p>
          <a:p>
            <a:pPr marL="457200" lvl="0" indent="-342900" algn="l" rtl="0">
              <a:spcBef>
                <a:spcPts val="0"/>
              </a:spcBef>
              <a:spcAft>
                <a:spcPts val="0"/>
              </a:spcAft>
              <a:buSzPts val="1800"/>
              <a:buAutoNum type="arabicPeriod"/>
            </a:pPr>
            <a:r>
              <a:rPr lang="en-GB"/>
              <a:t>Flower seeds (0.4kg)         19. Hand-held weeder (0.8kg)</a:t>
            </a:r>
            <a:endParaRPr/>
          </a:p>
          <a:p>
            <a:pPr marL="457200" lvl="0" indent="-342900" algn="l" rtl="0">
              <a:spcBef>
                <a:spcPts val="0"/>
              </a:spcBef>
              <a:spcAft>
                <a:spcPts val="0"/>
              </a:spcAft>
              <a:buSzPts val="1800"/>
              <a:buAutoNum type="arabicPeriod"/>
            </a:pPr>
            <a:r>
              <a:rPr lang="en-GB"/>
              <a:t>Encased bee hive (2.5kg)     20. Scythe (1.6kg)</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GB"/>
              <a:t>Rubbish Raft</a:t>
            </a:r>
            <a:endParaRPr/>
          </a:p>
        </p:txBody>
      </p:sp>
      <p:sp>
        <p:nvSpPr>
          <p:cNvPr id="137" name="Google Shape;137;p25"/>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1200"/>
              </a:spcAft>
              <a:buNone/>
            </a:pPr>
            <a:r>
              <a:rPr lang="en-GB"/>
              <a:t>One person suggests that you start building a raft to get off the island. Someone else suggests you build a raft by only using the materials from the island. Then in the distance you all see a huge heap of rubbish washed ashore. There is a wide range of rubbish washed ashore. You remember reading in a book once that rubbish helps vessels to float on water. You will need to design a raft by using the materials you have with you and on the island, including the rubbish. Use your logic and imagination to design the raft that will get all of you off the island safely.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GB"/>
              <a:t>Beginning</a:t>
            </a:r>
            <a:endParaRPr/>
          </a:p>
        </p:txBody>
      </p:sp>
      <p:sp>
        <p:nvSpPr>
          <p:cNvPr id="63" name="Google Shape;63;p1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You are on a cruise ship having the time of your life. The sun is shining and you do all the activities you want to do.</a:t>
            </a:r>
            <a:endParaRPr/>
          </a:p>
          <a:p>
            <a:pPr marL="0" lvl="0" indent="0" algn="l" rtl="0">
              <a:spcBef>
                <a:spcPts val="1200"/>
              </a:spcBef>
              <a:spcAft>
                <a:spcPts val="1200"/>
              </a:spcAft>
              <a:buNone/>
            </a:pPr>
            <a:endParaRPr/>
          </a:p>
        </p:txBody>
      </p:sp>
      <p:pic>
        <p:nvPicPr>
          <p:cNvPr id="64" name="Google Shape;64;p14"/>
          <p:cNvPicPr preferRelativeResize="0"/>
          <p:nvPr/>
        </p:nvPicPr>
        <p:blipFill>
          <a:blip r:embed="rId3">
            <a:alphaModFix/>
          </a:blip>
          <a:stretch>
            <a:fillRect/>
          </a:stretch>
        </p:blipFill>
        <p:spPr>
          <a:xfrm>
            <a:off x="423150" y="2087500"/>
            <a:ext cx="8171300" cy="23507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GB"/>
              <a:t>Storm</a:t>
            </a:r>
            <a:endParaRPr/>
          </a:p>
        </p:txBody>
      </p:sp>
      <p:sp>
        <p:nvSpPr>
          <p:cNvPr id="70" name="Google Shape;70;p15"/>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dirty="0"/>
              <a:t>You are listening </a:t>
            </a:r>
            <a:r>
              <a:rPr lang="en-GB"/>
              <a:t>to nature when </a:t>
            </a:r>
            <a:r>
              <a:rPr lang="en-GB" dirty="0"/>
              <a:t>suddenly rain trickles on you and everyone while the wind suddenly picks up speed.</a:t>
            </a:r>
            <a:endParaRPr dirty="0"/>
          </a:p>
          <a:p>
            <a:pPr marL="0" lvl="0" indent="0" algn="l" rtl="0">
              <a:spcBef>
                <a:spcPts val="1200"/>
              </a:spcBef>
              <a:spcAft>
                <a:spcPts val="1200"/>
              </a:spcAft>
              <a:buNone/>
            </a:pPr>
            <a:endParaRPr dirty="0"/>
          </a:p>
        </p:txBody>
      </p:sp>
      <p:pic>
        <p:nvPicPr>
          <p:cNvPr id="71" name="Google Shape;71;p15"/>
          <p:cNvPicPr preferRelativeResize="0"/>
          <p:nvPr/>
        </p:nvPicPr>
        <p:blipFill>
          <a:blip r:embed="rId3">
            <a:alphaModFix/>
          </a:blip>
          <a:stretch>
            <a:fillRect/>
          </a:stretch>
        </p:blipFill>
        <p:spPr>
          <a:xfrm>
            <a:off x="451350" y="2087500"/>
            <a:ext cx="3798850" cy="2256724"/>
          </a:xfrm>
          <a:prstGeom prst="rect">
            <a:avLst/>
          </a:prstGeom>
          <a:noFill/>
          <a:ln>
            <a:noFill/>
          </a:ln>
        </p:spPr>
      </p:pic>
      <p:pic>
        <p:nvPicPr>
          <p:cNvPr id="72" name="Google Shape;72;p15"/>
          <p:cNvPicPr preferRelativeResize="0"/>
          <p:nvPr/>
        </p:nvPicPr>
        <p:blipFill>
          <a:blip r:embed="rId4">
            <a:alphaModFix/>
          </a:blip>
          <a:stretch>
            <a:fillRect/>
          </a:stretch>
        </p:blipFill>
        <p:spPr>
          <a:xfrm>
            <a:off x="4400650" y="2087500"/>
            <a:ext cx="4071549" cy="22567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GB"/>
              <a:t>Mayday</a:t>
            </a:r>
            <a:endParaRPr/>
          </a:p>
        </p:txBody>
      </p:sp>
      <p:sp>
        <p:nvSpPr>
          <p:cNvPr id="78" name="Google Shape;78;p16"/>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GB"/>
              <a:t>Before you know it, a rogue wave stirred up by the storm hits the cruise ship and it is capsized. You are in the sea and cannot see anyone; not even Kruz Skipper, the skipper.</a:t>
            </a:r>
            <a:endParaRPr/>
          </a:p>
        </p:txBody>
      </p:sp>
      <p:pic>
        <p:nvPicPr>
          <p:cNvPr id="79" name="Google Shape;79;p16"/>
          <p:cNvPicPr preferRelativeResize="0"/>
          <p:nvPr/>
        </p:nvPicPr>
        <p:blipFill>
          <a:blip r:embed="rId3">
            <a:alphaModFix/>
          </a:blip>
          <a:stretch>
            <a:fillRect/>
          </a:stretch>
        </p:blipFill>
        <p:spPr>
          <a:xfrm>
            <a:off x="4729750" y="2387375"/>
            <a:ext cx="3958701" cy="2087475"/>
          </a:xfrm>
          <a:prstGeom prst="rect">
            <a:avLst/>
          </a:prstGeom>
          <a:noFill/>
          <a:ln>
            <a:noFill/>
          </a:ln>
        </p:spPr>
      </p:pic>
      <p:pic>
        <p:nvPicPr>
          <p:cNvPr id="80" name="Google Shape;80;p16"/>
          <p:cNvPicPr preferRelativeResize="0"/>
          <p:nvPr/>
        </p:nvPicPr>
        <p:blipFill>
          <a:blip r:embed="rId4">
            <a:alphaModFix/>
          </a:blip>
          <a:stretch>
            <a:fillRect/>
          </a:stretch>
        </p:blipFill>
        <p:spPr>
          <a:xfrm>
            <a:off x="432550" y="2387375"/>
            <a:ext cx="4024524" cy="20874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7"/>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GB"/>
              <a:t>Lifeboat</a:t>
            </a:r>
            <a:endParaRPr/>
          </a:p>
        </p:txBody>
      </p:sp>
      <p:sp>
        <p:nvSpPr>
          <p:cNvPr id="86" name="Google Shape;86;p17"/>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GB"/>
              <a:t>You are treading water in the sea when suddenly you see a lifeboat in the distance with three other people in it.</a:t>
            </a:r>
            <a:endParaRPr/>
          </a:p>
        </p:txBody>
      </p:sp>
      <p:pic>
        <p:nvPicPr>
          <p:cNvPr id="87" name="Google Shape;87;p17"/>
          <p:cNvPicPr preferRelativeResize="0"/>
          <p:nvPr/>
        </p:nvPicPr>
        <p:blipFill>
          <a:blip r:embed="rId3">
            <a:alphaModFix/>
          </a:blip>
          <a:stretch>
            <a:fillRect/>
          </a:stretch>
        </p:blipFill>
        <p:spPr>
          <a:xfrm>
            <a:off x="403275" y="1924400"/>
            <a:ext cx="4082250" cy="2546974"/>
          </a:xfrm>
          <a:prstGeom prst="rect">
            <a:avLst/>
          </a:prstGeom>
          <a:noFill/>
          <a:ln>
            <a:noFill/>
          </a:ln>
        </p:spPr>
      </p:pic>
      <p:pic>
        <p:nvPicPr>
          <p:cNvPr id="88" name="Google Shape;88;p17"/>
          <p:cNvPicPr preferRelativeResize="0"/>
          <p:nvPr/>
        </p:nvPicPr>
        <p:blipFill>
          <a:blip r:embed="rId4">
            <a:alphaModFix/>
          </a:blip>
          <a:stretch>
            <a:fillRect/>
          </a:stretch>
        </p:blipFill>
        <p:spPr>
          <a:xfrm>
            <a:off x="4662400" y="1952700"/>
            <a:ext cx="4082248" cy="25186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8"/>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GB"/>
              <a:t>Island</a:t>
            </a:r>
            <a:endParaRPr/>
          </a:p>
        </p:txBody>
      </p:sp>
      <p:sp>
        <p:nvSpPr>
          <p:cNvPr id="94" name="Google Shape;94;p18"/>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The people in the lifeboat rescue you and you keep sailing until you reach a deserted island and come ashore.</a:t>
            </a:r>
            <a:endParaRPr/>
          </a:p>
          <a:p>
            <a:pPr marL="0" lvl="0" indent="0" algn="l" rtl="0">
              <a:spcBef>
                <a:spcPts val="1200"/>
              </a:spcBef>
              <a:spcAft>
                <a:spcPts val="1200"/>
              </a:spcAft>
              <a:buNone/>
            </a:pPr>
            <a:endParaRPr/>
          </a:p>
        </p:txBody>
      </p:sp>
      <p:pic>
        <p:nvPicPr>
          <p:cNvPr id="95" name="Google Shape;95;p18"/>
          <p:cNvPicPr preferRelativeResize="0"/>
          <p:nvPr/>
        </p:nvPicPr>
        <p:blipFill>
          <a:blip r:embed="rId3">
            <a:alphaModFix/>
          </a:blip>
          <a:stretch>
            <a:fillRect/>
          </a:stretch>
        </p:blipFill>
        <p:spPr>
          <a:xfrm>
            <a:off x="573075" y="2065900"/>
            <a:ext cx="7633874" cy="22356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GB"/>
              <a:t>The Next Day</a:t>
            </a:r>
            <a:endParaRPr/>
          </a:p>
        </p:txBody>
      </p:sp>
      <p:sp>
        <p:nvSpPr>
          <p:cNvPr id="101" name="Google Shape;101;p19"/>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1200"/>
              </a:spcAft>
              <a:buNone/>
            </a:pPr>
            <a:r>
              <a:rPr lang="en-GB" dirty="0"/>
              <a:t>The next day everybody is hungry, thirsty, exhausted and desperately needs supplies. Luckily, one of you have brought binoculars and can see there are supplies in the distance from the wreckage of the cruise ship. The problem is only one of you has enough energy to make one swimming trip to the sea to get supplies. There is a weak and torn bag that can only be used once to get the supplies with a maximum weight of 10kg. Today is the only day to get supplies. Usually there are sharks and crocodiles in the sea but only for today they are gone as they were scared by the accident.</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0"/>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GB"/>
              <a:t>What supplies are you planning on getting?</a:t>
            </a:r>
            <a:endParaRPr/>
          </a:p>
        </p:txBody>
      </p:sp>
      <p:sp>
        <p:nvSpPr>
          <p:cNvPr id="107" name="Google Shape;107;p20"/>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AutoNum type="arabicPeriod"/>
            </a:pPr>
            <a:r>
              <a:rPr lang="en-GB" dirty="0"/>
              <a:t>Knife (1.2kg)                   11. Bug spray (1.3kg)</a:t>
            </a:r>
            <a:endParaRPr dirty="0"/>
          </a:p>
          <a:p>
            <a:pPr marL="457200" lvl="0" indent="-342900" algn="l" rtl="0">
              <a:spcBef>
                <a:spcPts val="0"/>
              </a:spcBef>
              <a:spcAft>
                <a:spcPts val="0"/>
              </a:spcAft>
              <a:buSzPts val="1800"/>
              <a:buAutoNum type="arabicPeriod"/>
            </a:pPr>
            <a:r>
              <a:rPr lang="en-GB" dirty="0"/>
              <a:t>Drinking water (5kg)            12. Fishing net (1.75kg)</a:t>
            </a:r>
            <a:endParaRPr dirty="0"/>
          </a:p>
          <a:p>
            <a:pPr marL="457200" lvl="0" indent="-342900" algn="l" rtl="0">
              <a:spcBef>
                <a:spcPts val="0"/>
              </a:spcBef>
              <a:spcAft>
                <a:spcPts val="0"/>
              </a:spcAft>
              <a:buSzPts val="1800"/>
              <a:buAutoNum type="arabicPeriod"/>
            </a:pPr>
            <a:r>
              <a:rPr lang="en-GB" dirty="0"/>
              <a:t>Edible food (5kg)               13. First aid kit (2.8kg)</a:t>
            </a:r>
            <a:endParaRPr dirty="0"/>
          </a:p>
          <a:p>
            <a:pPr marL="457200" lvl="0" indent="-342900" algn="l" rtl="0">
              <a:spcBef>
                <a:spcPts val="0"/>
              </a:spcBef>
              <a:spcAft>
                <a:spcPts val="0"/>
              </a:spcAft>
              <a:buSzPts val="1800"/>
              <a:buAutoNum type="arabicPeriod"/>
            </a:pPr>
            <a:r>
              <a:rPr lang="en-GB" dirty="0"/>
              <a:t>Animal </a:t>
            </a:r>
            <a:r>
              <a:rPr lang="en-GB" dirty="0" err="1"/>
              <a:t>Encyclopedia</a:t>
            </a:r>
            <a:r>
              <a:rPr lang="en-GB" dirty="0"/>
              <a:t> (3.1kg)     14. Soap (0.9kg)</a:t>
            </a:r>
            <a:endParaRPr dirty="0"/>
          </a:p>
          <a:p>
            <a:pPr marL="457200" lvl="0" indent="-342900" algn="l" rtl="0">
              <a:spcBef>
                <a:spcPts val="0"/>
              </a:spcBef>
              <a:spcAft>
                <a:spcPts val="0"/>
              </a:spcAft>
              <a:buSzPts val="1800"/>
              <a:buAutoNum type="arabicPeriod"/>
            </a:pPr>
            <a:r>
              <a:rPr lang="en-GB" dirty="0"/>
              <a:t>Torch (2.4kg)                   15. Toothbrushes (0.5kg)</a:t>
            </a:r>
            <a:endParaRPr dirty="0"/>
          </a:p>
          <a:p>
            <a:pPr marL="457200" lvl="0" indent="-342900" algn="l" rtl="0">
              <a:spcBef>
                <a:spcPts val="0"/>
              </a:spcBef>
              <a:spcAft>
                <a:spcPts val="0"/>
              </a:spcAft>
              <a:buSzPts val="1800"/>
              <a:buAutoNum type="arabicPeriod"/>
            </a:pPr>
            <a:r>
              <a:rPr lang="en-GB" dirty="0"/>
              <a:t>Weatherproof clothing (3.7kg)   16. Toothpaste (1kg)</a:t>
            </a:r>
            <a:endParaRPr dirty="0"/>
          </a:p>
          <a:p>
            <a:pPr marL="457200" lvl="0" indent="-342900" algn="l" rtl="0">
              <a:spcBef>
                <a:spcPts val="0"/>
              </a:spcBef>
              <a:spcAft>
                <a:spcPts val="0"/>
              </a:spcAft>
              <a:buSzPts val="1800"/>
              <a:buAutoNum type="arabicPeriod"/>
            </a:pPr>
            <a:r>
              <a:rPr lang="en-GB" dirty="0"/>
              <a:t>Sunscreen (1kg)                 17. Spear (3kg)</a:t>
            </a:r>
            <a:endParaRPr dirty="0"/>
          </a:p>
          <a:p>
            <a:pPr marL="457200" lvl="0" indent="-342900" algn="l" rtl="0">
              <a:spcBef>
                <a:spcPts val="0"/>
              </a:spcBef>
              <a:spcAft>
                <a:spcPts val="0"/>
              </a:spcAft>
              <a:buSzPts val="1800"/>
              <a:buAutoNum type="arabicPeriod"/>
            </a:pPr>
            <a:r>
              <a:rPr lang="en-GB" dirty="0"/>
              <a:t>Tent (2.25kg)                   18. Ladder (3.2kg)</a:t>
            </a:r>
            <a:endParaRPr dirty="0"/>
          </a:p>
          <a:p>
            <a:pPr marL="457200" lvl="0" indent="-342900" algn="l" rtl="0">
              <a:spcBef>
                <a:spcPts val="0"/>
              </a:spcBef>
              <a:spcAft>
                <a:spcPts val="0"/>
              </a:spcAft>
              <a:buSzPts val="1800"/>
              <a:buAutoNum type="arabicPeriod"/>
            </a:pPr>
            <a:r>
              <a:rPr lang="en-GB" dirty="0"/>
              <a:t>Box of matches (0.4kg)          19. Compass (0.8kg)</a:t>
            </a:r>
            <a:endParaRPr dirty="0"/>
          </a:p>
          <a:p>
            <a:pPr marL="457200" lvl="0" indent="-342900" algn="l" rtl="0">
              <a:spcBef>
                <a:spcPts val="0"/>
              </a:spcBef>
              <a:spcAft>
                <a:spcPts val="0"/>
              </a:spcAft>
              <a:buSzPts val="1800"/>
              <a:buAutoNum type="arabicPeriod"/>
            </a:pPr>
            <a:r>
              <a:rPr lang="en-GB" dirty="0"/>
              <a:t>Rope (2.5kg)                    20. Batteries (1.6kg)</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FD1D5-D2E0-E747-B4DE-AAFC79C994FE}"/>
              </a:ext>
            </a:extLst>
          </p:cNvPr>
          <p:cNvSpPr>
            <a:spLocks noGrp="1"/>
          </p:cNvSpPr>
          <p:nvPr>
            <p:ph type="title"/>
          </p:nvPr>
        </p:nvSpPr>
        <p:spPr/>
        <p:txBody>
          <a:bodyPr>
            <a:normAutofit fontScale="90000"/>
          </a:bodyPr>
          <a:lstStyle/>
          <a:p>
            <a:pPr algn="ctr"/>
            <a:r>
              <a:rPr lang="en-US" dirty="0"/>
              <a:t>Island Layout</a:t>
            </a:r>
          </a:p>
        </p:txBody>
      </p:sp>
      <p:sp>
        <p:nvSpPr>
          <p:cNvPr id="3" name="Text Placeholder 2">
            <a:extLst>
              <a:ext uri="{FF2B5EF4-FFF2-40B4-BE49-F238E27FC236}">
                <a16:creationId xmlns:a16="http://schemas.microsoft.com/office/drawing/2014/main" id="{9D0FA5A6-AFD5-C345-9AB5-5AE7C57B71A4}"/>
              </a:ext>
            </a:extLst>
          </p:cNvPr>
          <p:cNvSpPr>
            <a:spLocks noGrp="1"/>
          </p:cNvSpPr>
          <p:nvPr>
            <p:ph type="body" idx="1"/>
          </p:nvPr>
        </p:nvSpPr>
        <p:spPr/>
        <p:txBody>
          <a:bodyPr>
            <a:normAutofit/>
          </a:bodyPr>
          <a:lstStyle/>
          <a:p>
            <a:pPr marL="114300" indent="0">
              <a:buNone/>
            </a:pPr>
            <a:r>
              <a:rPr lang="en-US" dirty="0"/>
              <a:t>Now that you have the supplies needed from the wreckage of the cruise ship you will need to tour around the island to see how big it is and what it looks like. With the other people in your group you will need to draw the shape of the island and label as well as draw what would be in the island. As you draw the island think about what it would have been like for the Maori to first come to New Zealand. Think about how they would have navigated around the country and what resources they used to survive. What would their life be like compared to the lives you are living today.</a:t>
            </a:r>
          </a:p>
        </p:txBody>
      </p:sp>
    </p:spTree>
    <p:extLst>
      <p:ext uri="{BB962C8B-B14F-4D97-AF65-F5344CB8AC3E}">
        <p14:creationId xmlns:p14="http://schemas.microsoft.com/office/powerpoint/2010/main" val="2624083061"/>
      </p:ext>
    </p:extLst>
  </p:cSld>
  <p:clrMapOvr>
    <a:masterClrMapping/>
  </p:clrMapOvr>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1098</Words>
  <Application>Microsoft Macintosh PowerPoint</Application>
  <PresentationFormat>On-screen Show (16:9)</PresentationFormat>
  <Paragraphs>46</Paragraphs>
  <Slides>14</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Amatic SC</vt:lpstr>
      <vt:lpstr>Source Code Pro</vt:lpstr>
      <vt:lpstr>Arial</vt:lpstr>
      <vt:lpstr>Courier New</vt:lpstr>
      <vt:lpstr>Beach Day</vt:lpstr>
      <vt:lpstr>Castaway Island Activities</vt:lpstr>
      <vt:lpstr>Beginning</vt:lpstr>
      <vt:lpstr>Storm</vt:lpstr>
      <vt:lpstr>Mayday</vt:lpstr>
      <vt:lpstr>Lifeboat</vt:lpstr>
      <vt:lpstr>Island</vt:lpstr>
      <vt:lpstr>The Next Day</vt:lpstr>
      <vt:lpstr>What supplies are you planning on getting?</vt:lpstr>
      <vt:lpstr>Island Layout</vt:lpstr>
      <vt:lpstr>Containers Task</vt:lpstr>
      <vt:lpstr>Physical Game</vt:lpstr>
      <vt:lpstr>Plants Task</vt:lpstr>
      <vt:lpstr>What supplies are you planning on getting?</vt:lpstr>
      <vt:lpstr>Rubbish Raft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Castaway Island Activities</dc:title>
  <cp:lastModifiedBy>Microsoft Office User</cp:lastModifiedBy>
  <cp:revision>2</cp:revision>
  <dcterms:modified xsi:type="dcterms:W3CDTF">2023-07-15T12:19:48Z</dcterms:modified>
</cp:coreProperties>
</file>