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4"/>
    <p:sldMasterId id="2147483675" r:id="rId5"/>
    <p:sldMasterId id="214748367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Lst>
  <p:sldSz cy="5143500" cx="9144000"/>
  <p:notesSz cx="6858000" cy="9144000"/>
  <p:embeddedFontLst>
    <p:embeddedFont>
      <p:font typeface="Raleway"/>
      <p:regular r:id="rId17"/>
      <p:bold r:id="rId18"/>
      <p:italic r:id="rId19"/>
      <p:boldItalic r:id="rId20"/>
    </p:embeddedFont>
    <p:embeddedFont>
      <p:font typeface="Lato"/>
      <p:regular r:id="rId21"/>
      <p:bold r:id="rId22"/>
      <p:italic r:id="rId23"/>
      <p:boldItalic r:id="rId24"/>
    </p:embeddedFont>
    <p:embeddedFont>
      <p:font typeface="Comfortaa"/>
      <p:regular r:id="rId25"/>
      <p:bold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boldItalic.fntdata"/><Relationship Id="rId22" Type="http://schemas.openxmlformats.org/officeDocument/2006/relationships/font" Target="fonts/Lato-bold.fntdata"/><Relationship Id="rId21" Type="http://schemas.openxmlformats.org/officeDocument/2006/relationships/font" Target="fonts/Lato-regular.fntdata"/><Relationship Id="rId24" Type="http://schemas.openxmlformats.org/officeDocument/2006/relationships/font" Target="fonts/Lato-boldItalic.fntdata"/><Relationship Id="rId23" Type="http://schemas.openxmlformats.org/officeDocument/2006/relationships/font" Target="fonts/La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font" Target="fonts/Comfortaa-bold.fntdata"/><Relationship Id="rId25" Type="http://schemas.openxmlformats.org/officeDocument/2006/relationships/font" Target="fonts/Comfortaa-regular.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font" Target="fonts/Raleway-regular.fntdata"/><Relationship Id="rId16" Type="http://schemas.openxmlformats.org/officeDocument/2006/relationships/slide" Target="slides/slide9.xml"/><Relationship Id="rId19" Type="http://schemas.openxmlformats.org/officeDocument/2006/relationships/font" Target="fonts/Raleway-italic.fntdata"/><Relationship Id="rId18" Type="http://schemas.openxmlformats.org/officeDocument/2006/relationships/font" Target="fonts/Raleway-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8f9dc678f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8f9dc678f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ef59ea931b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ef59ea931b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f05e632056_0_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f05e632056_0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f05e632056_0_2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f05e632056_0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f05e632056_0_3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2f05e632056_0_3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2f05e632056_0_3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ef59ea931b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ef59ea931b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f05e63205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2f05e63205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f05e632056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f05e632056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f05e632056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2f05e632056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4" name="Shape 54"/>
        <p:cNvGrpSpPr/>
        <p:nvPr/>
      </p:nvGrpSpPr>
      <p:grpSpPr>
        <a:xfrm>
          <a:off x="0" y="0"/>
          <a:ext cx="0" cy="0"/>
          <a:chOff x="0" y="0"/>
          <a:chExt cx="0" cy="0"/>
        </a:xfrm>
      </p:grpSpPr>
      <p:sp>
        <p:nvSpPr>
          <p:cNvPr id="55" name="Google Shape;55;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 name="Google Shape;56;p14"/>
          <p:cNvGrpSpPr/>
          <p:nvPr/>
        </p:nvGrpSpPr>
        <p:grpSpPr>
          <a:xfrm>
            <a:off x="830392" y="1191256"/>
            <a:ext cx="745763" cy="45826"/>
            <a:chOff x="4580561" y="2589004"/>
            <a:chExt cx="1064464" cy="25200"/>
          </a:xfrm>
        </p:grpSpPr>
        <p:sp>
          <p:nvSpPr>
            <p:cNvPr id="57" name="Google Shape;57;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60" name="Google Shape;60;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61" name="Google Shape;61;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grpSp>
        <p:nvGrpSpPr>
          <p:cNvPr id="63" name="Google Shape;63;p15"/>
          <p:cNvGrpSpPr/>
          <p:nvPr/>
        </p:nvGrpSpPr>
        <p:grpSpPr>
          <a:xfrm>
            <a:off x="830392" y="1191256"/>
            <a:ext cx="745763" cy="45826"/>
            <a:chOff x="4580561" y="2589004"/>
            <a:chExt cx="1064464" cy="25200"/>
          </a:xfrm>
        </p:grpSpPr>
        <p:sp>
          <p:nvSpPr>
            <p:cNvPr id="64" name="Google Shape;64;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67" name="Google Shape;67;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8" name="Shape 68"/>
        <p:cNvGrpSpPr/>
        <p:nvPr/>
      </p:nvGrpSpPr>
      <p:grpSpPr>
        <a:xfrm>
          <a:off x="0" y="0"/>
          <a:ext cx="0" cy="0"/>
          <a:chOff x="0" y="0"/>
          <a:chExt cx="0" cy="0"/>
        </a:xfrm>
      </p:grpSpPr>
      <p:sp>
        <p:nvSpPr>
          <p:cNvPr id="69" name="Google Shape;69;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 name="Google Shape;70;p16"/>
          <p:cNvGrpSpPr/>
          <p:nvPr/>
        </p:nvGrpSpPr>
        <p:grpSpPr>
          <a:xfrm>
            <a:off x="830392" y="1191256"/>
            <a:ext cx="745763" cy="45826"/>
            <a:chOff x="4580561" y="2589004"/>
            <a:chExt cx="1064464" cy="25200"/>
          </a:xfrm>
        </p:grpSpPr>
        <p:sp>
          <p:nvSpPr>
            <p:cNvPr id="71" name="Google Shape;71;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 name="Google Shape;73;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74" name="Google Shape;74;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75" name="Google Shape;75;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 name="Google Shape;78;p17"/>
          <p:cNvGrpSpPr/>
          <p:nvPr/>
        </p:nvGrpSpPr>
        <p:grpSpPr>
          <a:xfrm>
            <a:off x="830392" y="1191256"/>
            <a:ext cx="745763" cy="45826"/>
            <a:chOff x="4580561" y="2589004"/>
            <a:chExt cx="1064464" cy="25200"/>
          </a:xfrm>
        </p:grpSpPr>
        <p:sp>
          <p:nvSpPr>
            <p:cNvPr id="79" name="Google Shape;79;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 name="Google Shape;81;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82" name="Google Shape;82;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3" name="Google Shape;83;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4" name="Google Shape;84;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p18"/>
          <p:cNvGrpSpPr/>
          <p:nvPr/>
        </p:nvGrpSpPr>
        <p:grpSpPr>
          <a:xfrm>
            <a:off x="830392" y="1191256"/>
            <a:ext cx="745763" cy="45826"/>
            <a:chOff x="4580561" y="2589004"/>
            <a:chExt cx="1064464" cy="25200"/>
          </a:xfrm>
        </p:grpSpPr>
        <p:sp>
          <p:nvSpPr>
            <p:cNvPr id="88" name="Google Shape;88;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1" name="Google Shape;91;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sp>
        <p:nvSpPr>
          <p:cNvPr id="93" name="Google Shape;93;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 name="Google Shape;94;p19"/>
          <p:cNvGrpSpPr/>
          <p:nvPr/>
        </p:nvGrpSpPr>
        <p:grpSpPr>
          <a:xfrm>
            <a:off x="830392" y="1191256"/>
            <a:ext cx="745763" cy="45826"/>
            <a:chOff x="4580561" y="2589004"/>
            <a:chExt cx="1064464" cy="25200"/>
          </a:xfrm>
        </p:grpSpPr>
        <p:sp>
          <p:nvSpPr>
            <p:cNvPr id="95" name="Google Shape;95;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8" name="Google Shape;98;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99" name="Google Shape;99;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0" name="Shape 100"/>
        <p:cNvGrpSpPr/>
        <p:nvPr/>
      </p:nvGrpSpPr>
      <p:grpSpPr>
        <a:xfrm>
          <a:off x="0" y="0"/>
          <a:ext cx="0" cy="0"/>
          <a:chOff x="0" y="0"/>
          <a:chExt cx="0" cy="0"/>
        </a:xfrm>
      </p:grpSpPr>
      <p:grpSp>
        <p:nvGrpSpPr>
          <p:cNvPr id="101" name="Google Shape;101;p20"/>
          <p:cNvGrpSpPr/>
          <p:nvPr/>
        </p:nvGrpSpPr>
        <p:grpSpPr>
          <a:xfrm>
            <a:off x="830392" y="4169130"/>
            <a:ext cx="745763" cy="45826"/>
            <a:chOff x="4580561" y="2589004"/>
            <a:chExt cx="1064464" cy="25200"/>
          </a:xfrm>
        </p:grpSpPr>
        <p:sp>
          <p:nvSpPr>
            <p:cNvPr id="102" name="Google Shape;102;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05" name="Google Shape;105;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6" name="Shape 106"/>
        <p:cNvGrpSpPr/>
        <p:nvPr/>
      </p:nvGrpSpPr>
      <p:grpSpPr>
        <a:xfrm>
          <a:off x="0" y="0"/>
          <a:ext cx="0" cy="0"/>
          <a:chOff x="0" y="0"/>
          <a:chExt cx="0" cy="0"/>
        </a:xfrm>
      </p:grpSpPr>
      <p:sp>
        <p:nvSpPr>
          <p:cNvPr id="107" name="Google Shape;107;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21"/>
          <p:cNvGrpSpPr/>
          <p:nvPr/>
        </p:nvGrpSpPr>
        <p:grpSpPr>
          <a:xfrm>
            <a:off x="830392" y="1191256"/>
            <a:ext cx="745763" cy="45826"/>
            <a:chOff x="4580561" y="2589004"/>
            <a:chExt cx="1064464" cy="25200"/>
          </a:xfrm>
        </p:grpSpPr>
        <p:sp>
          <p:nvSpPr>
            <p:cNvPr id="109" name="Google Shape;109;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2" name="Google Shape;112;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13" name="Google Shape;113;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4" name="Google Shape;114;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5" name="Shape 115"/>
        <p:cNvGrpSpPr/>
        <p:nvPr/>
      </p:nvGrpSpPr>
      <p:grpSpPr>
        <a:xfrm>
          <a:off x="0" y="0"/>
          <a:ext cx="0" cy="0"/>
          <a:chOff x="0" y="0"/>
          <a:chExt cx="0" cy="0"/>
        </a:xfrm>
      </p:grpSpPr>
      <p:sp>
        <p:nvSpPr>
          <p:cNvPr id="116" name="Google Shape;116;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17" name="Google Shape;117;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8" name="Shape 118"/>
        <p:cNvGrpSpPr/>
        <p:nvPr/>
      </p:nvGrpSpPr>
      <p:grpSpPr>
        <a:xfrm>
          <a:off x="0" y="0"/>
          <a:ext cx="0" cy="0"/>
          <a:chOff x="0" y="0"/>
          <a:chExt cx="0" cy="0"/>
        </a:xfrm>
      </p:grpSpPr>
      <p:grpSp>
        <p:nvGrpSpPr>
          <p:cNvPr id="119" name="Google Shape;119;p23"/>
          <p:cNvGrpSpPr/>
          <p:nvPr/>
        </p:nvGrpSpPr>
        <p:grpSpPr>
          <a:xfrm>
            <a:off x="830392" y="4169130"/>
            <a:ext cx="745763" cy="45826"/>
            <a:chOff x="4580561" y="2589004"/>
            <a:chExt cx="1064464" cy="25200"/>
          </a:xfrm>
        </p:grpSpPr>
        <p:sp>
          <p:nvSpPr>
            <p:cNvPr id="120" name="Google Shape;120;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23" name="Google Shape;123;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24" name="Google Shape;124;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5" name="Shape 125"/>
        <p:cNvGrpSpPr/>
        <p:nvPr/>
      </p:nvGrpSpPr>
      <p:grpSpPr>
        <a:xfrm>
          <a:off x="0" y="0"/>
          <a:ext cx="0" cy="0"/>
          <a:chOff x="0" y="0"/>
          <a:chExt cx="0" cy="0"/>
        </a:xfrm>
      </p:grpSpPr>
      <p:sp>
        <p:nvSpPr>
          <p:cNvPr id="126" name="Google Shape;126;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2" name="Shape 132"/>
        <p:cNvGrpSpPr/>
        <p:nvPr/>
      </p:nvGrpSpPr>
      <p:grpSpPr>
        <a:xfrm>
          <a:off x="0" y="0"/>
          <a:ext cx="0" cy="0"/>
          <a:chOff x="0" y="0"/>
          <a:chExt cx="0" cy="0"/>
        </a:xfrm>
      </p:grpSpPr>
      <p:sp>
        <p:nvSpPr>
          <p:cNvPr id="133" name="Google Shape;133;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35" name="Shape 135"/>
        <p:cNvGrpSpPr/>
        <p:nvPr/>
      </p:nvGrpSpPr>
      <p:grpSpPr>
        <a:xfrm>
          <a:off x="0" y="0"/>
          <a:ext cx="0" cy="0"/>
          <a:chOff x="0" y="0"/>
          <a:chExt cx="0" cy="0"/>
        </a:xfrm>
      </p:grpSpPr>
      <p:sp>
        <p:nvSpPr>
          <p:cNvPr id="136" name="Google Shape;136;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7" name="Google Shape;137;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9" name="Google Shape;139;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0" name="Google Shape;140;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1" name="Google Shape;141;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4.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2.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3" name="Google Shape;53;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7" name="Shape 127"/>
        <p:cNvGrpSpPr/>
        <p:nvPr/>
      </p:nvGrpSpPr>
      <p:grpSpPr>
        <a:xfrm>
          <a:off x="0" y="0"/>
          <a:ext cx="0" cy="0"/>
          <a:chOff x="0" y="0"/>
          <a:chExt cx="0" cy="0"/>
        </a:xfrm>
      </p:grpSpPr>
      <p:sp>
        <p:nvSpPr>
          <p:cNvPr id="128" name="Google Shape;128;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 name="Google Shape;129;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8.png"/><Relationship Id="rId4" Type="http://schemas.openxmlformats.org/officeDocument/2006/relationships/image" Target="../media/image5.png"/><Relationship Id="rId5"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5tgNtIUOL4E" TargetMode="Externa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20.png"/><Relationship Id="rId11" Type="http://schemas.openxmlformats.org/officeDocument/2006/relationships/image" Target="../media/image9.png"/><Relationship Id="rId10" Type="http://schemas.openxmlformats.org/officeDocument/2006/relationships/image" Target="../media/image8.png"/><Relationship Id="rId12" Type="http://schemas.openxmlformats.org/officeDocument/2006/relationships/image" Target="../media/image16.png"/><Relationship Id="rId9" Type="http://schemas.openxmlformats.org/officeDocument/2006/relationships/image" Target="../media/image14.png"/><Relationship Id="rId5" Type="http://schemas.openxmlformats.org/officeDocument/2006/relationships/image" Target="../media/image7.png"/><Relationship Id="rId6" Type="http://schemas.openxmlformats.org/officeDocument/2006/relationships/image" Target="../media/image15.png"/><Relationship Id="rId7" Type="http://schemas.openxmlformats.org/officeDocument/2006/relationships/image" Target="../media/image10.png"/><Relationship Id="rId8"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doc.govt.nz/nature/native-animals/birds/birds-a-z/kakapo/#:~:text=It's%20critically%20endangered%20and%20one%20of%20New%20Zealand's%20unique%20treasures.&amp;text=There%20are%20only%20247%20k%C4%81k%C4%81p%C5%8D%20alive%20today." TargetMode="Externa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hyperlink" Target="https://www.doc.govt.nz/nature/pests-and-threats/diseases/kauri-disease/" TargetMode="Externa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nvSpPr>
        <p:spPr>
          <a:xfrm>
            <a:off x="3320600" y="0"/>
            <a:ext cx="58233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1"/>
                </a:solidFill>
                <a:latin typeface="Trebuchet MS"/>
                <a:ea typeface="Trebuchet MS"/>
                <a:cs typeface="Trebuchet MS"/>
                <a:sym typeface="Trebuchet MS"/>
              </a:rPr>
              <a:t>Human activities that threaten native plants and animals</a:t>
            </a:r>
            <a:r>
              <a:rPr lang="en" sz="3000">
                <a:solidFill>
                  <a:schemeClr val="dk1"/>
                </a:solidFill>
                <a:latin typeface="Trebuchet MS"/>
                <a:ea typeface="Trebuchet MS"/>
                <a:cs typeface="Trebuchet MS"/>
                <a:sym typeface="Trebuchet MS"/>
              </a:rPr>
              <a:t>.</a:t>
            </a:r>
            <a:endParaRPr sz="3000">
              <a:solidFill>
                <a:schemeClr val="lt1"/>
              </a:solidFill>
              <a:latin typeface="Lato"/>
              <a:ea typeface="Lato"/>
              <a:cs typeface="Lato"/>
              <a:sym typeface="Lato"/>
            </a:endParaRPr>
          </a:p>
          <a:p>
            <a:pPr indent="0" lvl="0" marL="0" rtl="0" algn="ctr">
              <a:spcBef>
                <a:spcPts val="0"/>
              </a:spcBef>
              <a:spcAft>
                <a:spcPts val="0"/>
              </a:spcAft>
              <a:buNone/>
            </a:pPr>
            <a:r>
              <a:t/>
            </a:r>
            <a:endParaRPr sz="3000">
              <a:solidFill>
                <a:schemeClr val="lt1"/>
              </a:solidFill>
              <a:latin typeface="Comfortaa"/>
              <a:ea typeface="Comfortaa"/>
              <a:cs typeface="Comfortaa"/>
              <a:sym typeface="Comfortaa"/>
            </a:endParaRPr>
          </a:p>
          <a:p>
            <a:pPr indent="0" lvl="0" marL="0" rtl="0" algn="l">
              <a:spcBef>
                <a:spcPts val="0"/>
              </a:spcBef>
              <a:spcAft>
                <a:spcPts val="0"/>
              </a:spcAft>
              <a:buNone/>
            </a:pPr>
            <a:r>
              <a:rPr lang="en" sz="3000">
                <a:solidFill>
                  <a:schemeClr val="dk1"/>
                </a:solidFill>
                <a:latin typeface="Comfortaa"/>
                <a:ea typeface="Comfortaa"/>
                <a:cs typeface="Comfortaa"/>
                <a:sym typeface="Comfortaa"/>
              </a:rPr>
              <a:t>   Lesson 7</a:t>
            </a:r>
            <a:endParaRPr/>
          </a:p>
        </p:txBody>
      </p:sp>
      <p:pic>
        <p:nvPicPr>
          <p:cNvPr id="149" name="Google Shape;149;p30"/>
          <p:cNvPicPr preferRelativeResize="0"/>
          <p:nvPr/>
        </p:nvPicPr>
        <p:blipFill>
          <a:blip r:embed="rId3">
            <a:alphaModFix/>
          </a:blip>
          <a:stretch>
            <a:fillRect/>
          </a:stretch>
        </p:blipFill>
        <p:spPr>
          <a:xfrm>
            <a:off x="137950" y="1970700"/>
            <a:ext cx="2847650" cy="3093975"/>
          </a:xfrm>
          <a:prstGeom prst="rect">
            <a:avLst/>
          </a:prstGeom>
          <a:noFill/>
          <a:ln>
            <a:noFill/>
          </a:ln>
        </p:spPr>
      </p:pic>
      <p:pic>
        <p:nvPicPr>
          <p:cNvPr id="150" name="Google Shape;150;p30"/>
          <p:cNvPicPr preferRelativeResize="0"/>
          <p:nvPr/>
        </p:nvPicPr>
        <p:blipFill>
          <a:blip r:embed="rId4">
            <a:alphaModFix/>
          </a:blip>
          <a:stretch>
            <a:fillRect/>
          </a:stretch>
        </p:blipFill>
        <p:spPr>
          <a:xfrm>
            <a:off x="3074275" y="1970700"/>
            <a:ext cx="2896901" cy="3093975"/>
          </a:xfrm>
          <a:prstGeom prst="rect">
            <a:avLst/>
          </a:prstGeom>
          <a:noFill/>
          <a:ln>
            <a:noFill/>
          </a:ln>
        </p:spPr>
      </p:pic>
      <p:pic>
        <p:nvPicPr>
          <p:cNvPr id="151" name="Google Shape;151;p30"/>
          <p:cNvPicPr preferRelativeResize="0"/>
          <p:nvPr/>
        </p:nvPicPr>
        <p:blipFill>
          <a:blip r:embed="rId5">
            <a:alphaModFix/>
          </a:blip>
          <a:stretch>
            <a:fillRect/>
          </a:stretch>
        </p:blipFill>
        <p:spPr>
          <a:xfrm>
            <a:off x="6107175" y="1970700"/>
            <a:ext cx="2896899" cy="30939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Risk Of Extinction</a:t>
            </a:r>
            <a:endParaRPr/>
          </a:p>
        </p:txBody>
      </p:sp>
      <p:sp>
        <p:nvSpPr>
          <p:cNvPr id="157" name="Google Shape;157;p31"/>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Watch the following </a:t>
            </a:r>
            <a:r>
              <a:rPr lang="en" sz="1800" u="sng">
                <a:solidFill>
                  <a:schemeClr val="hlink"/>
                </a:solidFill>
                <a:hlinkClick r:id="rId3"/>
              </a:rPr>
              <a:t>video</a:t>
            </a:r>
            <a:r>
              <a:rPr lang="en" sz="1800"/>
              <a:t> about plants and animals at risk of extinction.</a:t>
            </a:r>
            <a:endParaRPr sz="1800"/>
          </a:p>
        </p:txBody>
      </p:sp>
      <p:pic>
        <p:nvPicPr>
          <p:cNvPr id="158" name="Google Shape;158;p31"/>
          <p:cNvPicPr preferRelativeResize="0"/>
          <p:nvPr/>
        </p:nvPicPr>
        <p:blipFill>
          <a:blip r:embed="rId4">
            <a:alphaModFix/>
          </a:blip>
          <a:stretch>
            <a:fillRect/>
          </a:stretch>
        </p:blipFill>
        <p:spPr>
          <a:xfrm>
            <a:off x="3754175" y="1566700"/>
            <a:ext cx="4473451" cy="2118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2"/>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69" name="Google Shape;169;p3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Native plants and animals in New Zealand are dying out because of human actions</a:t>
            </a:r>
            <a:r>
              <a:rPr lang="en"/>
              <a:t>.</a:t>
            </a:r>
            <a:endParaRPr/>
          </a:p>
        </p:txBody>
      </p:sp>
      <p:sp>
        <p:nvSpPr>
          <p:cNvPr id="176" name="Google Shape;176;p34"/>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Kakapos and Kauri trees are one of the native plants and animals which we can save if we do the right thing</a:t>
            </a:r>
            <a:r>
              <a:rPr lang="en"/>
              <a:t>.</a:t>
            </a:r>
            <a:endParaRPr/>
          </a:p>
        </p:txBody>
      </p:sp>
      <p:sp>
        <p:nvSpPr>
          <p:cNvPr id="177" name="Google Shape;177;p34"/>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78" name="Google Shape;178;p34"/>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Environmental Issues</a:t>
            </a:r>
            <a:endParaRPr b="1"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Native plants and animals play an essential part to NZ.</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They helped Māori to live and are needed for our nature.</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 (MILD)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For 3 of the environmental issues on the right, explain </a:t>
            </a:r>
            <a:r>
              <a:rPr lang="en" sz="1800">
                <a:solidFill>
                  <a:schemeClr val="dk1"/>
                </a:solidFill>
                <a:highlight>
                  <a:srgbClr val="FFFFFF"/>
                </a:highlight>
                <a:latin typeface="Lato"/>
                <a:ea typeface="Lato"/>
                <a:cs typeface="Lato"/>
                <a:sym typeface="Lato"/>
              </a:rPr>
              <a:t>why these are threatening native plants and animals in NZ</a:t>
            </a: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p:txBody>
      </p:sp>
      <p:sp>
        <p:nvSpPr>
          <p:cNvPr id="184" name="Google Shape;184;p35"/>
          <p:cNvSpPr txBox="1"/>
          <p:nvPr/>
        </p:nvSpPr>
        <p:spPr>
          <a:xfrm>
            <a:off x="7252150" y="679875"/>
            <a:ext cx="16257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Tree-felling</a:t>
            </a:r>
            <a:endParaRPr sz="1800">
              <a:solidFill>
                <a:srgbClr val="595959"/>
              </a:solidFill>
            </a:endParaRPr>
          </a:p>
        </p:txBody>
      </p:sp>
      <p:sp>
        <p:nvSpPr>
          <p:cNvPr id="185" name="Google Shape;185;p35"/>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6" name="Google Shape;186;p35"/>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7" name="Google Shape;187;p35"/>
          <p:cNvSpPr txBox="1"/>
          <p:nvPr/>
        </p:nvSpPr>
        <p:spPr>
          <a:xfrm>
            <a:off x="5920613" y="679875"/>
            <a:ext cx="1434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Hunting</a:t>
            </a:r>
            <a:endParaRPr sz="1800">
              <a:solidFill>
                <a:srgbClr val="595959"/>
              </a:solidFill>
            </a:endParaRPr>
          </a:p>
        </p:txBody>
      </p:sp>
      <p:sp>
        <p:nvSpPr>
          <p:cNvPr id="188" name="Google Shape;188;p35"/>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9" name="Google Shape;189;p35"/>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90" name="Google Shape;190;p35"/>
          <p:cNvSpPr txBox="1"/>
          <p:nvPr/>
        </p:nvSpPr>
        <p:spPr>
          <a:xfrm>
            <a:off x="5774150" y="1737875"/>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sz="1800">
                <a:solidFill>
                  <a:srgbClr val="595959"/>
                </a:solidFill>
              </a:rPr>
              <a:t>Overfishing</a:t>
            </a:r>
            <a:endParaRPr sz="1800">
              <a:solidFill>
                <a:srgbClr val="595959"/>
              </a:solidFill>
            </a:endParaRPr>
          </a:p>
        </p:txBody>
      </p:sp>
      <p:sp>
        <p:nvSpPr>
          <p:cNvPr id="191" name="Google Shape;191;p35"/>
          <p:cNvSpPr txBox="1"/>
          <p:nvPr/>
        </p:nvSpPr>
        <p:spPr>
          <a:xfrm>
            <a:off x="7116025" y="1737875"/>
            <a:ext cx="207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Invasive species</a:t>
            </a:r>
            <a:endParaRPr sz="1800">
              <a:solidFill>
                <a:srgbClr val="595959"/>
              </a:solidFill>
            </a:endParaRPr>
          </a:p>
        </p:txBody>
      </p:sp>
      <p:sp>
        <p:nvSpPr>
          <p:cNvPr id="192" name="Google Shape;192;p35"/>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3" name="Google Shape;193;p35"/>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4" name="Google Shape;194;p35"/>
          <p:cNvSpPr txBox="1"/>
          <p:nvPr/>
        </p:nvSpPr>
        <p:spPr>
          <a:xfrm>
            <a:off x="6144000" y="268720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Grazing</a:t>
            </a:r>
            <a:endParaRPr/>
          </a:p>
        </p:txBody>
      </p:sp>
      <p:sp>
        <p:nvSpPr>
          <p:cNvPr id="195" name="Google Shape;195;p35"/>
          <p:cNvSpPr txBox="1"/>
          <p:nvPr/>
        </p:nvSpPr>
        <p:spPr>
          <a:xfrm>
            <a:off x="7532075" y="268720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Diseases</a:t>
            </a:r>
            <a:endParaRPr/>
          </a:p>
        </p:txBody>
      </p:sp>
      <p:sp>
        <p:nvSpPr>
          <p:cNvPr id="196" name="Google Shape;196;p35"/>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7" name="Google Shape;197;p35"/>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8" name="Google Shape;198;p35"/>
          <p:cNvSpPr txBox="1"/>
          <p:nvPr/>
        </p:nvSpPr>
        <p:spPr>
          <a:xfrm>
            <a:off x="6084550" y="37785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 Littering</a:t>
            </a:r>
            <a:endParaRPr/>
          </a:p>
        </p:txBody>
      </p:sp>
      <p:sp>
        <p:nvSpPr>
          <p:cNvPr id="199" name="Google Shape;199;p35"/>
          <p:cNvSpPr txBox="1"/>
          <p:nvPr/>
        </p:nvSpPr>
        <p:spPr>
          <a:xfrm>
            <a:off x="7357375" y="37785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 Destruction</a:t>
            </a:r>
            <a:endParaRPr/>
          </a:p>
        </p:txBody>
      </p:sp>
      <p:sp>
        <p:nvSpPr>
          <p:cNvPr id="200" name="Google Shape;200;p35"/>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1" name="Google Shape;201;p35"/>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2" name="Google Shape;202;p35"/>
          <p:cNvSpPr txBox="1"/>
          <p:nvPr/>
        </p:nvSpPr>
        <p:spPr>
          <a:xfrm>
            <a:off x="5920625" y="46945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Urbanisation</a:t>
            </a:r>
            <a:endParaRPr/>
          </a:p>
        </p:txBody>
      </p:sp>
      <p:sp>
        <p:nvSpPr>
          <p:cNvPr id="203" name="Google Shape;203;p35"/>
          <p:cNvSpPr txBox="1"/>
          <p:nvPr/>
        </p:nvSpPr>
        <p:spPr>
          <a:xfrm>
            <a:off x="7535075" y="46945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Pesticides</a:t>
            </a:r>
            <a:endParaRPr/>
          </a:p>
        </p:txBody>
      </p:sp>
      <p:pic>
        <p:nvPicPr>
          <p:cNvPr id="204" name="Google Shape;204;p35"/>
          <p:cNvPicPr preferRelativeResize="0"/>
          <p:nvPr/>
        </p:nvPicPr>
        <p:blipFill>
          <a:blip r:embed="rId3">
            <a:alphaModFix/>
          </a:blip>
          <a:stretch>
            <a:fillRect/>
          </a:stretch>
        </p:blipFill>
        <p:spPr>
          <a:xfrm>
            <a:off x="6112901" y="109975"/>
            <a:ext cx="1082850" cy="645725"/>
          </a:xfrm>
          <a:prstGeom prst="rect">
            <a:avLst/>
          </a:prstGeom>
          <a:noFill/>
          <a:ln>
            <a:noFill/>
          </a:ln>
        </p:spPr>
      </p:pic>
      <p:pic>
        <p:nvPicPr>
          <p:cNvPr id="205" name="Google Shape;205;p35"/>
          <p:cNvPicPr preferRelativeResize="0"/>
          <p:nvPr/>
        </p:nvPicPr>
        <p:blipFill>
          <a:blip r:embed="rId4">
            <a:alphaModFix/>
          </a:blip>
          <a:stretch>
            <a:fillRect/>
          </a:stretch>
        </p:blipFill>
        <p:spPr>
          <a:xfrm>
            <a:off x="7511800" y="109975"/>
            <a:ext cx="1101050" cy="645724"/>
          </a:xfrm>
          <a:prstGeom prst="rect">
            <a:avLst/>
          </a:prstGeom>
          <a:noFill/>
          <a:ln>
            <a:noFill/>
          </a:ln>
        </p:spPr>
      </p:pic>
      <p:pic>
        <p:nvPicPr>
          <p:cNvPr id="206" name="Google Shape;206;p35"/>
          <p:cNvPicPr preferRelativeResize="0"/>
          <p:nvPr/>
        </p:nvPicPr>
        <p:blipFill>
          <a:blip r:embed="rId5">
            <a:alphaModFix/>
          </a:blip>
          <a:stretch>
            <a:fillRect/>
          </a:stretch>
        </p:blipFill>
        <p:spPr>
          <a:xfrm>
            <a:off x="6112900" y="1172100"/>
            <a:ext cx="1082850" cy="632451"/>
          </a:xfrm>
          <a:prstGeom prst="rect">
            <a:avLst/>
          </a:prstGeom>
          <a:noFill/>
          <a:ln>
            <a:noFill/>
          </a:ln>
        </p:spPr>
      </p:pic>
      <p:pic>
        <p:nvPicPr>
          <p:cNvPr id="207" name="Google Shape;207;p35"/>
          <p:cNvPicPr preferRelativeResize="0"/>
          <p:nvPr/>
        </p:nvPicPr>
        <p:blipFill>
          <a:blip r:embed="rId6">
            <a:alphaModFix/>
          </a:blip>
          <a:stretch>
            <a:fillRect/>
          </a:stretch>
        </p:blipFill>
        <p:spPr>
          <a:xfrm>
            <a:off x="7511800" y="1158825"/>
            <a:ext cx="1111200" cy="645725"/>
          </a:xfrm>
          <a:prstGeom prst="rect">
            <a:avLst/>
          </a:prstGeom>
          <a:noFill/>
          <a:ln>
            <a:noFill/>
          </a:ln>
        </p:spPr>
      </p:pic>
      <p:pic>
        <p:nvPicPr>
          <p:cNvPr id="208" name="Google Shape;208;p35"/>
          <p:cNvPicPr preferRelativeResize="0"/>
          <p:nvPr/>
        </p:nvPicPr>
        <p:blipFill>
          <a:blip r:embed="rId7">
            <a:alphaModFix/>
          </a:blip>
          <a:stretch>
            <a:fillRect/>
          </a:stretch>
        </p:blipFill>
        <p:spPr>
          <a:xfrm>
            <a:off x="6112900" y="2175100"/>
            <a:ext cx="1082850" cy="632450"/>
          </a:xfrm>
          <a:prstGeom prst="rect">
            <a:avLst/>
          </a:prstGeom>
          <a:noFill/>
          <a:ln>
            <a:noFill/>
          </a:ln>
        </p:spPr>
      </p:pic>
      <p:pic>
        <p:nvPicPr>
          <p:cNvPr id="209" name="Google Shape;209;p35"/>
          <p:cNvPicPr preferRelativeResize="0"/>
          <p:nvPr/>
        </p:nvPicPr>
        <p:blipFill>
          <a:blip r:embed="rId8">
            <a:alphaModFix/>
          </a:blip>
          <a:stretch>
            <a:fillRect/>
          </a:stretch>
        </p:blipFill>
        <p:spPr>
          <a:xfrm>
            <a:off x="7564850" y="2161825"/>
            <a:ext cx="1082850" cy="645725"/>
          </a:xfrm>
          <a:prstGeom prst="rect">
            <a:avLst/>
          </a:prstGeom>
          <a:noFill/>
          <a:ln>
            <a:noFill/>
          </a:ln>
        </p:spPr>
      </p:pic>
      <p:pic>
        <p:nvPicPr>
          <p:cNvPr id="210" name="Google Shape;210;p35"/>
          <p:cNvPicPr preferRelativeResize="0"/>
          <p:nvPr/>
        </p:nvPicPr>
        <p:blipFill>
          <a:blip r:embed="rId9">
            <a:alphaModFix/>
          </a:blip>
          <a:stretch>
            <a:fillRect/>
          </a:stretch>
        </p:blipFill>
        <p:spPr>
          <a:xfrm>
            <a:off x="6105301" y="3183775"/>
            <a:ext cx="1082850" cy="680225"/>
          </a:xfrm>
          <a:prstGeom prst="rect">
            <a:avLst/>
          </a:prstGeom>
          <a:noFill/>
          <a:ln>
            <a:noFill/>
          </a:ln>
        </p:spPr>
      </p:pic>
      <p:pic>
        <p:nvPicPr>
          <p:cNvPr id="211" name="Google Shape;211;p35"/>
          <p:cNvPicPr preferRelativeResize="0"/>
          <p:nvPr/>
        </p:nvPicPr>
        <p:blipFill>
          <a:blip r:embed="rId10">
            <a:alphaModFix/>
          </a:blip>
          <a:stretch>
            <a:fillRect/>
          </a:stretch>
        </p:blipFill>
        <p:spPr>
          <a:xfrm>
            <a:off x="7558350" y="3183775"/>
            <a:ext cx="1082850" cy="680225"/>
          </a:xfrm>
          <a:prstGeom prst="rect">
            <a:avLst/>
          </a:prstGeom>
          <a:noFill/>
          <a:ln>
            <a:noFill/>
          </a:ln>
        </p:spPr>
      </p:pic>
      <p:pic>
        <p:nvPicPr>
          <p:cNvPr id="212" name="Google Shape;212;p35"/>
          <p:cNvPicPr preferRelativeResize="0"/>
          <p:nvPr/>
        </p:nvPicPr>
        <p:blipFill>
          <a:blip r:embed="rId11">
            <a:alphaModFix/>
          </a:blip>
          <a:stretch>
            <a:fillRect/>
          </a:stretch>
        </p:blipFill>
        <p:spPr>
          <a:xfrm>
            <a:off x="6112900" y="4240225"/>
            <a:ext cx="1082850" cy="513575"/>
          </a:xfrm>
          <a:prstGeom prst="rect">
            <a:avLst/>
          </a:prstGeom>
          <a:noFill/>
          <a:ln>
            <a:noFill/>
          </a:ln>
        </p:spPr>
      </p:pic>
      <p:pic>
        <p:nvPicPr>
          <p:cNvPr id="213" name="Google Shape;213;p35"/>
          <p:cNvPicPr preferRelativeResize="0"/>
          <p:nvPr/>
        </p:nvPicPr>
        <p:blipFill>
          <a:blip r:embed="rId12">
            <a:alphaModFix/>
          </a:blip>
          <a:stretch>
            <a:fillRect/>
          </a:stretch>
        </p:blipFill>
        <p:spPr>
          <a:xfrm>
            <a:off x="7564850" y="4263750"/>
            <a:ext cx="1082849" cy="51357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6"/>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 (MEDIUM)</a:t>
            </a:r>
            <a:endParaRPr/>
          </a:p>
        </p:txBody>
      </p:sp>
      <p:sp>
        <p:nvSpPr>
          <p:cNvPr id="219" name="Google Shape;219;p36"/>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Kakapos are one of New Zealand’s native birds which are critically endangered. They are important to Māori culture as they feature in some of their legends and folklore. They were heavily hunted for food, clothing and even kept as well-loved pets.</a:t>
            </a:r>
            <a:endParaRPr sz="1400">
              <a:solidFill>
                <a:srgbClr val="333333"/>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rgbClr val="333333"/>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1900"/>
              </a:spcAft>
              <a:buNone/>
            </a:pPr>
            <a:r>
              <a:rPr lang="en" sz="1400">
                <a:solidFill>
                  <a:srgbClr val="333333"/>
                </a:solidFill>
                <a:highlight>
                  <a:schemeClr val="lt1"/>
                </a:highlight>
                <a:latin typeface="Comfortaa"/>
                <a:ea typeface="Comfortaa"/>
                <a:cs typeface="Comfortaa"/>
                <a:sym typeface="Comfortaa"/>
              </a:rPr>
              <a:t>Using this </a:t>
            </a:r>
            <a:r>
              <a:rPr lang="en" sz="1400" u="sng">
                <a:solidFill>
                  <a:schemeClr val="hlink"/>
                </a:solidFill>
                <a:highlight>
                  <a:schemeClr val="lt1"/>
                </a:highlight>
                <a:latin typeface="Comfortaa"/>
                <a:ea typeface="Comfortaa"/>
                <a:cs typeface="Comfortaa"/>
                <a:sym typeface="Comfortaa"/>
                <a:hlinkClick r:id="rId3"/>
              </a:rPr>
              <a:t>link</a:t>
            </a:r>
            <a:r>
              <a:rPr lang="en" sz="1400">
                <a:solidFill>
                  <a:srgbClr val="333333"/>
                </a:solidFill>
                <a:highlight>
                  <a:schemeClr val="lt1"/>
                </a:highlight>
                <a:latin typeface="Comfortaa"/>
                <a:ea typeface="Comfortaa"/>
                <a:cs typeface="Comfortaa"/>
                <a:sym typeface="Comfortaa"/>
              </a:rPr>
              <a:t> create a fact file in your Global Studies books like the example on the next slide which gives essential information about the kakapo so people know how to help it survive.</a:t>
            </a:r>
            <a:endParaRPr sz="1400">
              <a:latin typeface="Comfortaa"/>
              <a:ea typeface="Comfortaa"/>
              <a:cs typeface="Comfortaa"/>
              <a:sym typeface="Comfortaa"/>
            </a:endParaRPr>
          </a:p>
        </p:txBody>
      </p:sp>
      <p:pic>
        <p:nvPicPr>
          <p:cNvPr id="220" name="Google Shape;220;p36"/>
          <p:cNvPicPr preferRelativeResize="0"/>
          <p:nvPr/>
        </p:nvPicPr>
        <p:blipFill>
          <a:blip r:embed="rId4">
            <a:alphaModFix/>
          </a:blip>
          <a:stretch>
            <a:fillRect/>
          </a:stretch>
        </p:blipFill>
        <p:spPr>
          <a:xfrm>
            <a:off x="2029800" y="2345125"/>
            <a:ext cx="5025276" cy="23549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7"/>
          <p:cNvSpPr/>
          <p:nvPr/>
        </p:nvSpPr>
        <p:spPr>
          <a:xfrm>
            <a:off x="3074275" y="285750"/>
            <a:ext cx="2877300" cy="4542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solidFill>
                  <a:schemeClr val="dk1"/>
                </a:solidFill>
              </a:rPr>
              <a:t>Kakapo Drawing</a:t>
            </a:r>
            <a:endParaRPr/>
          </a:p>
        </p:txBody>
      </p:sp>
      <p:sp>
        <p:nvSpPr>
          <p:cNvPr id="226" name="Google Shape;226;p37"/>
          <p:cNvSpPr/>
          <p:nvPr/>
        </p:nvSpPr>
        <p:spPr>
          <a:xfrm>
            <a:off x="295600" y="167500"/>
            <a:ext cx="2414100" cy="1488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Kakapo Fact</a:t>
            </a:r>
            <a:endParaRPr/>
          </a:p>
        </p:txBody>
      </p:sp>
      <p:sp>
        <p:nvSpPr>
          <p:cNvPr id="227" name="Google Shape;227;p37"/>
          <p:cNvSpPr/>
          <p:nvPr/>
        </p:nvSpPr>
        <p:spPr>
          <a:xfrm>
            <a:off x="295600" y="1832413"/>
            <a:ext cx="2414100" cy="1488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Kakapo Fact</a:t>
            </a:r>
            <a:endParaRPr/>
          </a:p>
        </p:txBody>
      </p:sp>
      <p:sp>
        <p:nvSpPr>
          <p:cNvPr id="228" name="Google Shape;228;p37"/>
          <p:cNvSpPr/>
          <p:nvPr/>
        </p:nvSpPr>
        <p:spPr>
          <a:xfrm>
            <a:off x="295600" y="3497325"/>
            <a:ext cx="2414100" cy="1488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Kakapo Fact</a:t>
            </a:r>
            <a:endParaRPr/>
          </a:p>
        </p:txBody>
      </p:sp>
      <p:sp>
        <p:nvSpPr>
          <p:cNvPr id="229" name="Google Shape;229;p37"/>
          <p:cNvSpPr/>
          <p:nvPr/>
        </p:nvSpPr>
        <p:spPr>
          <a:xfrm>
            <a:off x="6547300" y="167500"/>
            <a:ext cx="2414100" cy="1488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Kakapo Fact</a:t>
            </a:r>
            <a:endParaRPr/>
          </a:p>
        </p:txBody>
      </p:sp>
      <p:sp>
        <p:nvSpPr>
          <p:cNvPr id="230" name="Google Shape;230;p37"/>
          <p:cNvSpPr/>
          <p:nvPr/>
        </p:nvSpPr>
        <p:spPr>
          <a:xfrm>
            <a:off x="6547300" y="1795300"/>
            <a:ext cx="2414100" cy="1488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Kakapo Fact</a:t>
            </a:r>
            <a:endParaRPr/>
          </a:p>
        </p:txBody>
      </p:sp>
      <p:sp>
        <p:nvSpPr>
          <p:cNvPr id="231" name="Google Shape;231;p37"/>
          <p:cNvSpPr/>
          <p:nvPr/>
        </p:nvSpPr>
        <p:spPr>
          <a:xfrm>
            <a:off x="6547300" y="3423100"/>
            <a:ext cx="2414100" cy="1488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Kakapo Fact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38"/>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 (SPICY)</a:t>
            </a:r>
            <a:endParaRPr/>
          </a:p>
        </p:txBody>
      </p:sp>
      <p:sp>
        <p:nvSpPr>
          <p:cNvPr id="237" name="Google Shape;237;p38"/>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chemeClr val="lt1"/>
                </a:highlight>
              </a:rPr>
              <a:t>Māori thought Kauri trees were of high value to them. They believed they would always be needed for building maraes and wakas. Unfortunately, Kauri trees are under threat now.</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Click on this link about </a:t>
            </a:r>
            <a:r>
              <a:rPr lang="en" sz="1800" u="sng">
                <a:solidFill>
                  <a:schemeClr val="hlink"/>
                </a:solidFill>
                <a:highlight>
                  <a:schemeClr val="lt1"/>
                </a:highlight>
                <a:hlinkClick r:id="rId3"/>
              </a:rPr>
              <a:t>Kauri disease: Pests and threats</a:t>
            </a:r>
            <a:r>
              <a:rPr lang="en" sz="1800">
                <a:solidFill>
                  <a:schemeClr val="dk1"/>
                </a:solidFill>
                <a:highlight>
                  <a:schemeClr val="lt1"/>
                </a:highlight>
              </a:rPr>
              <a:t>.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your Global Studies book, write the date and the heading “Saving Kauri Trees”.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Summarise the information about Kauri trees which are important today.</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In small groups, discuss, describe and write in your Global Studies books 10 ways to stop the Kauri trees from dying out.</a:t>
            </a:r>
            <a:endParaRPr sz="1800">
              <a:solidFill>
                <a:schemeClr val="dk1"/>
              </a:solidFill>
              <a:highlight>
                <a:schemeClr val="lt1"/>
              </a:highlight>
            </a:endParaRPr>
          </a:p>
        </p:txBody>
      </p:sp>
      <p:pic>
        <p:nvPicPr>
          <p:cNvPr id="238" name="Google Shape;238;p38"/>
          <p:cNvPicPr preferRelativeResize="0"/>
          <p:nvPr/>
        </p:nvPicPr>
        <p:blipFill rotWithShape="1">
          <a:blip r:embed="rId4">
            <a:alphaModFix/>
          </a:blip>
          <a:srcRect b="0" l="0" r="0" t="0"/>
          <a:stretch/>
        </p:blipFill>
        <p:spPr>
          <a:xfrm>
            <a:off x="6631375" y="290350"/>
            <a:ext cx="2207825" cy="191133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