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9144000"/>
  <p:notesSz cx="6858000" cy="9144000"/>
  <p:embeddedFontLst>
    <p:embeddedFont>
      <p:font typeface="Raleway"/>
      <p:regular r:id="rId17"/>
      <p:bold r:id="rId18"/>
      <p:italic r:id="rId19"/>
      <p:boldItalic r:id="rId20"/>
    </p:embeddedFont>
    <p:embeddedFont>
      <p:font typeface="Lato"/>
      <p:regular r:id="rId21"/>
      <p:bold r:id="rId22"/>
      <p:italic r:id="rId23"/>
      <p:boldItalic r:id="rId24"/>
    </p:embeddedFont>
    <p:embeddedFont>
      <p:font typeface="Comforta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bold.fntdata"/><Relationship Id="rId25" Type="http://schemas.openxmlformats.org/officeDocument/2006/relationships/font" Target="fonts/Comfortaa-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regular.fntdata"/><Relationship Id="rId16" Type="http://schemas.openxmlformats.org/officeDocument/2006/relationships/slide" Target="slides/slide9.xml"/><Relationship Id="rId19" Type="http://schemas.openxmlformats.org/officeDocument/2006/relationships/font" Target="fonts/Raleway-italic.fntdata"/><Relationship Id="rId18" Type="http://schemas.openxmlformats.org/officeDocument/2006/relationships/font" Target="fonts/Ralew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f9dc678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f9dc678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f59ea93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ef59ea93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05e63205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05e63205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05e632056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05e632056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05e632056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05e632056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05e632056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f59ea931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f59ea931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05e6320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f05e6320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05e63205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f05e63205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05e63205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f05e63205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5tgNtIUOL4E"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0.png"/><Relationship Id="rId11" Type="http://schemas.openxmlformats.org/officeDocument/2006/relationships/image" Target="../media/image9.png"/><Relationship Id="rId10" Type="http://schemas.openxmlformats.org/officeDocument/2006/relationships/image" Target="../media/image8.png"/><Relationship Id="rId12" Type="http://schemas.openxmlformats.org/officeDocument/2006/relationships/image" Target="../media/image16.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doc.govt.nz/nature/native-animals/birds/birds-a-z/kakapo/#:~:text=It's%20critically%20endangered%20and%20one%20of%20New%20Zealand's%20unique%20treasures.&amp;text=There%20are%20only%20247%20k%C4%81k%C4%81p%C5%8D%20alive%20today."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doc.govt.nz/nature/pests-and-threats/diseases/kauri-disease/"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320600" y="0"/>
            <a:ext cx="5823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Human activities that threaten native plants and animals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7</a:t>
            </a:r>
            <a:endParaRPr/>
          </a:p>
        </p:txBody>
      </p:sp>
      <p:pic>
        <p:nvPicPr>
          <p:cNvPr id="149" name="Google Shape;149;p30"/>
          <p:cNvPicPr preferRelativeResize="0"/>
          <p:nvPr/>
        </p:nvPicPr>
        <p:blipFill>
          <a:blip r:embed="rId3">
            <a:alphaModFix/>
          </a:blip>
          <a:stretch>
            <a:fillRect/>
          </a:stretch>
        </p:blipFill>
        <p:spPr>
          <a:xfrm>
            <a:off x="137950" y="1970700"/>
            <a:ext cx="2847650" cy="3093975"/>
          </a:xfrm>
          <a:prstGeom prst="rect">
            <a:avLst/>
          </a:prstGeom>
          <a:noFill/>
          <a:ln>
            <a:noFill/>
          </a:ln>
        </p:spPr>
      </p:pic>
      <p:pic>
        <p:nvPicPr>
          <p:cNvPr id="150" name="Google Shape;150;p30"/>
          <p:cNvPicPr preferRelativeResize="0"/>
          <p:nvPr/>
        </p:nvPicPr>
        <p:blipFill>
          <a:blip r:embed="rId4">
            <a:alphaModFix/>
          </a:blip>
          <a:stretch>
            <a:fillRect/>
          </a:stretch>
        </p:blipFill>
        <p:spPr>
          <a:xfrm>
            <a:off x="3074275" y="1970700"/>
            <a:ext cx="2896901" cy="3093975"/>
          </a:xfrm>
          <a:prstGeom prst="rect">
            <a:avLst/>
          </a:prstGeom>
          <a:noFill/>
          <a:ln>
            <a:noFill/>
          </a:ln>
        </p:spPr>
      </p:pic>
      <p:pic>
        <p:nvPicPr>
          <p:cNvPr id="151" name="Google Shape;151;p30"/>
          <p:cNvPicPr preferRelativeResize="0"/>
          <p:nvPr/>
        </p:nvPicPr>
        <p:blipFill>
          <a:blip r:embed="rId5">
            <a:alphaModFix/>
          </a:blip>
          <a:stretch>
            <a:fillRect/>
          </a:stretch>
        </p:blipFill>
        <p:spPr>
          <a:xfrm>
            <a:off x="6107175" y="1970700"/>
            <a:ext cx="2896899" cy="3093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Risk Of Extinction</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800"/>
              <a:t>Watch the following </a:t>
            </a:r>
            <a:r>
              <a:rPr lang="en" sz="1800" u="sng">
                <a:solidFill>
                  <a:schemeClr val="hlink"/>
                </a:solidFill>
                <a:hlinkClick r:id="rId3"/>
              </a:rPr>
              <a:t>video</a:t>
            </a:r>
            <a:r>
              <a:rPr lang="en" sz="1800"/>
              <a:t> about plants and animals at risk of extinction.</a:t>
            </a:r>
            <a:endParaRPr sz="1800"/>
          </a:p>
        </p:txBody>
      </p:sp>
      <p:pic>
        <p:nvPicPr>
          <p:cNvPr id="158" name="Google Shape;158;p31"/>
          <p:cNvPicPr preferRelativeResize="0"/>
          <p:nvPr/>
        </p:nvPicPr>
        <p:blipFill>
          <a:blip r:embed="rId4">
            <a:alphaModFix/>
          </a:blip>
          <a:stretch>
            <a:fillRect/>
          </a:stretch>
        </p:blipFill>
        <p:spPr>
          <a:xfrm>
            <a:off x="3754175" y="1566700"/>
            <a:ext cx="4473451" cy="211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Native plants and animals in New Zealand are dying out because of human actions</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Kakapos and Kauri trees are one of the native plants and animals which we can save if we do the right thing</a:t>
            </a:r>
            <a:r>
              <a:rPr lang="en"/>
              <a:t>.</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Environmental Issues</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Native plants and animals play an essential part to NZ.</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They helped Māori to live and are needed for our nature.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environmental issues on the right, explain </a:t>
            </a:r>
            <a:r>
              <a:rPr lang="en" sz="1800">
                <a:solidFill>
                  <a:schemeClr val="dk1"/>
                </a:solidFill>
                <a:highlight>
                  <a:srgbClr val="FFFFFF"/>
                </a:highlight>
                <a:latin typeface="Lato"/>
                <a:ea typeface="Lato"/>
                <a:cs typeface="Lato"/>
                <a:sym typeface="Lato"/>
              </a:rPr>
              <a:t>why these are threatening native plants and animals in NZ</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252150" y="679875"/>
            <a:ext cx="16257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Tree-felling</a:t>
            </a:r>
            <a:endParaRPr sz="1800">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p35"/>
          <p:cNvSpPr txBox="1"/>
          <p:nvPr/>
        </p:nvSpPr>
        <p:spPr>
          <a:xfrm>
            <a:off x="5920613" y="679875"/>
            <a:ext cx="1434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Hunting</a:t>
            </a:r>
            <a:endParaRPr sz="1800">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37875"/>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800">
                <a:solidFill>
                  <a:srgbClr val="595959"/>
                </a:solidFill>
              </a:rPr>
              <a:t>Overfishing</a:t>
            </a:r>
            <a:endParaRPr sz="1800">
              <a:solidFill>
                <a:srgbClr val="595959"/>
              </a:solidFill>
            </a:endParaRPr>
          </a:p>
        </p:txBody>
      </p:sp>
      <p:sp>
        <p:nvSpPr>
          <p:cNvPr id="191" name="Google Shape;191;p35"/>
          <p:cNvSpPr txBox="1"/>
          <p:nvPr/>
        </p:nvSpPr>
        <p:spPr>
          <a:xfrm>
            <a:off x="7116025" y="1737875"/>
            <a:ext cx="207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Invasive species</a:t>
            </a:r>
            <a:endParaRPr sz="1800">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144000"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Grazing</a:t>
            </a:r>
            <a:endParaRPr/>
          </a:p>
        </p:txBody>
      </p:sp>
      <p:sp>
        <p:nvSpPr>
          <p:cNvPr id="195" name="Google Shape;195;p35"/>
          <p:cNvSpPr txBox="1"/>
          <p:nvPr/>
        </p:nvSpPr>
        <p:spPr>
          <a:xfrm>
            <a:off x="7532075"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Diseases</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6084550"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Littering</a:t>
            </a:r>
            <a:endParaRPr/>
          </a:p>
        </p:txBody>
      </p:sp>
      <p:sp>
        <p:nvSpPr>
          <p:cNvPr id="199" name="Google Shape;199;p35"/>
          <p:cNvSpPr txBox="1"/>
          <p:nvPr/>
        </p:nvSpPr>
        <p:spPr>
          <a:xfrm>
            <a:off x="7357375"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Destruction</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92062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Urbanisation</a:t>
            </a:r>
            <a:endParaRPr/>
          </a:p>
        </p:txBody>
      </p:sp>
      <p:sp>
        <p:nvSpPr>
          <p:cNvPr id="203" name="Google Shape;203;p35"/>
          <p:cNvSpPr txBox="1"/>
          <p:nvPr/>
        </p:nvSpPr>
        <p:spPr>
          <a:xfrm>
            <a:off x="753507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Pesticides</a:t>
            </a:r>
            <a:endParaRPr/>
          </a:p>
        </p:txBody>
      </p:sp>
      <p:pic>
        <p:nvPicPr>
          <p:cNvPr id="204" name="Google Shape;204;p35"/>
          <p:cNvPicPr preferRelativeResize="0"/>
          <p:nvPr/>
        </p:nvPicPr>
        <p:blipFill>
          <a:blip r:embed="rId3">
            <a:alphaModFix/>
          </a:blip>
          <a:stretch>
            <a:fillRect/>
          </a:stretch>
        </p:blipFill>
        <p:spPr>
          <a:xfrm>
            <a:off x="6112901" y="109975"/>
            <a:ext cx="1082850" cy="645725"/>
          </a:xfrm>
          <a:prstGeom prst="rect">
            <a:avLst/>
          </a:prstGeom>
          <a:noFill/>
          <a:ln>
            <a:noFill/>
          </a:ln>
        </p:spPr>
      </p:pic>
      <p:pic>
        <p:nvPicPr>
          <p:cNvPr id="205" name="Google Shape;205;p35"/>
          <p:cNvPicPr preferRelativeResize="0"/>
          <p:nvPr/>
        </p:nvPicPr>
        <p:blipFill>
          <a:blip r:embed="rId4">
            <a:alphaModFix/>
          </a:blip>
          <a:stretch>
            <a:fillRect/>
          </a:stretch>
        </p:blipFill>
        <p:spPr>
          <a:xfrm>
            <a:off x="7511800" y="109975"/>
            <a:ext cx="1101050" cy="645724"/>
          </a:xfrm>
          <a:prstGeom prst="rect">
            <a:avLst/>
          </a:prstGeom>
          <a:noFill/>
          <a:ln>
            <a:noFill/>
          </a:ln>
        </p:spPr>
      </p:pic>
      <p:pic>
        <p:nvPicPr>
          <p:cNvPr id="206" name="Google Shape;206;p35"/>
          <p:cNvPicPr preferRelativeResize="0"/>
          <p:nvPr/>
        </p:nvPicPr>
        <p:blipFill>
          <a:blip r:embed="rId5">
            <a:alphaModFix/>
          </a:blip>
          <a:stretch>
            <a:fillRect/>
          </a:stretch>
        </p:blipFill>
        <p:spPr>
          <a:xfrm>
            <a:off x="6112900" y="1172100"/>
            <a:ext cx="1082850" cy="632451"/>
          </a:xfrm>
          <a:prstGeom prst="rect">
            <a:avLst/>
          </a:prstGeom>
          <a:noFill/>
          <a:ln>
            <a:noFill/>
          </a:ln>
        </p:spPr>
      </p:pic>
      <p:pic>
        <p:nvPicPr>
          <p:cNvPr id="207" name="Google Shape;207;p35"/>
          <p:cNvPicPr preferRelativeResize="0"/>
          <p:nvPr/>
        </p:nvPicPr>
        <p:blipFill>
          <a:blip r:embed="rId6">
            <a:alphaModFix/>
          </a:blip>
          <a:stretch>
            <a:fillRect/>
          </a:stretch>
        </p:blipFill>
        <p:spPr>
          <a:xfrm>
            <a:off x="7511800" y="1158825"/>
            <a:ext cx="1111200" cy="645725"/>
          </a:xfrm>
          <a:prstGeom prst="rect">
            <a:avLst/>
          </a:prstGeom>
          <a:noFill/>
          <a:ln>
            <a:noFill/>
          </a:ln>
        </p:spPr>
      </p:pic>
      <p:pic>
        <p:nvPicPr>
          <p:cNvPr id="208" name="Google Shape;208;p35"/>
          <p:cNvPicPr preferRelativeResize="0"/>
          <p:nvPr/>
        </p:nvPicPr>
        <p:blipFill>
          <a:blip r:embed="rId7">
            <a:alphaModFix/>
          </a:blip>
          <a:stretch>
            <a:fillRect/>
          </a:stretch>
        </p:blipFill>
        <p:spPr>
          <a:xfrm>
            <a:off x="6112900" y="2175100"/>
            <a:ext cx="1082850" cy="632450"/>
          </a:xfrm>
          <a:prstGeom prst="rect">
            <a:avLst/>
          </a:prstGeom>
          <a:noFill/>
          <a:ln>
            <a:noFill/>
          </a:ln>
        </p:spPr>
      </p:pic>
      <p:pic>
        <p:nvPicPr>
          <p:cNvPr id="209" name="Google Shape;209;p35"/>
          <p:cNvPicPr preferRelativeResize="0"/>
          <p:nvPr/>
        </p:nvPicPr>
        <p:blipFill>
          <a:blip r:embed="rId8">
            <a:alphaModFix/>
          </a:blip>
          <a:stretch>
            <a:fillRect/>
          </a:stretch>
        </p:blipFill>
        <p:spPr>
          <a:xfrm>
            <a:off x="7564850" y="2161825"/>
            <a:ext cx="1082850" cy="645725"/>
          </a:xfrm>
          <a:prstGeom prst="rect">
            <a:avLst/>
          </a:prstGeom>
          <a:noFill/>
          <a:ln>
            <a:noFill/>
          </a:ln>
        </p:spPr>
      </p:pic>
      <p:pic>
        <p:nvPicPr>
          <p:cNvPr id="210" name="Google Shape;210;p35"/>
          <p:cNvPicPr preferRelativeResize="0"/>
          <p:nvPr/>
        </p:nvPicPr>
        <p:blipFill>
          <a:blip r:embed="rId9">
            <a:alphaModFix/>
          </a:blip>
          <a:stretch>
            <a:fillRect/>
          </a:stretch>
        </p:blipFill>
        <p:spPr>
          <a:xfrm>
            <a:off x="6105301" y="3183775"/>
            <a:ext cx="1082850" cy="680225"/>
          </a:xfrm>
          <a:prstGeom prst="rect">
            <a:avLst/>
          </a:prstGeom>
          <a:noFill/>
          <a:ln>
            <a:noFill/>
          </a:ln>
        </p:spPr>
      </p:pic>
      <p:pic>
        <p:nvPicPr>
          <p:cNvPr id="211" name="Google Shape;211;p35"/>
          <p:cNvPicPr preferRelativeResize="0"/>
          <p:nvPr/>
        </p:nvPicPr>
        <p:blipFill>
          <a:blip r:embed="rId10">
            <a:alphaModFix/>
          </a:blip>
          <a:stretch>
            <a:fillRect/>
          </a:stretch>
        </p:blipFill>
        <p:spPr>
          <a:xfrm>
            <a:off x="7558350" y="3183775"/>
            <a:ext cx="1082850" cy="680225"/>
          </a:xfrm>
          <a:prstGeom prst="rect">
            <a:avLst/>
          </a:prstGeom>
          <a:noFill/>
          <a:ln>
            <a:noFill/>
          </a:ln>
        </p:spPr>
      </p:pic>
      <p:pic>
        <p:nvPicPr>
          <p:cNvPr id="212" name="Google Shape;212;p35"/>
          <p:cNvPicPr preferRelativeResize="0"/>
          <p:nvPr/>
        </p:nvPicPr>
        <p:blipFill>
          <a:blip r:embed="rId11">
            <a:alphaModFix/>
          </a:blip>
          <a:stretch>
            <a:fillRect/>
          </a:stretch>
        </p:blipFill>
        <p:spPr>
          <a:xfrm>
            <a:off x="6112900" y="4240225"/>
            <a:ext cx="1082850" cy="513575"/>
          </a:xfrm>
          <a:prstGeom prst="rect">
            <a:avLst/>
          </a:prstGeom>
          <a:noFill/>
          <a:ln>
            <a:noFill/>
          </a:ln>
        </p:spPr>
      </p:pic>
      <p:pic>
        <p:nvPicPr>
          <p:cNvPr id="213" name="Google Shape;213;p35"/>
          <p:cNvPicPr preferRelativeResize="0"/>
          <p:nvPr/>
        </p:nvPicPr>
        <p:blipFill>
          <a:blip r:embed="rId12">
            <a:alphaModFix/>
          </a:blip>
          <a:stretch>
            <a:fillRect/>
          </a:stretch>
        </p:blipFill>
        <p:spPr>
          <a:xfrm>
            <a:off x="7564850" y="4263750"/>
            <a:ext cx="1082849" cy="513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Kakapos are one of New Zealand’s native birds which are critically endangered. They are important to Māori culture as they feature in some of their legends and folklore. They were heavily hunted for food, clothing and even kept as well-loved pets.</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Using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create a fact file in your Global Studies books like the example on the next slide which gives essential information about the kakapo so people know how to help it survive.</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029800" y="2345125"/>
            <a:ext cx="5025276" cy="2354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p:nvPr/>
        </p:nvSpPr>
        <p:spPr>
          <a:xfrm>
            <a:off x="3074275" y="285750"/>
            <a:ext cx="2877300" cy="454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Kakapo Drawing</a:t>
            </a:r>
            <a:endParaRPr/>
          </a:p>
        </p:txBody>
      </p:sp>
      <p:sp>
        <p:nvSpPr>
          <p:cNvPr id="226" name="Google Shape;226;p37"/>
          <p:cNvSpPr/>
          <p:nvPr/>
        </p:nvSpPr>
        <p:spPr>
          <a:xfrm>
            <a:off x="295600" y="167500"/>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
        <p:nvSpPr>
          <p:cNvPr id="227" name="Google Shape;227;p37"/>
          <p:cNvSpPr/>
          <p:nvPr/>
        </p:nvSpPr>
        <p:spPr>
          <a:xfrm>
            <a:off x="295600" y="1832413"/>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
        <p:nvSpPr>
          <p:cNvPr id="228" name="Google Shape;228;p37"/>
          <p:cNvSpPr/>
          <p:nvPr/>
        </p:nvSpPr>
        <p:spPr>
          <a:xfrm>
            <a:off x="295600" y="3497325"/>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
        <p:nvSpPr>
          <p:cNvPr id="229" name="Google Shape;229;p37"/>
          <p:cNvSpPr/>
          <p:nvPr/>
        </p:nvSpPr>
        <p:spPr>
          <a:xfrm>
            <a:off x="6547300" y="167500"/>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
        <p:nvSpPr>
          <p:cNvPr id="230" name="Google Shape;230;p37"/>
          <p:cNvSpPr/>
          <p:nvPr/>
        </p:nvSpPr>
        <p:spPr>
          <a:xfrm>
            <a:off x="6547300" y="1795300"/>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
        <p:nvSpPr>
          <p:cNvPr id="231" name="Google Shape;231;p37"/>
          <p:cNvSpPr/>
          <p:nvPr/>
        </p:nvSpPr>
        <p:spPr>
          <a:xfrm>
            <a:off x="6547300" y="3423100"/>
            <a:ext cx="2414100" cy="148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Kakapo Fact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7" name="Google Shape;237;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thought Kauri trees were of high value to them. They believed they would always be needed for building maraes and wakas. Unfortunately, Kauri trees are under threat now.</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Kauri disease: Pests and threats</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“Saving Kauri Trees”.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Summarise the information about Kauri trees which are important today.</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discuss, describe and write in your Global Studies books 10 ways to stop the Kauri trees from dying out.</a:t>
            </a:r>
            <a:endParaRPr sz="1800">
              <a:solidFill>
                <a:schemeClr val="dk1"/>
              </a:solidFill>
              <a:highlight>
                <a:schemeClr val="lt1"/>
              </a:highlight>
            </a:endParaRPr>
          </a:p>
        </p:txBody>
      </p:sp>
      <p:pic>
        <p:nvPicPr>
          <p:cNvPr id="238" name="Google Shape;238;p38"/>
          <p:cNvPicPr preferRelativeResize="0"/>
          <p:nvPr/>
        </p:nvPicPr>
        <p:blipFill rotWithShape="1">
          <a:blip r:embed="rId4">
            <a:alphaModFix/>
          </a:blip>
          <a:srcRect b="0" l="0" r="0" t="0"/>
          <a:stretch/>
        </p:blipFill>
        <p:spPr>
          <a:xfrm>
            <a:off x="6631375" y="290350"/>
            <a:ext cx="2207825" cy="19113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