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5143500" cx="9144000"/>
  <p:notesSz cx="6858000" cy="9144000"/>
  <p:embeddedFontLst>
    <p:embeddedFont>
      <p:font typeface="Raleway"/>
      <p:regular r:id="rId19"/>
      <p:bold r:id="rId20"/>
      <p:italic r:id="rId21"/>
      <p:boldItalic r:id="rId22"/>
    </p:embeddedFont>
    <p:embeddedFont>
      <p:font typeface="Lato"/>
      <p:regular r:id="rId23"/>
      <p:bold r:id="rId24"/>
      <p:italic r:id="rId25"/>
      <p:boldItalic r:id="rId26"/>
    </p:embeddedFont>
    <p:embeddedFont>
      <p:font typeface="Comfortaa"/>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Comfortaa-bold.fntdata"/><Relationship Id="rId27" Type="http://schemas.openxmlformats.org/officeDocument/2006/relationships/font" Target="fonts/Comfortaa-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regular.fntdata"/><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3e833ae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3e833ae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5f531a13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f5f531a13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5f531a13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f5f531a13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3e833aeb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3e833aeb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5f531a13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5f531a13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5f531a13f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5f531a13f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5f531a13f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5f531a13f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5f531a13f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3e833ae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3e833aeb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f5f531a1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f5f531a1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f5f531a13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f5f531a13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f5f531a13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f5f531a13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_ZzPM7Dw9Gg"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3.jpg"/><Relationship Id="rId11" Type="http://schemas.openxmlformats.org/officeDocument/2006/relationships/image" Target="../media/image3.png"/><Relationship Id="rId10" Type="http://schemas.openxmlformats.org/officeDocument/2006/relationships/image" Target="../media/image7.jpg"/><Relationship Id="rId12" Type="http://schemas.openxmlformats.org/officeDocument/2006/relationships/image" Target="../media/image18.jpg"/><Relationship Id="rId9"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jpg"/><Relationship Id="rId8"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teara.govt.nz/en/maori-foods-kai-maori/print"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landcareresearch.co.nz/discover-our-research/biodiversity-biosecurity/"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941375" y="0"/>
            <a:ext cx="5202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Native versus invasive species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13</a:t>
            </a:r>
            <a:endParaRPr/>
          </a:p>
        </p:txBody>
      </p:sp>
      <p:pic>
        <p:nvPicPr>
          <p:cNvPr id="149" name="Google Shape;149;p30"/>
          <p:cNvPicPr preferRelativeResize="0"/>
          <p:nvPr/>
        </p:nvPicPr>
        <p:blipFill>
          <a:blip r:embed="rId3">
            <a:alphaModFix/>
          </a:blip>
          <a:stretch>
            <a:fillRect/>
          </a:stretch>
        </p:blipFill>
        <p:spPr>
          <a:xfrm>
            <a:off x="3071651" y="2031900"/>
            <a:ext cx="2830574" cy="2959200"/>
          </a:xfrm>
          <a:prstGeom prst="rect">
            <a:avLst/>
          </a:prstGeom>
          <a:noFill/>
          <a:ln>
            <a:noFill/>
          </a:ln>
        </p:spPr>
      </p:pic>
      <p:pic>
        <p:nvPicPr>
          <p:cNvPr id="150" name="Google Shape;150;p30"/>
          <p:cNvPicPr preferRelativeResize="0"/>
          <p:nvPr/>
        </p:nvPicPr>
        <p:blipFill>
          <a:blip r:embed="rId4">
            <a:alphaModFix/>
          </a:blip>
          <a:stretch>
            <a:fillRect/>
          </a:stretch>
        </p:blipFill>
        <p:spPr>
          <a:xfrm>
            <a:off x="6089425" y="2031900"/>
            <a:ext cx="2877225"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181950" y="2031900"/>
            <a:ext cx="2766851" cy="295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p:nvPr/>
        </p:nvSpPr>
        <p:spPr>
          <a:xfrm>
            <a:off x="2916625" y="98525"/>
            <a:ext cx="3389700" cy="490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Pest Name/Drawing</a:t>
            </a:r>
            <a:endParaRPr/>
          </a:p>
        </p:txBody>
      </p:sp>
      <p:sp>
        <p:nvSpPr>
          <p:cNvPr id="237" name="Google Shape;237;p39"/>
          <p:cNvSpPr/>
          <p:nvPr/>
        </p:nvSpPr>
        <p:spPr>
          <a:xfrm>
            <a:off x="88675" y="98525"/>
            <a:ext cx="2729400" cy="490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Pest Information</a:t>
            </a:r>
            <a:endParaRPr/>
          </a:p>
        </p:txBody>
      </p:sp>
      <p:sp>
        <p:nvSpPr>
          <p:cNvPr id="238" name="Google Shape;238;p39"/>
          <p:cNvSpPr/>
          <p:nvPr/>
        </p:nvSpPr>
        <p:spPr>
          <a:xfrm>
            <a:off x="6424450" y="108400"/>
            <a:ext cx="2611200" cy="489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Actions For Dealing With Pest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Dealing With Threats</a:t>
            </a:r>
            <a:endParaRPr/>
          </a:p>
        </p:txBody>
      </p:sp>
      <p:sp>
        <p:nvSpPr>
          <p:cNvPr id="244" name="Google Shape;24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1500"/>
              </a:spcBef>
              <a:spcAft>
                <a:spcPts val="0"/>
              </a:spcAft>
              <a:buClr>
                <a:schemeClr val="dk1"/>
              </a:buClr>
              <a:buSzPts val="1100"/>
              <a:buFont typeface="Arial"/>
              <a:buNone/>
            </a:pPr>
            <a:r>
              <a:rPr lang="en"/>
              <a:t>Aotearoa New Zealand’s indigenous biodiversity evolved in isolation and much is globally unique. We curate national and Pacific collections of biodiversity on land (plants, invertebrates, fungi, and microorganisms), and our research helps users understand and value its richness, observe changes and risks from exotic species, and find new uses for biological materials. Our research provides understanding of how ecosystems function, the threats they face, and how they can be restored. The potential for Māori whānau, hapū, and iwi to generate economic returns from indigenous plants continues to be a strong area of interest.</a:t>
            </a:r>
            <a:endParaRPr/>
          </a:p>
          <a:p>
            <a:pPr indent="0" lvl="0" marL="0" rtl="0" algn="l">
              <a:spcBef>
                <a:spcPts val="1500"/>
              </a:spcBef>
              <a:spcAft>
                <a:spcPts val="1500"/>
              </a:spcAft>
              <a:buNone/>
            </a:pPr>
            <a:r>
              <a:rPr lang="en"/>
              <a:t>National biosecurity contributes by providing capability and confidence in assessing biological threats and using control tools – especially at landscape scales – for weeds, pests, predators, and diseases.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Invasive Species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what are invasive species?</a:t>
            </a:r>
            <a:endParaRPr/>
          </a:p>
        </p:txBody>
      </p:sp>
      <p:pic>
        <p:nvPicPr>
          <p:cNvPr id="158" name="Google Shape;158;p31"/>
          <p:cNvPicPr preferRelativeResize="0"/>
          <p:nvPr/>
        </p:nvPicPr>
        <p:blipFill>
          <a:blip r:embed="rId4">
            <a:alphaModFix/>
          </a:blip>
          <a:stretch>
            <a:fillRect/>
          </a:stretch>
        </p:blipFill>
        <p:spPr>
          <a:xfrm>
            <a:off x="3931525" y="968900"/>
            <a:ext cx="4099025" cy="317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Although Māori ate native species they did not harm the land in any way by doing so</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prayed and fought so that New Zealand’s environment would not be damaged</a:t>
            </a:r>
            <a:r>
              <a:rPr lang="en"/>
              <a:t>. </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Native With Invasive</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There are lots of native and invasive species within NZ.</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Māori hunted native species but did not take too much.</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native or invasive species on the right explain why they are most harmful or the best for New Zealand.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01025"/>
            <a:ext cx="18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465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Wild goats                   Huia</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644113"/>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Magpies</a:t>
            </a:r>
            <a:r>
              <a:rPr lang="en">
                <a:solidFill>
                  <a:schemeClr val="dk1"/>
                </a:solidFill>
              </a:rPr>
              <a:t>           </a:t>
            </a:r>
            <a:r>
              <a:rPr lang="en">
                <a:solidFill>
                  <a:srgbClr val="595959"/>
                </a:solidFill>
              </a:rPr>
              <a:t>            </a:t>
            </a:r>
            <a:endParaRPr>
              <a:solidFill>
                <a:srgbClr val="595959"/>
              </a:solidFill>
            </a:endParaRPr>
          </a:p>
        </p:txBody>
      </p:sp>
      <p:sp>
        <p:nvSpPr>
          <p:cNvPr id="190" name="Google Shape;190;p35"/>
          <p:cNvSpPr txBox="1"/>
          <p:nvPr/>
        </p:nvSpPr>
        <p:spPr>
          <a:xfrm>
            <a:off x="7084625" y="1620150"/>
            <a:ext cx="19998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Tui</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122725" y="261672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Wild ginger</a:t>
            </a:r>
            <a:r>
              <a:rPr lang="en"/>
              <a:t>  </a:t>
            </a:r>
            <a:endParaRPr/>
          </a:p>
        </p:txBody>
      </p:sp>
      <p:sp>
        <p:nvSpPr>
          <p:cNvPr id="194" name="Google Shape;194;p35"/>
          <p:cNvSpPr txBox="1"/>
          <p:nvPr/>
        </p:nvSpPr>
        <p:spPr>
          <a:xfrm>
            <a:off x="7506725" y="261673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Cabbage tree</a:t>
            </a:r>
            <a:r>
              <a:rPr lang="en"/>
              <a:t>    </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Lupins</a:t>
            </a:r>
            <a:r>
              <a:rPr lang="en"/>
              <a:t>                           </a:t>
            </a:r>
            <a:endParaRPr/>
          </a:p>
        </p:txBody>
      </p:sp>
      <p:sp>
        <p:nvSpPr>
          <p:cNvPr id="197" name="Google Shape;197;p35"/>
          <p:cNvSpPr txBox="1"/>
          <p:nvPr/>
        </p:nvSpPr>
        <p:spPr>
          <a:xfrm>
            <a:off x="7357375" y="37477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           </a:t>
            </a:r>
            <a:r>
              <a:rPr lang="en">
                <a:solidFill>
                  <a:schemeClr val="dk1"/>
                </a:solidFill>
              </a:rPr>
              <a:t>Silver Fern</a:t>
            </a:r>
            <a:r>
              <a:rPr lang="en">
                <a:solidFill>
                  <a:schemeClr val="dk1"/>
                </a:solidFill>
              </a:rPr>
              <a:t> </a:t>
            </a:r>
            <a:r>
              <a:rPr lang="en">
                <a:solidFill>
                  <a:schemeClr val="dk2"/>
                </a:solidFill>
              </a:rPr>
              <a:t>   </a:t>
            </a:r>
            <a:r>
              <a:rPr lang="en" sz="1800">
                <a:solidFill>
                  <a:schemeClr val="dk2"/>
                </a:solidFill>
              </a:rPr>
              <a:t>             </a:t>
            </a:r>
            <a:endParaRPr/>
          </a:p>
        </p:txBody>
      </p:sp>
      <p:sp>
        <p:nvSpPr>
          <p:cNvPr id="198" name="Google Shape;198;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9" name="Google Shape;199;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5833250" y="4764950"/>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Taiwan cherry</a:t>
            </a:r>
            <a:r>
              <a:rPr lang="en"/>
              <a:t>               </a:t>
            </a:r>
            <a:endParaRPr/>
          </a:p>
        </p:txBody>
      </p:sp>
      <p:sp>
        <p:nvSpPr>
          <p:cNvPr id="201" name="Google Shape;201;p35"/>
          <p:cNvSpPr txBox="1"/>
          <p:nvPr/>
        </p:nvSpPr>
        <p:spPr>
          <a:xfrm>
            <a:off x="7506725" y="4764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Kōwhai</a:t>
            </a:r>
            <a:r>
              <a:rPr lang="en"/>
              <a:t>             </a:t>
            </a:r>
            <a:endParaRPr/>
          </a:p>
        </p:txBody>
      </p:sp>
      <p:pic>
        <p:nvPicPr>
          <p:cNvPr id="202" name="Google Shape;202;p35"/>
          <p:cNvPicPr preferRelativeResize="0"/>
          <p:nvPr/>
        </p:nvPicPr>
        <p:blipFill>
          <a:blip r:embed="rId3">
            <a:alphaModFix/>
          </a:blip>
          <a:stretch>
            <a:fillRect/>
          </a:stretch>
        </p:blipFill>
        <p:spPr>
          <a:xfrm>
            <a:off x="6122725" y="68975"/>
            <a:ext cx="1384000" cy="650325"/>
          </a:xfrm>
          <a:prstGeom prst="rect">
            <a:avLst/>
          </a:prstGeom>
          <a:noFill/>
          <a:ln>
            <a:noFill/>
          </a:ln>
        </p:spPr>
      </p:pic>
      <p:pic>
        <p:nvPicPr>
          <p:cNvPr id="203" name="Google Shape;203;p35" title="File:Cracticus tibicen hypoleuca male domain.jpg - Wikimedia Commons"/>
          <p:cNvPicPr preferRelativeResize="0"/>
          <p:nvPr/>
        </p:nvPicPr>
        <p:blipFill>
          <a:blip r:embed="rId4">
            <a:alphaModFix/>
          </a:blip>
          <a:stretch>
            <a:fillRect/>
          </a:stretch>
        </p:blipFill>
        <p:spPr>
          <a:xfrm>
            <a:off x="6117299" y="1034600"/>
            <a:ext cx="1384001" cy="703276"/>
          </a:xfrm>
          <a:prstGeom prst="rect">
            <a:avLst/>
          </a:prstGeom>
          <a:noFill/>
          <a:ln>
            <a:noFill/>
          </a:ln>
        </p:spPr>
      </p:pic>
      <p:pic>
        <p:nvPicPr>
          <p:cNvPr id="204" name="Google Shape;204;p35"/>
          <p:cNvPicPr preferRelativeResize="0"/>
          <p:nvPr/>
        </p:nvPicPr>
        <p:blipFill>
          <a:blip r:embed="rId5">
            <a:alphaModFix/>
          </a:blip>
          <a:stretch>
            <a:fillRect/>
          </a:stretch>
        </p:blipFill>
        <p:spPr>
          <a:xfrm>
            <a:off x="6117300" y="2017625"/>
            <a:ext cx="1384001" cy="650327"/>
          </a:xfrm>
          <a:prstGeom prst="rect">
            <a:avLst/>
          </a:prstGeom>
          <a:noFill/>
          <a:ln>
            <a:noFill/>
          </a:ln>
        </p:spPr>
      </p:pic>
      <p:pic>
        <p:nvPicPr>
          <p:cNvPr id="205" name="Google Shape;205;p35"/>
          <p:cNvPicPr preferRelativeResize="0"/>
          <p:nvPr/>
        </p:nvPicPr>
        <p:blipFill>
          <a:blip r:embed="rId6">
            <a:alphaModFix/>
          </a:blip>
          <a:stretch>
            <a:fillRect/>
          </a:stretch>
        </p:blipFill>
        <p:spPr>
          <a:xfrm>
            <a:off x="6122724" y="3016925"/>
            <a:ext cx="1384003" cy="845626"/>
          </a:xfrm>
          <a:prstGeom prst="rect">
            <a:avLst/>
          </a:prstGeom>
          <a:noFill/>
          <a:ln>
            <a:noFill/>
          </a:ln>
        </p:spPr>
      </p:pic>
      <p:pic>
        <p:nvPicPr>
          <p:cNvPr id="206" name="Google Shape;206;p35" title="Taiwan-cherry / Cerejeira / sakura &quot;Prunus campanulata&quot;- l… | Flickr"/>
          <p:cNvPicPr preferRelativeResize="0"/>
          <p:nvPr/>
        </p:nvPicPr>
        <p:blipFill>
          <a:blip r:embed="rId7">
            <a:alphaModFix/>
          </a:blip>
          <a:stretch>
            <a:fillRect/>
          </a:stretch>
        </p:blipFill>
        <p:spPr>
          <a:xfrm>
            <a:off x="6117300" y="4125775"/>
            <a:ext cx="1384000" cy="703275"/>
          </a:xfrm>
          <a:prstGeom prst="rect">
            <a:avLst/>
          </a:prstGeom>
          <a:noFill/>
          <a:ln>
            <a:noFill/>
          </a:ln>
        </p:spPr>
      </p:pic>
      <p:pic>
        <p:nvPicPr>
          <p:cNvPr id="207" name="Google Shape;207;p35" title="File:Lappenhopf fg01.jpg - Wikipedia"/>
          <p:cNvPicPr preferRelativeResize="0"/>
          <p:nvPr/>
        </p:nvPicPr>
        <p:blipFill>
          <a:blip r:embed="rId8">
            <a:alphaModFix/>
          </a:blip>
          <a:stretch>
            <a:fillRect/>
          </a:stretch>
        </p:blipFill>
        <p:spPr>
          <a:xfrm>
            <a:off x="7774100" y="68975"/>
            <a:ext cx="1268075" cy="650325"/>
          </a:xfrm>
          <a:prstGeom prst="rect">
            <a:avLst/>
          </a:prstGeom>
          <a:noFill/>
          <a:ln>
            <a:noFill/>
          </a:ln>
        </p:spPr>
      </p:pic>
      <p:pic>
        <p:nvPicPr>
          <p:cNvPr id="208" name="Google Shape;208;p35"/>
          <p:cNvPicPr preferRelativeResize="0"/>
          <p:nvPr/>
        </p:nvPicPr>
        <p:blipFill>
          <a:blip r:embed="rId9">
            <a:alphaModFix/>
          </a:blip>
          <a:stretch>
            <a:fillRect/>
          </a:stretch>
        </p:blipFill>
        <p:spPr>
          <a:xfrm>
            <a:off x="7779799" y="1034600"/>
            <a:ext cx="1268076" cy="703275"/>
          </a:xfrm>
          <a:prstGeom prst="rect">
            <a:avLst/>
          </a:prstGeom>
          <a:noFill/>
          <a:ln>
            <a:noFill/>
          </a:ln>
        </p:spPr>
      </p:pic>
      <p:pic>
        <p:nvPicPr>
          <p:cNvPr id="209" name="Google Shape;209;p35" title="New Zealand Cabbage Tree | Cordyline australis. Aramoana, Ot… | Flickr"/>
          <p:cNvPicPr preferRelativeResize="0"/>
          <p:nvPr/>
        </p:nvPicPr>
        <p:blipFill>
          <a:blip r:embed="rId10">
            <a:alphaModFix/>
          </a:blip>
          <a:stretch>
            <a:fillRect/>
          </a:stretch>
        </p:blipFill>
        <p:spPr>
          <a:xfrm>
            <a:off x="7774101" y="2044925"/>
            <a:ext cx="1268076" cy="650325"/>
          </a:xfrm>
          <a:prstGeom prst="rect">
            <a:avLst/>
          </a:prstGeom>
          <a:noFill/>
          <a:ln>
            <a:noFill/>
          </a:ln>
        </p:spPr>
      </p:pic>
      <p:pic>
        <p:nvPicPr>
          <p:cNvPr id="210" name="Google Shape;210;p35"/>
          <p:cNvPicPr preferRelativeResize="0"/>
          <p:nvPr/>
        </p:nvPicPr>
        <p:blipFill>
          <a:blip r:embed="rId11">
            <a:alphaModFix/>
          </a:blip>
          <a:stretch>
            <a:fillRect/>
          </a:stretch>
        </p:blipFill>
        <p:spPr>
          <a:xfrm>
            <a:off x="7774100" y="3159275"/>
            <a:ext cx="1268074" cy="703275"/>
          </a:xfrm>
          <a:prstGeom prst="rect">
            <a:avLst/>
          </a:prstGeom>
          <a:noFill/>
          <a:ln>
            <a:noFill/>
          </a:ln>
        </p:spPr>
      </p:pic>
      <p:pic>
        <p:nvPicPr>
          <p:cNvPr id="211" name="Google Shape;211;p35" title="File:Kowhai in full bloom at Papakowhai School.jpg - Wikimedia Commons"/>
          <p:cNvPicPr preferRelativeResize="0"/>
          <p:nvPr/>
        </p:nvPicPr>
        <p:blipFill>
          <a:blip r:embed="rId12">
            <a:alphaModFix/>
          </a:blip>
          <a:stretch>
            <a:fillRect/>
          </a:stretch>
        </p:blipFill>
        <p:spPr>
          <a:xfrm>
            <a:off x="7774100" y="4125775"/>
            <a:ext cx="1268074" cy="7032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7" name="Google Shape;217;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latin typeface="Comfortaa"/>
                <a:ea typeface="Comfortaa"/>
                <a:cs typeface="Comfortaa"/>
                <a:sym typeface="Comfortaa"/>
              </a:rPr>
              <a:t>The Māori ate lots of different native species in New Zealand</a:t>
            </a:r>
            <a:r>
              <a:rPr lang="en" sz="1400">
                <a:solidFill>
                  <a:schemeClr val="dk1"/>
                </a:solidFill>
                <a:latin typeface="Comfortaa"/>
                <a:ea typeface="Comfortaa"/>
                <a:cs typeface="Comfortaa"/>
                <a:sym typeface="Comfortaa"/>
              </a:rPr>
              <a:t>. It ranged from birds, fish, eels and all sorts of plants. They knew that the gods would get angry at them and punish them if they harmed anything they shouldn’t so they only ate the plants and animals they needed.</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Look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t>
            </a:r>
            <a:r>
              <a:rPr lang="en" sz="1400">
                <a:solidFill>
                  <a:schemeClr val="dk1"/>
                </a:solidFill>
                <a:highlight>
                  <a:srgbClr val="FFFFFF"/>
                </a:highlight>
                <a:latin typeface="Comfortaa"/>
                <a:ea typeface="Comfortaa"/>
                <a:cs typeface="Comfortaa"/>
                <a:sym typeface="Comfortaa"/>
              </a:rPr>
              <a:t>about native species Māori ate in NZ. Then write information about them </a:t>
            </a:r>
            <a:r>
              <a:rPr lang="en" sz="1400">
                <a:solidFill>
                  <a:srgbClr val="333333"/>
                </a:solidFill>
                <a:highlight>
                  <a:schemeClr val="lt1"/>
                </a:highlight>
                <a:latin typeface="Comfortaa"/>
                <a:ea typeface="Comfortaa"/>
                <a:cs typeface="Comfortaa"/>
                <a:sym typeface="Comfortaa"/>
              </a:rPr>
              <a:t>in your Global Studies book and draw them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18" name="Google Shape;218;p36"/>
          <p:cNvPicPr preferRelativeResize="0"/>
          <p:nvPr/>
        </p:nvPicPr>
        <p:blipFill>
          <a:blip r:embed="rId4">
            <a:alphaModFix/>
          </a:blip>
          <a:stretch>
            <a:fillRect/>
          </a:stretch>
        </p:blipFill>
        <p:spPr>
          <a:xfrm>
            <a:off x="2387338" y="2172400"/>
            <a:ext cx="4369323"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Native Plants And Animals Eaten By Māori</a:t>
            </a:r>
            <a:endParaRPr/>
          </a:p>
        </p:txBody>
      </p:sp>
      <p:sp>
        <p:nvSpPr>
          <p:cNvPr id="224" name="Google Shape;224;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571500" rtl="0" algn="l">
              <a:spcBef>
                <a:spcPts val="0"/>
              </a:spcBef>
              <a:spcAft>
                <a:spcPts val="0"/>
              </a:spcAft>
              <a:buClr>
                <a:schemeClr val="dk1"/>
              </a:buClr>
              <a:buSzPts val="1100"/>
              <a:buFont typeface="Arial"/>
              <a:buNone/>
            </a:pPr>
            <a:r>
              <a:rPr lang="en" sz="1600">
                <a:solidFill>
                  <a:srgbClr val="333333"/>
                </a:solidFill>
                <a:highlight>
                  <a:srgbClr val="F9F7F4"/>
                </a:highlight>
                <a:latin typeface="Georgia"/>
                <a:ea typeface="Georgia"/>
                <a:cs typeface="Georgia"/>
                <a:sym typeface="Georgia"/>
              </a:rPr>
              <a:t>Wild plants</a:t>
            </a:r>
            <a:endParaRPr sz="16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0"/>
              </a:spcBef>
              <a:spcAft>
                <a:spcPts val="0"/>
              </a:spcAft>
              <a:buClr>
                <a:schemeClr val="dk1"/>
              </a:buClr>
              <a:buSzPts val="1100"/>
              <a:buFont typeface="Arial"/>
              <a:buNone/>
            </a:pPr>
            <a:r>
              <a:rPr lang="en" sz="1200">
                <a:solidFill>
                  <a:srgbClr val="333333"/>
                </a:solidFill>
                <a:highlight>
                  <a:srgbClr val="F9F7F4"/>
                </a:highlight>
                <a:latin typeface="Georgia"/>
                <a:ea typeface="Georgia"/>
                <a:cs typeface="Georgia"/>
                <a:sym typeface="Georgia"/>
              </a:rPr>
              <a:t>New Zealand was originally covered with dense native bush, and its ferns, vines, palms, fungi, berries, fruit and seeds became important foods. Aruhe – the rhizomes of the bracken fern (Pteridium esculentum) – were especially important to Māori. Eighteenth-century botanist Joseph Banks wrote that it was ‘the foundation of their meals.’</a:t>
            </a:r>
            <a:endParaRPr sz="600">
              <a:solidFill>
                <a:srgbClr val="4169F9"/>
              </a:solidFill>
              <a:highlight>
                <a:srgbClr val="F9F7F4"/>
              </a:highlight>
              <a:latin typeface="Verdana"/>
              <a:ea typeface="Verdana"/>
              <a:cs typeface="Verdana"/>
              <a:sym typeface="Verdana"/>
            </a:endParaRPr>
          </a:p>
          <a:p>
            <a:pPr indent="0" lvl="0" marL="571500" rtl="0" algn="l">
              <a:spcBef>
                <a:spcPts val="1700"/>
              </a:spcBef>
              <a:spcAft>
                <a:spcPts val="0"/>
              </a:spcAft>
              <a:buClr>
                <a:schemeClr val="dk1"/>
              </a:buClr>
              <a:buSzPts val="1100"/>
              <a:buFont typeface="Arial"/>
              <a:buNone/>
            </a:pPr>
            <a:r>
              <a:rPr lang="en" sz="1600">
                <a:solidFill>
                  <a:srgbClr val="333333"/>
                </a:solidFill>
                <a:highlight>
                  <a:srgbClr val="F9F7F4"/>
                </a:highlight>
                <a:latin typeface="Georgia"/>
                <a:ea typeface="Georgia"/>
                <a:cs typeface="Georgia"/>
                <a:sym typeface="Georgia"/>
              </a:rPr>
              <a:t>Animal foods</a:t>
            </a:r>
            <a:endParaRPr sz="16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0"/>
              </a:spcBef>
              <a:spcAft>
                <a:spcPts val="0"/>
              </a:spcAft>
              <a:buClr>
                <a:schemeClr val="dk1"/>
              </a:buClr>
              <a:buSzPts val="1100"/>
              <a:buFont typeface="Arial"/>
              <a:buNone/>
            </a:pPr>
            <a:r>
              <a:rPr lang="en" sz="1200">
                <a:solidFill>
                  <a:srgbClr val="333333"/>
                </a:solidFill>
                <a:highlight>
                  <a:srgbClr val="F9F7F4"/>
                </a:highlight>
                <a:latin typeface="Georgia"/>
                <a:ea typeface="Georgia"/>
                <a:cs typeface="Georgia"/>
                <a:sym typeface="Georgia"/>
              </a:rPr>
              <a:t>The introduced kiore (Polynesian rat) and kurī (Polynesian dog) were valuable and highly regarded food sources.</a:t>
            </a:r>
            <a:endParaRPr sz="12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1700"/>
              </a:spcBef>
              <a:spcAft>
                <a:spcPts val="1700"/>
              </a:spcAft>
              <a:buNone/>
            </a:pPr>
            <a:r>
              <a:rPr lang="en" sz="1200">
                <a:solidFill>
                  <a:srgbClr val="333333"/>
                </a:solidFill>
                <a:highlight>
                  <a:srgbClr val="F9F7F4"/>
                </a:highlight>
                <a:latin typeface="Georgia"/>
                <a:ea typeface="Georgia"/>
                <a:cs typeface="Georgia"/>
                <a:sym typeface="Georgia"/>
              </a:rPr>
              <a:t>The huge flightless birds known as moa were hunted for meat until their extinction. A wide range of other birds were also caught including weka, kererū (wood pigeons), tūī, whio (native ducks), native geese, takahē and numerous seabirds.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0" name="Google Shape;230;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When the Europeans came to New Zealand the Māori knew how the pests they brought with them could harm the land. They prayed and fought so that the land could be healthy.</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Beating Invasive Species</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“Invasive Species Of New Zealand.” </a:t>
            </a:r>
            <a:endParaRPr sz="1800">
              <a:solidFill>
                <a:schemeClr val="dk1"/>
              </a:solidFill>
              <a:highlight>
                <a:schemeClr val="lt1"/>
              </a:highlight>
            </a:endParaRPr>
          </a:p>
          <a:p>
            <a:pPr indent="0" lvl="0" marL="0" rtl="0" algn="l">
              <a:spcBef>
                <a:spcPts val="1200"/>
              </a:spcBef>
              <a:spcAft>
                <a:spcPts val="1200"/>
              </a:spcAft>
              <a:buClr>
                <a:schemeClr val="dk1"/>
              </a:buClr>
              <a:buSzPts val="1100"/>
              <a:buFont typeface="Arial"/>
              <a:buNone/>
            </a:pPr>
            <a:r>
              <a:rPr lang="en" sz="1800">
                <a:solidFill>
                  <a:schemeClr val="dk1"/>
                </a:solidFill>
                <a:highlight>
                  <a:schemeClr val="lt1"/>
                </a:highlight>
              </a:rPr>
              <a:t>In small groups choose </a:t>
            </a:r>
            <a:r>
              <a:rPr lang="en" sz="1800">
                <a:solidFill>
                  <a:schemeClr val="dk1"/>
                </a:solidFill>
              </a:rPr>
              <a:t>a different pest in NZ. Create a fact sheet just like the one on the next slide. </a:t>
            </a:r>
            <a:r>
              <a:rPr lang="en" sz="1800">
                <a:solidFill>
                  <a:schemeClr val="dk1"/>
                </a:solidFill>
                <a:highlight>
                  <a:schemeClr val="lt1"/>
                </a:highlight>
              </a:rPr>
              <a:t>After you have completed all of that write in your Global Studies books 10 points of information and how it relates to how the Māori view invasive species.</a:t>
            </a:r>
            <a:endParaRPr sz="1800">
              <a:solidFill>
                <a:schemeClr val="dk1"/>
              </a:solidFill>
              <a:highlight>
                <a:schemeClr val="lt1"/>
              </a:highlight>
            </a:endParaRPr>
          </a:p>
        </p:txBody>
      </p:sp>
      <p:pic>
        <p:nvPicPr>
          <p:cNvPr id="231" name="Google Shape;231;p38"/>
          <p:cNvPicPr preferRelativeResize="0"/>
          <p:nvPr/>
        </p:nvPicPr>
        <p:blipFill>
          <a:blip r:embed="rId4">
            <a:alphaModFix/>
          </a:blip>
          <a:stretch>
            <a:fillRect/>
          </a:stretch>
        </p:blipFill>
        <p:spPr>
          <a:xfrm>
            <a:off x="6513125" y="122050"/>
            <a:ext cx="2489650" cy="2232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