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4" r:id="rId4"/>
    <p:sldMasterId id="2147483675" r:id="rId5"/>
    <p:sldMasterId id="2147483676"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Lst>
  <p:sldSz cy="5143500" cx="9144000"/>
  <p:notesSz cx="6858000" cy="9144000"/>
  <p:embeddedFontLst>
    <p:embeddedFont>
      <p:font typeface="Raleway"/>
      <p:regular r:id="rId19"/>
      <p:bold r:id="rId20"/>
      <p:italic r:id="rId21"/>
      <p:boldItalic r:id="rId22"/>
    </p:embeddedFont>
    <p:embeddedFont>
      <p:font typeface="Lato"/>
      <p:regular r:id="rId23"/>
      <p:bold r:id="rId24"/>
      <p:italic r:id="rId25"/>
      <p:boldItalic r:id="rId26"/>
    </p:embeddedFont>
    <p:embeddedFont>
      <p:font typeface="Comfortaa"/>
      <p:regular r:id="rId27"/>
      <p:bold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bold.fntdata"/><Relationship Id="rId22" Type="http://schemas.openxmlformats.org/officeDocument/2006/relationships/font" Target="fonts/Raleway-boldItalic.fntdata"/><Relationship Id="rId21" Type="http://schemas.openxmlformats.org/officeDocument/2006/relationships/font" Target="fonts/Raleway-italic.fntdata"/><Relationship Id="rId24" Type="http://schemas.openxmlformats.org/officeDocument/2006/relationships/font" Target="fonts/Lato-bold.fntdata"/><Relationship Id="rId23" Type="http://schemas.openxmlformats.org/officeDocument/2006/relationships/font" Target="fonts/Lato-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font" Target="fonts/Lato-boldItalic.fntdata"/><Relationship Id="rId25" Type="http://schemas.openxmlformats.org/officeDocument/2006/relationships/font" Target="fonts/Lato-italic.fntdata"/><Relationship Id="rId28" Type="http://schemas.openxmlformats.org/officeDocument/2006/relationships/font" Target="fonts/Comfortaa-bold.fntdata"/><Relationship Id="rId27" Type="http://schemas.openxmlformats.org/officeDocument/2006/relationships/font" Target="fonts/Comfortaa-regular.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font" Target="fonts/Raleway-regular.fntdata"/><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f3e833aeb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f3e833aeb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2f5f531a13f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2f5f531a13f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f5f531a13f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2f5f531a13f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f3e833aebb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f3e833aebb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f5f531a13f_0_2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2f5f531a13f_0_2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f5f531a13f_0_2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2f5f531a13f_0_2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f5f531a13f_0_3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g2f5f531a13f_0_3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 name="Google Shape;173;g2f5f531a13f_0_3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f3e833aebb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f3e833aebb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2f5f531a13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2f5f531a13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2f5f531a13f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2f5f531a13f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2f5f531a13f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2f5f531a13f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jpg"/><Relationship Id="rId3" Type="http://schemas.openxmlformats.org/officeDocument/2006/relationships/hyperlink" Target="https://www.twinkl.co.uk/"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 Id="rId3" Type="http://schemas.openxmlformats.org/officeDocument/2006/relationships/hyperlink" Target="https://www.twinkl.co.uk/"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54" name="Shape 54"/>
        <p:cNvGrpSpPr/>
        <p:nvPr/>
      </p:nvGrpSpPr>
      <p:grpSpPr>
        <a:xfrm>
          <a:off x="0" y="0"/>
          <a:ext cx="0" cy="0"/>
          <a:chOff x="0" y="0"/>
          <a:chExt cx="0" cy="0"/>
        </a:xfrm>
      </p:grpSpPr>
      <p:sp>
        <p:nvSpPr>
          <p:cNvPr id="55" name="Google Shape;55;p14"/>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 name="Google Shape;56;p14"/>
          <p:cNvGrpSpPr/>
          <p:nvPr/>
        </p:nvGrpSpPr>
        <p:grpSpPr>
          <a:xfrm>
            <a:off x="830392" y="1191256"/>
            <a:ext cx="745763" cy="45826"/>
            <a:chOff x="4580561" y="2589004"/>
            <a:chExt cx="1064464" cy="25200"/>
          </a:xfrm>
        </p:grpSpPr>
        <p:sp>
          <p:nvSpPr>
            <p:cNvPr id="57" name="Google Shape;57;p1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14"/>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p:txBody>
      </p:sp>
      <p:sp>
        <p:nvSpPr>
          <p:cNvPr id="60" name="Google Shape;60;p14"/>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61" name="Google Shape;61;p1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2" name="Shape 62"/>
        <p:cNvGrpSpPr/>
        <p:nvPr/>
      </p:nvGrpSpPr>
      <p:grpSpPr>
        <a:xfrm>
          <a:off x="0" y="0"/>
          <a:ext cx="0" cy="0"/>
          <a:chOff x="0" y="0"/>
          <a:chExt cx="0" cy="0"/>
        </a:xfrm>
      </p:grpSpPr>
      <p:grpSp>
        <p:nvGrpSpPr>
          <p:cNvPr id="63" name="Google Shape;63;p15"/>
          <p:cNvGrpSpPr/>
          <p:nvPr/>
        </p:nvGrpSpPr>
        <p:grpSpPr>
          <a:xfrm>
            <a:off x="830392" y="1191256"/>
            <a:ext cx="745763" cy="45826"/>
            <a:chOff x="4580561" y="2589004"/>
            <a:chExt cx="1064464" cy="25200"/>
          </a:xfrm>
        </p:grpSpPr>
        <p:sp>
          <p:nvSpPr>
            <p:cNvPr id="64" name="Google Shape;64;p15"/>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5"/>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15"/>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67" name="Google Shape;67;p1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8" name="Shape 68"/>
        <p:cNvGrpSpPr/>
        <p:nvPr/>
      </p:nvGrpSpPr>
      <p:grpSpPr>
        <a:xfrm>
          <a:off x="0" y="0"/>
          <a:ext cx="0" cy="0"/>
          <a:chOff x="0" y="0"/>
          <a:chExt cx="0" cy="0"/>
        </a:xfrm>
      </p:grpSpPr>
      <p:sp>
        <p:nvSpPr>
          <p:cNvPr id="69" name="Google Shape;69;p1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0" name="Google Shape;70;p16"/>
          <p:cNvGrpSpPr/>
          <p:nvPr/>
        </p:nvGrpSpPr>
        <p:grpSpPr>
          <a:xfrm>
            <a:off x="830392" y="1191256"/>
            <a:ext cx="745763" cy="45826"/>
            <a:chOff x="4580561" y="2589004"/>
            <a:chExt cx="1064464" cy="25200"/>
          </a:xfrm>
        </p:grpSpPr>
        <p:sp>
          <p:nvSpPr>
            <p:cNvPr id="71" name="Google Shape;71;p1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3" name="Google Shape;73;p16"/>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74" name="Google Shape;74;p16"/>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75" name="Google Shape;75;p1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6" name="Shape 76"/>
        <p:cNvGrpSpPr/>
        <p:nvPr/>
      </p:nvGrpSpPr>
      <p:grpSpPr>
        <a:xfrm>
          <a:off x="0" y="0"/>
          <a:ext cx="0" cy="0"/>
          <a:chOff x="0" y="0"/>
          <a:chExt cx="0" cy="0"/>
        </a:xfrm>
      </p:grpSpPr>
      <p:sp>
        <p:nvSpPr>
          <p:cNvPr id="77" name="Google Shape;77;p1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8" name="Google Shape;78;p17"/>
          <p:cNvGrpSpPr/>
          <p:nvPr/>
        </p:nvGrpSpPr>
        <p:grpSpPr>
          <a:xfrm>
            <a:off x="830392" y="1191256"/>
            <a:ext cx="745763" cy="45826"/>
            <a:chOff x="4580561" y="2589004"/>
            <a:chExt cx="1064464" cy="25200"/>
          </a:xfrm>
        </p:grpSpPr>
        <p:sp>
          <p:nvSpPr>
            <p:cNvPr id="79" name="Google Shape;79;p1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1" name="Google Shape;81;p17"/>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82" name="Google Shape;82;p17"/>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83" name="Google Shape;83;p17"/>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84" name="Google Shape;84;p1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8"/>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7" name="Google Shape;87;p18"/>
          <p:cNvGrpSpPr/>
          <p:nvPr/>
        </p:nvGrpSpPr>
        <p:grpSpPr>
          <a:xfrm>
            <a:off x="830392" y="1191256"/>
            <a:ext cx="745763" cy="45826"/>
            <a:chOff x="4580561" y="2589004"/>
            <a:chExt cx="1064464" cy="25200"/>
          </a:xfrm>
        </p:grpSpPr>
        <p:sp>
          <p:nvSpPr>
            <p:cNvPr id="88" name="Google Shape;88;p1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0" name="Google Shape;90;p18"/>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91" name="Google Shape;91;p1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2" name="Shape 92"/>
        <p:cNvGrpSpPr/>
        <p:nvPr/>
      </p:nvGrpSpPr>
      <p:grpSpPr>
        <a:xfrm>
          <a:off x="0" y="0"/>
          <a:ext cx="0" cy="0"/>
          <a:chOff x="0" y="0"/>
          <a:chExt cx="0" cy="0"/>
        </a:xfrm>
      </p:grpSpPr>
      <p:sp>
        <p:nvSpPr>
          <p:cNvPr id="93" name="Google Shape;93;p19"/>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4" name="Google Shape;94;p19"/>
          <p:cNvGrpSpPr/>
          <p:nvPr/>
        </p:nvGrpSpPr>
        <p:grpSpPr>
          <a:xfrm>
            <a:off x="830392" y="1191256"/>
            <a:ext cx="745763" cy="45826"/>
            <a:chOff x="4580561" y="2589004"/>
            <a:chExt cx="1064464" cy="25200"/>
          </a:xfrm>
        </p:grpSpPr>
        <p:sp>
          <p:nvSpPr>
            <p:cNvPr id="95" name="Google Shape;95;p1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7" name="Google Shape;97;p19"/>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98" name="Google Shape;98;p19"/>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99" name="Google Shape;99;p1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00" name="Shape 100"/>
        <p:cNvGrpSpPr/>
        <p:nvPr/>
      </p:nvGrpSpPr>
      <p:grpSpPr>
        <a:xfrm>
          <a:off x="0" y="0"/>
          <a:ext cx="0" cy="0"/>
          <a:chOff x="0" y="0"/>
          <a:chExt cx="0" cy="0"/>
        </a:xfrm>
      </p:grpSpPr>
      <p:grpSp>
        <p:nvGrpSpPr>
          <p:cNvPr id="101" name="Google Shape;101;p20"/>
          <p:cNvGrpSpPr/>
          <p:nvPr/>
        </p:nvGrpSpPr>
        <p:grpSpPr>
          <a:xfrm>
            <a:off x="830392" y="4169130"/>
            <a:ext cx="745763" cy="45826"/>
            <a:chOff x="4580561" y="2589004"/>
            <a:chExt cx="1064464" cy="25200"/>
          </a:xfrm>
        </p:grpSpPr>
        <p:sp>
          <p:nvSpPr>
            <p:cNvPr id="102" name="Google Shape;102;p20"/>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20"/>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4" name="Google Shape;104;p20"/>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05" name="Google Shape;105;p2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06" name="Shape 106"/>
        <p:cNvGrpSpPr/>
        <p:nvPr/>
      </p:nvGrpSpPr>
      <p:grpSpPr>
        <a:xfrm>
          <a:off x="0" y="0"/>
          <a:ext cx="0" cy="0"/>
          <a:chOff x="0" y="0"/>
          <a:chExt cx="0" cy="0"/>
        </a:xfrm>
      </p:grpSpPr>
      <p:sp>
        <p:nvSpPr>
          <p:cNvPr id="107" name="Google Shape;107;p21"/>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8" name="Google Shape;108;p21"/>
          <p:cNvGrpSpPr/>
          <p:nvPr/>
        </p:nvGrpSpPr>
        <p:grpSpPr>
          <a:xfrm>
            <a:off x="830392" y="1191256"/>
            <a:ext cx="745763" cy="45826"/>
            <a:chOff x="4580561" y="2589004"/>
            <a:chExt cx="1064464" cy="25200"/>
          </a:xfrm>
        </p:grpSpPr>
        <p:sp>
          <p:nvSpPr>
            <p:cNvPr id="109" name="Google Shape;109;p2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2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1" name="Google Shape;111;p21"/>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12" name="Google Shape;112;p21"/>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113" name="Google Shape;113;p21"/>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14" name="Google Shape;114;p2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5" name="Shape 115"/>
        <p:cNvGrpSpPr/>
        <p:nvPr/>
      </p:nvGrpSpPr>
      <p:grpSpPr>
        <a:xfrm>
          <a:off x="0" y="0"/>
          <a:ext cx="0" cy="0"/>
          <a:chOff x="0" y="0"/>
          <a:chExt cx="0" cy="0"/>
        </a:xfrm>
      </p:grpSpPr>
      <p:sp>
        <p:nvSpPr>
          <p:cNvPr id="116" name="Google Shape;116;p22"/>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300"/>
              <a:buNone/>
              <a:defRPr/>
            </a:lvl1pPr>
          </a:lstStyle>
          <a:p/>
        </p:txBody>
      </p:sp>
      <p:sp>
        <p:nvSpPr>
          <p:cNvPr id="117" name="Google Shape;117;p2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18" name="Shape 118"/>
        <p:cNvGrpSpPr/>
        <p:nvPr/>
      </p:nvGrpSpPr>
      <p:grpSpPr>
        <a:xfrm>
          <a:off x="0" y="0"/>
          <a:ext cx="0" cy="0"/>
          <a:chOff x="0" y="0"/>
          <a:chExt cx="0" cy="0"/>
        </a:xfrm>
      </p:grpSpPr>
      <p:grpSp>
        <p:nvGrpSpPr>
          <p:cNvPr id="119" name="Google Shape;119;p23"/>
          <p:cNvGrpSpPr/>
          <p:nvPr/>
        </p:nvGrpSpPr>
        <p:grpSpPr>
          <a:xfrm>
            <a:off x="830392" y="4169130"/>
            <a:ext cx="745763" cy="45826"/>
            <a:chOff x="4580561" y="2589004"/>
            <a:chExt cx="1064464" cy="25200"/>
          </a:xfrm>
        </p:grpSpPr>
        <p:sp>
          <p:nvSpPr>
            <p:cNvPr id="120" name="Google Shape;120;p2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2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2" name="Google Shape;122;p23"/>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8000"/>
              <a:buNone/>
              <a:defRPr sz="8000">
                <a:solidFill>
                  <a:schemeClr val="lt1"/>
                </a:solidFill>
              </a:defRPr>
            </a:lvl1pPr>
            <a:lvl2pPr lvl="1" rtl="0">
              <a:spcBef>
                <a:spcPts val="0"/>
              </a:spcBef>
              <a:spcAft>
                <a:spcPts val="0"/>
              </a:spcAft>
              <a:buClr>
                <a:schemeClr val="lt1"/>
              </a:buClr>
              <a:buSzPts val="8000"/>
              <a:buNone/>
              <a:defRPr sz="8000">
                <a:solidFill>
                  <a:schemeClr val="lt1"/>
                </a:solidFill>
              </a:defRPr>
            </a:lvl2pPr>
            <a:lvl3pPr lvl="2" rtl="0">
              <a:spcBef>
                <a:spcPts val="0"/>
              </a:spcBef>
              <a:spcAft>
                <a:spcPts val="0"/>
              </a:spcAft>
              <a:buClr>
                <a:schemeClr val="lt1"/>
              </a:buClr>
              <a:buSzPts val="8000"/>
              <a:buNone/>
              <a:defRPr sz="8000">
                <a:solidFill>
                  <a:schemeClr val="lt1"/>
                </a:solidFill>
              </a:defRPr>
            </a:lvl3pPr>
            <a:lvl4pPr lvl="3" rtl="0">
              <a:spcBef>
                <a:spcPts val="0"/>
              </a:spcBef>
              <a:spcAft>
                <a:spcPts val="0"/>
              </a:spcAft>
              <a:buClr>
                <a:schemeClr val="lt1"/>
              </a:buClr>
              <a:buSzPts val="8000"/>
              <a:buNone/>
              <a:defRPr sz="8000">
                <a:solidFill>
                  <a:schemeClr val="lt1"/>
                </a:solidFill>
              </a:defRPr>
            </a:lvl4pPr>
            <a:lvl5pPr lvl="4" rtl="0">
              <a:spcBef>
                <a:spcPts val="0"/>
              </a:spcBef>
              <a:spcAft>
                <a:spcPts val="0"/>
              </a:spcAft>
              <a:buClr>
                <a:schemeClr val="lt1"/>
              </a:buClr>
              <a:buSzPts val="8000"/>
              <a:buNone/>
              <a:defRPr sz="8000">
                <a:solidFill>
                  <a:schemeClr val="lt1"/>
                </a:solidFill>
              </a:defRPr>
            </a:lvl5pPr>
            <a:lvl6pPr lvl="5" rtl="0">
              <a:spcBef>
                <a:spcPts val="0"/>
              </a:spcBef>
              <a:spcAft>
                <a:spcPts val="0"/>
              </a:spcAft>
              <a:buClr>
                <a:schemeClr val="lt1"/>
              </a:buClr>
              <a:buSzPts val="8000"/>
              <a:buNone/>
              <a:defRPr sz="8000">
                <a:solidFill>
                  <a:schemeClr val="lt1"/>
                </a:solidFill>
              </a:defRPr>
            </a:lvl6pPr>
            <a:lvl7pPr lvl="6" rtl="0">
              <a:spcBef>
                <a:spcPts val="0"/>
              </a:spcBef>
              <a:spcAft>
                <a:spcPts val="0"/>
              </a:spcAft>
              <a:buClr>
                <a:schemeClr val="lt1"/>
              </a:buClr>
              <a:buSzPts val="8000"/>
              <a:buNone/>
              <a:defRPr sz="8000">
                <a:solidFill>
                  <a:schemeClr val="lt1"/>
                </a:solidFill>
              </a:defRPr>
            </a:lvl7pPr>
            <a:lvl8pPr lvl="7" rtl="0">
              <a:spcBef>
                <a:spcPts val="0"/>
              </a:spcBef>
              <a:spcAft>
                <a:spcPts val="0"/>
              </a:spcAft>
              <a:buClr>
                <a:schemeClr val="lt1"/>
              </a:buClr>
              <a:buSzPts val="8000"/>
              <a:buNone/>
              <a:defRPr sz="8000">
                <a:solidFill>
                  <a:schemeClr val="lt1"/>
                </a:solidFill>
              </a:defRPr>
            </a:lvl8pPr>
            <a:lvl9pPr lvl="8" rtl="0">
              <a:spcBef>
                <a:spcPts val="0"/>
              </a:spcBef>
              <a:spcAft>
                <a:spcPts val="0"/>
              </a:spcAft>
              <a:buClr>
                <a:schemeClr val="lt1"/>
              </a:buClr>
              <a:buSzPts val="8000"/>
              <a:buNone/>
              <a:defRPr sz="8000">
                <a:solidFill>
                  <a:schemeClr val="lt1"/>
                </a:solidFill>
              </a:defRPr>
            </a:lvl9pPr>
          </a:lstStyle>
          <a:p>
            <a:r>
              <a:t>xx%</a:t>
            </a:r>
          </a:p>
        </p:txBody>
      </p:sp>
      <p:sp>
        <p:nvSpPr>
          <p:cNvPr id="123" name="Google Shape;123;p23"/>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Clr>
                <a:schemeClr val="lt1"/>
              </a:buClr>
              <a:buSzPts val="1300"/>
              <a:buChar char="●"/>
              <a:defRPr>
                <a:solidFill>
                  <a:schemeClr val="lt1"/>
                </a:solidFill>
              </a:defRPr>
            </a:lvl1pPr>
            <a:lvl2pPr indent="-298450" lvl="1" marL="914400" rtl="0">
              <a:spcBef>
                <a:spcPts val="0"/>
              </a:spcBef>
              <a:spcAft>
                <a:spcPts val="0"/>
              </a:spcAft>
              <a:buClr>
                <a:schemeClr val="lt1"/>
              </a:buClr>
              <a:buSzPts val="1100"/>
              <a:buChar char="○"/>
              <a:defRPr>
                <a:solidFill>
                  <a:schemeClr val="lt1"/>
                </a:solidFill>
              </a:defRPr>
            </a:lvl2pPr>
            <a:lvl3pPr indent="-298450" lvl="2" marL="1371600" rtl="0">
              <a:spcBef>
                <a:spcPts val="0"/>
              </a:spcBef>
              <a:spcAft>
                <a:spcPts val="0"/>
              </a:spcAft>
              <a:buClr>
                <a:schemeClr val="lt1"/>
              </a:buClr>
              <a:buSzPts val="1100"/>
              <a:buChar char="■"/>
              <a:defRPr>
                <a:solidFill>
                  <a:schemeClr val="lt1"/>
                </a:solidFill>
              </a:defRPr>
            </a:lvl3pPr>
            <a:lvl4pPr indent="-298450" lvl="3" marL="1828800" rtl="0">
              <a:spcBef>
                <a:spcPts val="0"/>
              </a:spcBef>
              <a:spcAft>
                <a:spcPts val="0"/>
              </a:spcAft>
              <a:buClr>
                <a:schemeClr val="lt1"/>
              </a:buClr>
              <a:buSzPts val="1100"/>
              <a:buChar char="●"/>
              <a:defRPr>
                <a:solidFill>
                  <a:schemeClr val="lt1"/>
                </a:solidFill>
              </a:defRPr>
            </a:lvl4pPr>
            <a:lvl5pPr indent="-298450" lvl="4" marL="2286000" rtl="0">
              <a:spcBef>
                <a:spcPts val="0"/>
              </a:spcBef>
              <a:spcAft>
                <a:spcPts val="0"/>
              </a:spcAft>
              <a:buClr>
                <a:schemeClr val="lt1"/>
              </a:buClr>
              <a:buSzPts val="1100"/>
              <a:buChar char="○"/>
              <a:defRPr>
                <a:solidFill>
                  <a:schemeClr val="lt1"/>
                </a:solidFill>
              </a:defRPr>
            </a:lvl5pPr>
            <a:lvl6pPr indent="-298450" lvl="5" marL="2743200" rtl="0">
              <a:spcBef>
                <a:spcPts val="0"/>
              </a:spcBef>
              <a:spcAft>
                <a:spcPts val="0"/>
              </a:spcAft>
              <a:buClr>
                <a:schemeClr val="lt1"/>
              </a:buClr>
              <a:buSzPts val="1100"/>
              <a:buChar char="■"/>
              <a:defRPr>
                <a:solidFill>
                  <a:schemeClr val="lt1"/>
                </a:solidFill>
              </a:defRPr>
            </a:lvl6pPr>
            <a:lvl7pPr indent="-298450" lvl="6" marL="3200400" rtl="0">
              <a:spcBef>
                <a:spcPts val="0"/>
              </a:spcBef>
              <a:spcAft>
                <a:spcPts val="0"/>
              </a:spcAft>
              <a:buClr>
                <a:schemeClr val="lt1"/>
              </a:buClr>
              <a:buSzPts val="1100"/>
              <a:buChar char="●"/>
              <a:defRPr>
                <a:solidFill>
                  <a:schemeClr val="lt1"/>
                </a:solidFill>
              </a:defRPr>
            </a:lvl7pPr>
            <a:lvl8pPr indent="-298450" lvl="7" marL="3657600" rtl="0">
              <a:spcBef>
                <a:spcPts val="0"/>
              </a:spcBef>
              <a:spcAft>
                <a:spcPts val="0"/>
              </a:spcAft>
              <a:buClr>
                <a:schemeClr val="lt1"/>
              </a:buClr>
              <a:buSzPts val="1100"/>
              <a:buChar char="○"/>
              <a:defRPr>
                <a:solidFill>
                  <a:schemeClr val="lt1"/>
                </a:solidFill>
              </a:defRPr>
            </a:lvl8pPr>
            <a:lvl9pPr indent="-298450" lvl="8" marL="4114800" rtl="0">
              <a:spcBef>
                <a:spcPts val="0"/>
              </a:spcBef>
              <a:spcAft>
                <a:spcPts val="0"/>
              </a:spcAft>
              <a:buClr>
                <a:schemeClr val="lt1"/>
              </a:buClr>
              <a:buSzPts val="1100"/>
              <a:buChar char="■"/>
              <a:defRPr>
                <a:solidFill>
                  <a:schemeClr val="lt1"/>
                </a:solidFill>
              </a:defRPr>
            </a:lvl9pPr>
          </a:lstStyle>
          <a:p/>
        </p:txBody>
      </p:sp>
      <p:sp>
        <p:nvSpPr>
          <p:cNvPr id="124" name="Google Shape;124;p2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5" name="Shape 125"/>
        <p:cNvGrpSpPr/>
        <p:nvPr/>
      </p:nvGrpSpPr>
      <p:grpSpPr>
        <a:xfrm>
          <a:off x="0" y="0"/>
          <a:ext cx="0" cy="0"/>
          <a:chOff x="0" y="0"/>
          <a:chExt cx="0" cy="0"/>
        </a:xfrm>
      </p:grpSpPr>
      <p:sp>
        <p:nvSpPr>
          <p:cNvPr id="126" name="Google Shape;126;p2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30" name="Shape 130"/>
        <p:cNvGrpSpPr/>
        <p:nvPr/>
      </p:nvGrpSpPr>
      <p:grpSpPr>
        <a:xfrm>
          <a:off x="0" y="0"/>
          <a:ext cx="0" cy="0"/>
          <a:chOff x="0" y="0"/>
          <a:chExt cx="0" cy="0"/>
        </a:xfrm>
      </p:grpSpPr>
      <p:sp>
        <p:nvSpPr>
          <p:cNvPr id="131" name="Google Shape;131;p26">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132" name="Shape 132"/>
        <p:cNvGrpSpPr/>
        <p:nvPr/>
      </p:nvGrpSpPr>
      <p:grpSpPr>
        <a:xfrm>
          <a:off x="0" y="0"/>
          <a:ext cx="0" cy="0"/>
          <a:chOff x="0" y="0"/>
          <a:chExt cx="0" cy="0"/>
        </a:xfrm>
      </p:grpSpPr>
      <p:sp>
        <p:nvSpPr>
          <p:cNvPr id="133" name="Google Shape;133;p27"/>
          <p:cNvSpPr/>
          <p:nvPr/>
        </p:nvSpPr>
        <p:spPr>
          <a:xfrm>
            <a:off x="457198" y="328613"/>
            <a:ext cx="8220000" cy="4468500"/>
          </a:xfrm>
          <a:prstGeom prst="rect">
            <a:avLst/>
          </a:prstGeom>
          <a:solidFill>
            <a:schemeClr val="lt1"/>
          </a:solidFill>
          <a:ln cap="rnd" cmpd="sng" w="25400">
            <a:solidFill>
              <a:srgbClr val="DE1E5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4" name="Google Shape;134;p27"/>
          <p:cNvSpPr txBox="1"/>
          <p:nvPr>
            <p:ph type="title"/>
          </p:nvPr>
        </p:nvSpPr>
        <p:spPr>
          <a:xfrm>
            <a:off x="457198" y="328613"/>
            <a:ext cx="8220000" cy="745800"/>
          </a:xfrm>
          <a:prstGeom prst="rect">
            <a:avLst/>
          </a:prstGeom>
          <a:noFill/>
          <a:ln>
            <a:noFill/>
          </a:ln>
        </p:spPr>
        <p:txBody>
          <a:bodyPr anchorCtr="1" anchor="ctr" bIns="252000" lIns="252000" spcFirstLastPara="1" rIns="252000" wrap="square" tIns="252000">
            <a:noAutofit/>
          </a:bodyPr>
          <a:lstStyle>
            <a:lvl1pPr lvl="0" rt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135" name="Shape 135"/>
        <p:cNvGrpSpPr/>
        <p:nvPr/>
      </p:nvGrpSpPr>
      <p:grpSpPr>
        <a:xfrm>
          <a:off x="0" y="0"/>
          <a:ext cx="0" cy="0"/>
          <a:chOff x="0" y="0"/>
          <a:chExt cx="0" cy="0"/>
        </a:xfrm>
      </p:grpSpPr>
      <p:sp>
        <p:nvSpPr>
          <p:cNvPr id="136" name="Google Shape;136;p28"/>
          <p:cNvSpPr/>
          <p:nvPr/>
        </p:nvSpPr>
        <p:spPr>
          <a:xfrm>
            <a:off x="503239" y="2197826"/>
            <a:ext cx="8137500" cy="25611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7" name="Google Shape;137;p28"/>
          <p:cNvSpPr/>
          <p:nvPr/>
        </p:nvSpPr>
        <p:spPr>
          <a:xfrm>
            <a:off x="503239" y="384572"/>
            <a:ext cx="8137500" cy="16449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8" name="Google Shape;138;p28"/>
          <p:cNvSpPr/>
          <p:nvPr>
            <p:ph idx="1" type="body"/>
          </p:nvPr>
        </p:nvSpPr>
        <p:spPr>
          <a:xfrm>
            <a:off x="755651" y="777763"/>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39" name="Google Shape;139;p28"/>
          <p:cNvSpPr/>
          <p:nvPr>
            <p:ph idx="2" type="body"/>
          </p:nvPr>
        </p:nvSpPr>
        <p:spPr>
          <a:xfrm>
            <a:off x="755651" y="2584217"/>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0" name="Google Shape;140;p28"/>
          <p:cNvSpPr/>
          <p:nvPr>
            <p:ph idx="3" type="body"/>
          </p:nvPr>
        </p:nvSpPr>
        <p:spPr>
          <a:xfrm>
            <a:off x="755650" y="384572"/>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1" name="Google Shape;141;p28"/>
          <p:cNvSpPr/>
          <p:nvPr>
            <p:ph idx="4" type="body"/>
          </p:nvPr>
        </p:nvSpPr>
        <p:spPr>
          <a:xfrm>
            <a:off x="755649" y="2197826"/>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80">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142" name="Shape 142"/>
        <p:cNvGrpSpPr/>
        <p:nvPr/>
      </p:nvGrpSpPr>
      <p:grpSpPr>
        <a:xfrm>
          <a:off x="0" y="0"/>
          <a:ext cx="0" cy="0"/>
          <a:chOff x="0" y="0"/>
          <a:chExt cx="0" cy="0"/>
        </a:xfrm>
      </p:grpSpPr>
      <p:sp>
        <p:nvSpPr>
          <p:cNvPr id="143" name="Google Shape;143;p29">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rtl="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53" name="Google Shape;53;p1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accent1"/>
                </a:solidFill>
                <a:latin typeface="Lato"/>
                <a:ea typeface="Lato"/>
                <a:cs typeface="Lato"/>
                <a:sym typeface="Lato"/>
              </a:defRPr>
            </a:lvl1pPr>
            <a:lvl2pPr lvl="1" rtl="0" algn="r">
              <a:buNone/>
              <a:defRPr sz="1000">
                <a:solidFill>
                  <a:schemeClr val="accent1"/>
                </a:solidFill>
                <a:latin typeface="Lato"/>
                <a:ea typeface="Lato"/>
                <a:cs typeface="Lato"/>
                <a:sym typeface="Lato"/>
              </a:defRPr>
            </a:lvl2pPr>
            <a:lvl3pPr lvl="2" rtl="0" algn="r">
              <a:buNone/>
              <a:defRPr sz="1000">
                <a:solidFill>
                  <a:schemeClr val="accent1"/>
                </a:solidFill>
                <a:latin typeface="Lato"/>
                <a:ea typeface="Lato"/>
                <a:cs typeface="Lato"/>
                <a:sym typeface="Lato"/>
              </a:defRPr>
            </a:lvl3pPr>
            <a:lvl4pPr lvl="3" rtl="0" algn="r">
              <a:buNone/>
              <a:defRPr sz="1000">
                <a:solidFill>
                  <a:schemeClr val="accent1"/>
                </a:solidFill>
                <a:latin typeface="Lato"/>
                <a:ea typeface="Lato"/>
                <a:cs typeface="Lato"/>
                <a:sym typeface="Lato"/>
              </a:defRPr>
            </a:lvl4pPr>
            <a:lvl5pPr lvl="4" rtl="0" algn="r">
              <a:buNone/>
              <a:defRPr sz="1000">
                <a:solidFill>
                  <a:schemeClr val="accent1"/>
                </a:solidFill>
                <a:latin typeface="Lato"/>
                <a:ea typeface="Lato"/>
                <a:cs typeface="Lato"/>
                <a:sym typeface="Lato"/>
              </a:defRPr>
            </a:lvl5pPr>
            <a:lvl6pPr lvl="5" rtl="0" algn="r">
              <a:buNone/>
              <a:defRPr sz="1000">
                <a:solidFill>
                  <a:schemeClr val="accent1"/>
                </a:solidFill>
                <a:latin typeface="Lato"/>
                <a:ea typeface="Lato"/>
                <a:cs typeface="Lato"/>
                <a:sym typeface="Lato"/>
              </a:defRPr>
            </a:lvl6pPr>
            <a:lvl7pPr lvl="6" rtl="0" algn="r">
              <a:buNone/>
              <a:defRPr sz="1000">
                <a:solidFill>
                  <a:schemeClr val="accent1"/>
                </a:solidFill>
                <a:latin typeface="Lato"/>
                <a:ea typeface="Lato"/>
                <a:cs typeface="Lato"/>
                <a:sym typeface="Lato"/>
              </a:defRPr>
            </a:lvl7pPr>
            <a:lvl8pPr lvl="7" rtl="0" algn="r">
              <a:buNone/>
              <a:defRPr sz="1000">
                <a:solidFill>
                  <a:schemeClr val="accent1"/>
                </a:solidFill>
                <a:latin typeface="Lato"/>
                <a:ea typeface="Lato"/>
                <a:cs typeface="Lato"/>
                <a:sym typeface="Lato"/>
              </a:defRPr>
            </a:lvl8pPr>
            <a:lvl9pPr lvl="8" rtl="0"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27" name="Shape 127"/>
        <p:cNvGrpSpPr/>
        <p:nvPr/>
      </p:nvGrpSpPr>
      <p:grpSpPr>
        <a:xfrm>
          <a:off x="0" y="0"/>
          <a:ext cx="0" cy="0"/>
          <a:chOff x="0" y="0"/>
          <a:chExt cx="0" cy="0"/>
        </a:xfrm>
      </p:grpSpPr>
      <p:sp>
        <p:nvSpPr>
          <p:cNvPr id="128" name="Google Shape;128;p25"/>
          <p:cNvSpPr/>
          <p:nvPr>
            <p:ph type="title"/>
          </p:nvPr>
        </p:nvSpPr>
        <p:spPr>
          <a:xfrm>
            <a:off x="489745" y="521494"/>
            <a:ext cx="8164500" cy="863100"/>
          </a:xfrm>
          <a:prstGeom prst="roundRect">
            <a:avLst>
              <a:gd fmla="val 9641"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9" name="Google Shape;129;p25"/>
          <p:cNvSpPr/>
          <p:nvPr>
            <p:ph idx="1" type="body"/>
          </p:nvPr>
        </p:nvSpPr>
        <p:spPr>
          <a:xfrm>
            <a:off x="489745" y="1468040"/>
            <a:ext cx="8164500" cy="32907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70" r:id="rId2"/>
    <p:sldLayoutId id="2147483671" r:id="rId3"/>
    <p:sldLayoutId id="2147483672" r:id="rId4"/>
    <p:sldLayoutId id="214748367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20.png"/><Relationship Id="rId4" Type="http://schemas.openxmlformats.org/officeDocument/2006/relationships/image" Target="../media/image5.png"/><Relationship Id="rId5"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_ZzPM7Dw9Gg" TargetMode="Externa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hyperlink" Target="https://flip.com/82a2801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13.jpg"/><Relationship Id="rId11" Type="http://schemas.openxmlformats.org/officeDocument/2006/relationships/image" Target="../media/image3.png"/><Relationship Id="rId10" Type="http://schemas.openxmlformats.org/officeDocument/2006/relationships/image" Target="../media/image7.jpg"/><Relationship Id="rId12" Type="http://schemas.openxmlformats.org/officeDocument/2006/relationships/image" Target="../media/image18.jpg"/><Relationship Id="rId9" Type="http://schemas.openxmlformats.org/officeDocument/2006/relationships/image" Target="../media/image11.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image" Target="../media/image14.jpg"/><Relationship Id="rId8" Type="http://schemas.openxmlformats.org/officeDocument/2006/relationships/image" Target="../media/image1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teara.govt.nz/en/maori-foods-kai-maori/print" TargetMode="Externa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hyperlink" Target="https://www.landcareresearch.co.nz/discover-our-research/biodiversity-biosecurity/" TargetMode="Externa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30"/>
          <p:cNvSpPr txBox="1"/>
          <p:nvPr/>
        </p:nvSpPr>
        <p:spPr>
          <a:xfrm>
            <a:off x="3941375" y="0"/>
            <a:ext cx="5202900" cy="203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chemeClr val="dk1"/>
                </a:solidFill>
                <a:latin typeface="Trebuchet MS"/>
                <a:ea typeface="Trebuchet MS"/>
                <a:cs typeface="Trebuchet MS"/>
                <a:sym typeface="Trebuchet MS"/>
              </a:rPr>
              <a:t>Native versus invasive species</a:t>
            </a:r>
            <a:r>
              <a:rPr lang="en" sz="3000">
                <a:solidFill>
                  <a:schemeClr val="dk1"/>
                </a:solidFill>
                <a:latin typeface="Trebuchet MS"/>
                <a:ea typeface="Trebuchet MS"/>
                <a:cs typeface="Trebuchet MS"/>
                <a:sym typeface="Trebuchet MS"/>
              </a:rPr>
              <a:t>.</a:t>
            </a:r>
            <a:endParaRPr sz="3000">
              <a:solidFill>
                <a:schemeClr val="lt1"/>
              </a:solidFill>
              <a:latin typeface="Lato"/>
              <a:ea typeface="Lato"/>
              <a:cs typeface="Lato"/>
              <a:sym typeface="Lato"/>
            </a:endParaRPr>
          </a:p>
          <a:p>
            <a:pPr indent="0" lvl="0" marL="0" rtl="0" algn="ctr">
              <a:spcBef>
                <a:spcPts val="0"/>
              </a:spcBef>
              <a:spcAft>
                <a:spcPts val="0"/>
              </a:spcAft>
              <a:buNone/>
            </a:pPr>
            <a:r>
              <a:t/>
            </a:r>
            <a:endParaRPr sz="3000">
              <a:solidFill>
                <a:schemeClr val="lt1"/>
              </a:solidFill>
              <a:latin typeface="Comfortaa"/>
              <a:ea typeface="Comfortaa"/>
              <a:cs typeface="Comfortaa"/>
              <a:sym typeface="Comfortaa"/>
            </a:endParaRPr>
          </a:p>
          <a:p>
            <a:pPr indent="0" lvl="0" marL="0" rtl="0" algn="l">
              <a:spcBef>
                <a:spcPts val="0"/>
              </a:spcBef>
              <a:spcAft>
                <a:spcPts val="0"/>
              </a:spcAft>
              <a:buNone/>
            </a:pPr>
            <a:r>
              <a:rPr lang="en" sz="3000">
                <a:solidFill>
                  <a:schemeClr val="dk1"/>
                </a:solidFill>
                <a:latin typeface="Comfortaa"/>
                <a:ea typeface="Comfortaa"/>
                <a:cs typeface="Comfortaa"/>
                <a:sym typeface="Comfortaa"/>
              </a:rPr>
              <a:t>   Lesson 13</a:t>
            </a:r>
            <a:endParaRPr/>
          </a:p>
        </p:txBody>
      </p:sp>
      <p:pic>
        <p:nvPicPr>
          <p:cNvPr id="149" name="Google Shape;149;p30"/>
          <p:cNvPicPr preferRelativeResize="0"/>
          <p:nvPr/>
        </p:nvPicPr>
        <p:blipFill>
          <a:blip r:embed="rId3">
            <a:alphaModFix/>
          </a:blip>
          <a:stretch>
            <a:fillRect/>
          </a:stretch>
        </p:blipFill>
        <p:spPr>
          <a:xfrm>
            <a:off x="3071651" y="2031900"/>
            <a:ext cx="2830574" cy="2959200"/>
          </a:xfrm>
          <a:prstGeom prst="rect">
            <a:avLst/>
          </a:prstGeom>
          <a:noFill/>
          <a:ln>
            <a:noFill/>
          </a:ln>
        </p:spPr>
      </p:pic>
      <p:pic>
        <p:nvPicPr>
          <p:cNvPr id="150" name="Google Shape;150;p30"/>
          <p:cNvPicPr preferRelativeResize="0"/>
          <p:nvPr/>
        </p:nvPicPr>
        <p:blipFill>
          <a:blip r:embed="rId4">
            <a:alphaModFix/>
          </a:blip>
          <a:stretch>
            <a:fillRect/>
          </a:stretch>
        </p:blipFill>
        <p:spPr>
          <a:xfrm>
            <a:off x="6089425" y="2031900"/>
            <a:ext cx="2877225" cy="2959200"/>
          </a:xfrm>
          <a:prstGeom prst="rect">
            <a:avLst/>
          </a:prstGeom>
          <a:noFill/>
          <a:ln>
            <a:noFill/>
          </a:ln>
        </p:spPr>
      </p:pic>
      <p:pic>
        <p:nvPicPr>
          <p:cNvPr id="151" name="Google Shape;151;p30"/>
          <p:cNvPicPr preferRelativeResize="0"/>
          <p:nvPr/>
        </p:nvPicPr>
        <p:blipFill>
          <a:blip r:embed="rId5">
            <a:alphaModFix/>
          </a:blip>
          <a:stretch>
            <a:fillRect/>
          </a:stretch>
        </p:blipFill>
        <p:spPr>
          <a:xfrm>
            <a:off x="181950" y="2031900"/>
            <a:ext cx="2766851" cy="2959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39"/>
          <p:cNvSpPr/>
          <p:nvPr/>
        </p:nvSpPr>
        <p:spPr>
          <a:xfrm>
            <a:off x="2916625" y="98525"/>
            <a:ext cx="3389700" cy="4907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Pest Name/Drawing</a:t>
            </a:r>
            <a:endParaRPr/>
          </a:p>
        </p:txBody>
      </p:sp>
      <p:sp>
        <p:nvSpPr>
          <p:cNvPr id="237" name="Google Shape;237;p39"/>
          <p:cNvSpPr/>
          <p:nvPr/>
        </p:nvSpPr>
        <p:spPr>
          <a:xfrm>
            <a:off x="88675" y="98525"/>
            <a:ext cx="2729400" cy="4907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Pest Information</a:t>
            </a:r>
            <a:endParaRPr/>
          </a:p>
        </p:txBody>
      </p:sp>
      <p:sp>
        <p:nvSpPr>
          <p:cNvPr id="238" name="Google Shape;238;p39"/>
          <p:cNvSpPr/>
          <p:nvPr/>
        </p:nvSpPr>
        <p:spPr>
          <a:xfrm>
            <a:off x="6424450" y="108400"/>
            <a:ext cx="2611200" cy="4897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Actions For Dealing With Pest</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4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Dealing With Threats</a:t>
            </a:r>
            <a:endParaRPr/>
          </a:p>
        </p:txBody>
      </p:sp>
      <p:sp>
        <p:nvSpPr>
          <p:cNvPr id="244" name="Google Shape;244;p4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rtl="0" algn="l">
              <a:spcBef>
                <a:spcPts val="1500"/>
              </a:spcBef>
              <a:spcAft>
                <a:spcPts val="0"/>
              </a:spcAft>
              <a:buClr>
                <a:schemeClr val="dk1"/>
              </a:buClr>
              <a:buSzPts val="1100"/>
              <a:buFont typeface="Arial"/>
              <a:buNone/>
            </a:pPr>
            <a:r>
              <a:rPr lang="en"/>
              <a:t>Aotearoa New Zealand’s indigenous biodiversity evolved in isolation and much is globally unique. We curate national and Pacific collections of biodiversity on land (plants, invertebrates, fungi, and microorganisms), and our research helps users understand and value its richness, observe changes and risks from exotic species, and find new uses for biological materials. Our research provides understanding of how ecosystems function, the threats they face, and how they can be restored. The potential for Māori whānau, hapū, and iwi to generate economic returns from indigenous plants continues to be a strong area of interest.</a:t>
            </a:r>
            <a:endParaRPr/>
          </a:p>
          <a:p>
            <a:pPr indent="0" lvl="0" marL="0" rtl="0" algn="l">
              <a:spcBef>
                <a:spcPts val="1500"/>
              </a:spcBef>
              <a:spcAft>
                <a:spcPts val="1500"/>
              </a:spcAft>
              <a:buNone/>
            </a:pPr>
            <a:r>
              <a:rPr lang="en"/>
              <a:t>National biosecurity contributes by providing capability and confidence in assessing biological threats and using control tools – especially at landscape scales – for weeds, pests, predators, and diseases.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31"/>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Invasive Species</a:t>
            </a:r>
            <a:endParaRPr/>
          </a:p>
        </p:txBody>
      </p:sp>
      <p:sp>
        <p:nvSpPr>
          <p:cNvPr id="157" name="Google Shape;157;p31"/>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what are invasive species?</a:t>
            </a:r>
            <a:endParaRPr/>
          </a:p>
        </p:txBody>
      </p:sp>
      <p:pic>
        <p:nvPicPr>
          <p:cNvPr id="158" name="Google Shape;158;p31"/>
          <p:cNvPicPr preferRelativeResize="0"/>
          <p:nvPr/>
        </p:nvPicPr>
        <p:blipFill>
          <a:blip r:embed="rId4">
            <a:alphaModFix/>
          </a:blip>
          <a:stretch>
            <a:fillRect/>
          </a:stretch>
        </p:blipFill>
        <p:spPr>
          <a:xfrm>
            <a:off x="3931525" y="968900"/>
            <a:ext cx="4099025" cy="3179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2"/>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Everyone should be able to complete the MILD task, if you finish it you can do the MEDIUM task and if that’s done you can do the SPICY task.</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3"/>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Flipgrid Video For Tasks</a:t>
            </a:r>
            <a:endParaRPr/>
          </a:p>
        </p:txBody>
      </p:sp>
      <p:sp>
        <p:nvSpPr>
          <p:cNvPr id="169" name="Google Shape;169;p33"/>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4"/>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Although Māori ate native species they did not harm the land in any way by doing so</a:t>
            </a:r>
            <a:r>
              <a:rPr lang="en"/>
              <a:t>.</a:t>
            </a:r>
            <a:endParaRPr/>
          </a:p>
        </p:txBody>
      </p:sp>
      <p:sp>
        <p:nvSpPr>
          <p:cNvPr id="176" name="Google Shape;176;p34"/>
          <p:cNvSpPr/>
          <p:nvPr>
            <p:ph idx="2" type="body"/>
          </p:nvPr>
        </p:nvSpPr>
        <p:spPr>
          <a:xfrm>
            <a:off x="755651" y="2584217"/>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The Māori prayed and fought so that New Zealand’s environment would not be damaged</a:t>
            </a:r>
            <a:r>
              <a:rPr lang="en"/>
              <a:t>. </a:t>
            </a:r>
            <a:endParaRPr/>
          </a:p>
        </p:txBody>
      </p:sp>
      <p:sp>
        <p:nvSpPr>
          <p:cNvPr id="177" name="Google Shape;177;p34"/>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1</a:t>
            </a:r>
            <a:endParaRPr/>
          </a:p>
        </p:txBody>
      </p:sp>
      <p:sp>
        <p:nvSpPr>
          <p:cNvPr id="178" name="Google Shape;178;p34"/>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2</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5"/>
          <p:cNvSpPr txBox="1"/>
          <p:nvPr/>
        </p:nvSpPr>
        <p:spPr>
          <a:xfrm>
            <a:off x="0" y="0"/>
            <a:ext cx="6000000" cy="517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Lato"/>
                <a:ea typeface="Lato"/>
                <a:cs typeface="Lato"/>
                <a:sym typeface="Lato"/>
              </a:rPr>
              <a:t>Native With Invasive</a:t>
            </a:r>
            <a:endParaRPr b="1"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There are lots of native and invasive species within NZ.</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Māori hunted native species but did not take too much.</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TASK 1 (MILD)</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For 3 of the native or invasive species on the right explain why they are most harmful or the best for New Zealand.</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1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2</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3</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p:txBody>
      </p:sp>
      <p:sp>
        <p:nvSpPr>
          <p:cNvPr id="184" name="Google Shape;184;p35"/>
          <p:cNvSpPr txBox="1"/>
          <p:nvPr/>
        </p:nvSpPr>
        <p:spPr>
          <a:xfrm>
            <a:off x="7357375" y="601025"/>
            <a:ext cx="1846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endParaRPr>
              <a:solidFill>
                <a:srgbClr val="595959"/>
              </a:solidFill>
            </a:endParaRPr>
          </a:p>
        </p:txBody>
      </p:sp>
      <p:sp>
        <p:nvSpPr>
          <p:cNvPr id="185" name="Google Shape;185;p35"/>
          <p:cNvSpPr txBox="1"/>
          <p:nvPr/>
        </p:nvSpPr>
        <p:spPr>
          <a:xfrm>
            <a:off x="300000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86" name="Google Shape;186;p35"/>
          <p:cNvSpPr txBox="1"/>
          <p:nvPr/>
        </p:nvSpPr>
        <p:spPr>
          <a:xfrm>
            <a:off x="4425050" y="679875"/>
            <a:ext cx="4659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Wild goats                   Huia</a:t>
            </a:r>
            <a:endParaRPr/>
          </a:p>
        </p:txBody>
      </p:sp>
      <p:sp>
        <p:nvSpPr>
          <p:cNvPr id="187" name="Google Shape;187;p35"/>
          <p:cNvSpPr txBox="1"/>
          <p:nvPr/>
        </p:nvSpPr>
        <p:spPr>
          <a:xfrm>
            <a:off x="3339924" y="1737875"/>
            <a:ext cx="877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88" name="Google Shape;188;p35"/>
          <p:cNvSpPr txBox="1"/>
          <p:nvPr/>
        </p:nvSpPr>
        <p:spPr>
          <a:xfrm>
            <a:off x="4863500" y="1737875"/>
            <a:ext cx="646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89" name="Google Shape;189;p35"/>
          <p:cNvSpPr txBox="1"/>
          <p:nvPr/>
        </p:nvSpPr>
        <p:spPr>
          <a:xfrm>
            <a:off x="5774150" y="1644113"/>
            <a:ext cx="19176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Magpies</a:t>
            </a:r>
            <a:r>
              <a:rPr lang="en">
                <a:solidFill>
                  <a:schemeClr val="dk1"/>
                </a:solidFill>
              </a:rPr>
              <a:t>           </a:t>
            </a:r>
            <a:r>
              <a:rPr lang="en">
                <a:solidFill>
                  <a:srgbClr val="595959"/>
                </a:solidFill>
              </a:rPr>
              <a:t>            </a:t>
            </a:r>
            <a:endParaRPr>
              <a:solidFill>
                <a:srgbClr val="595959"/>
              </a:solidFill>
            </a:endParaRPr>
          </a:p>
        </p:txBody>
      </p:sp>
      <p:sp>
        <p:nvSpPr>
          <p:cNvPr id="190" name="Google Shape;190;p35"/>
          <p:cNvSpPr txBox="1"/>
          <p:nvPr/>
        </p:nvSpPr>
        <p:spPr>
          <a:xfrm>
            <a:off x="7084625" y="1620150"/>
            <a:ext cx="1999800" cy="22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r>
              <a:rPr lang="en">
                <a:solidFill>
                  <a:schemeClr val="dk1"/>
                </a:solidFill>
              </a:rPr>
              <a:t>Tui</a:t>
            </a:r>
            <a:r>
              <a:rPr lang="en" sz="1800">
                <a:solidFill>
                  <a:srgbClr val="595959"/>
                </a:solidFill>
              </a:rPr>
              <a:t>                                 </a:t>
            </a:r>
            <a:endParaRPr>
              <a:solidFill>
                <a:srgbClr val="595959"/>
              </a:solidFill>
            </a:endParaRPr>
          </a:p>
        </p:txBody>
      </p:sp>
      <p:sp>
        <p:nvSpPr>
          <p:cNvPr id="191" name="Google Shape;191;p35"/>
          <p:cNvSpPr txBox="1"/>
          <p:nvPr/>
        </p:nvSpPr>
        <p:spPr>
          <a:xfrm>
            <a:off x="3360675" y="26872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2" name="Google Shape;192;p35"/>
          <p:cNvSpPr txBox="1"/>
          <p:nvPr/>
        </p:nvSpPr>
        <p:spPr>
          <a:xfrm>
            <a:off x="4691300" y="2687200"/>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3" name="Google Shape;193;p35"/>
          <p:cNvSpPr txBox="1"/>
          <p:nvPr/>
        </p:nvSpPr>
        <p:spPr>
          <a:xfrm>
            <a:off x="6122725" y="2616725"/>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Wild ginger</a:t>
            </a:r>
            <a:r>
              <a:rPr lang="en"/>
              <a:t>  </a:t>
            </a:r>
            <a:endParaRPr/>
          </a:p>
        </p:txBody>
      </p:sp>
      <p:sp>
        <p:nvSpPr>
          <p:cNvPr id="194" name="Google Shape;194;p35"/>
          <p:cNvSpPr txBox="1"/>
          <p:nvPr/>
        </p:nvSpPr>
        <p:spPr>
          <a:xfrm>
            <a:off x="7506725" y="2616738"/>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Cabbage tree</a:t>
            </a:r>
            <a:r>
              <a:rPr lang="en"/>
              <a:t>    </a:t>
            </a:r>
            <a:endParaRPr/>
          </a:p>
        </p:txBody>
      </p:sp>
      <p:sp>
        <p:nvSpPr>
          <p:cNvPr id="195" name="Google Shape;195;p35"/>
          <p:cNvSpPr txBox="1"/>
          <p:nvPr/>
        </p:nvSpPr>
        <p:spPr>
          <a:xfrm>
            <a:off x="2999988"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6" name="Google Shape;196;p35"/>
          <p:cNvSpPr txBox="1"/>
          <p:nvPr/>
        </p:nvSpPr>
        <p:spPr>
          <a:xfrm>
            <a:off x="4774100"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Lupins</a:t>
            </a:r>
            <a:r>
              <a:rPr lang="en"/>
              <a:t>                           </a:t>
            </a:r>
            <a:endParaRPr/>
          </a:p>
        </p:txBody>
      </p:sp>
      <p:sp>
        <p:nvSpPr>
          <p:cNvPr id="197" name="Google Shape;197;p35"/>
          <p:cNvSpPr txBox="1"/>
          <p:nvPr/>
        </p:nvSpPr>
        <p:spPr>
          <a:xfrm>
            <a:off x="7357375" y="3747775"/>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2"/>
                </a:solidFill>
              </a:rPr>
              <a:t>           </a:t>
            </a:r>
            <a:r>
              <a:rPr lang="en">
                <a:solidFill>
                  <a:schemeClr val="dk1"/>
                </a:solidFill>
              </a:rPr>
              <a:t>Silver Fern</a:t>
            </a:r>
            <a:r>
              <a:rPr lang="en">
                <a:solidFill>
                  <a:schemeClr val="dk1"/>
                </a:solidFill>
              </a:rPr>
              <a:t> </a:t>
            </a:r>
            <a:r>
              <a:rPr lang="en">
                <a:solidFill>
                  <a:schemeClr val="dk2"/>
                </a:solidFill>
              </a:rPr>
              <a:t>   </a:t>
            </a:r>
            <a:r>
              <a:rPr lang="en" sz="1800">
                <a:solidFill>
                  <a:schemeClr val="dk2"/>
                </a:solidFill>
              </a:rPr>
              <a:t>             </a:t>
            </a:r>
            <a:endParaRPr/>
          </a:p>
        </p:txBody>
      </p:sp>
      <p:sp>
        <p:nvSpPr>
          <p:cNvPr id="198" name="Google Shape;198;p35"/>
          <p:cNvSpPr txBox="1"/>
          <p:nvPr/>
        </p:nvSpPr>
        <p:spPr>
          <a:xfrm>
            <a:off x="32917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9" name="Google Shape;199;p35"/>
          <p:cNvSpPr txBox="1"/>
          <p:nvPr/>
        </p:nvSpPr>
        <p:spPr>
          <a:xfrm>
            <a:off x="47741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00" name="Google Shape;200;p35"/>
          <p:cNvSpPr txBox="1"/>
          <p:nvPr/>
        </p:nvSpPr>
        <p:spPr>
          <a:xfrm>
            <a:off x="5833250" y="4764950"/>
            <a:ext cx="3073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Taiwan cherry</a:t>
            </a:r>
            <a:r>
              <a:rPr lang="en"/>
              <a:t>               </a:t>
            </a:r>
            <a:endParaRPr/>
          </a:p>
        </p:txBody>
      </p:sp>
      <p:sp>
        <p:nvSpPr>
          <p:cNvPr id="201" name="Google Shape;201;p35"/>
          <p:cNvSpPr txBox="1"/>
          <p:nvPr/>
        </p:nvSpPr>
        <p:spPr>
          <a:xfrm>
            <a:off x="7506725" y="476495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Kōwhai</a:t>
            </a:r>
            <a:r>
              <a:rPr lang="en"/>
              <a:t>             </a:t>
            </a:r>
            <a:endParaRPr/>
          </a:p>
        </p:txBody>
      </p:sp>
      <p:pic>
        <p:nvPicPr>
          <p:cNvPr id="202" name="Google Shape;202;p35"/>
          <p:cNvPicPr preferRelativeResize="0"/>
          <p:nvPr/>
        </p:nvPicPr>
        <p:blipFill>
          <a:blip r:embed="rId3">
            <a:alphaModFix/>
          </a:blip>
          <a:stretch>
            <a:fillRect/>
          </a:stretch>
        </p:blipFill>
        <p:spPr>
          <a:xfrm>
            <a:off x="6122725" y="68975"/>
            <a:ext cx="1384000" cy="650325"/>
          </a:xfrm>
          <a:prstGeom prst="rect">
            <a:avLst/>
          </a:prstGeom>
          <a:noFill/>
          <a:ln>
            <a:noFill/>
          </a:ln>
        </p:spPr>
      </p:pic>
      <p:pic>
        <p:nvPicPr>
          <p:cNvPr id="203" name="Google Shape;203;p35" title="File:Cracticus tibicen hypoleuca male domain.jpg - Wikimedia Commons"/>
          <p:cNvPicPr preferRelativeResize="0"/>
          <p:nvPr/>
        </p:nvPicPr>
        <p:blipFill>
          <a:blip r:embed="rId4">
            <a:alphaModFix/>
          </a:blip>
          <a:stretch>
            <a:fillRect/>
          </a:stretch>
        </p:blipFill>
        <p:spPr>
          <a:xfrm>
            <a:off x="6117299" y="1034600"/>
            <a:ext cx="1384001" cy="703276"/>
          </a:xfrm>
          <a:prstGeom prst="rect">
            <a:avLst/>
          </a:prstGeom>
          <a:noFill/>
          <a:ln>
            <a:noFill/>
          </a:ln>
        </p:spPr>
      </p:pic>
      <p:pic>
        <p:nvPicPr>
          <p:cNvPr id="204" name="Google Shape;204;p35"/>
          <p:cNvPicPr preferRelativeResize="0"/>
          <p:nvPr/>
        </p:nvPicPr>
        <p:blipFill>
          <a:blip r:embed="rId5">
            <a:alphaModFix/>
          </a:blip>
          <a:stretch>
            <a:fillRect/>
          </a:stretch>
        </p:blipFill>
        <p:spPr>
          <a:xfrm>
            <a:off x="6117300" y="2017625"/>
            <a:ext cx="1384001" cy="650327"/>
          </a:xfrm>
          <a:prstGeom prst="rect">
            <a:avLst/>
          </a:prstGeom>
          <a:noFill/>
          <a:ln>
            <a:noFill/>
          </a:ln>
        </p:spPr>
      </p:pic>
      <p:pic>
        <p:nvPicPr>
          <p:cNvPr id="205" name="Google Shape;205;p35"/>
          <p:cNvPicPr preferRelativeResize="0"/>
          <p:nvPr/>
        </p:nvPicPr>
        <p:blipFill>
          <a:blip r:embed="rId6">
            <a:alphaModFix/>
          </a:blip>
          <a:stretch>
            <a:fillRect/>
          </a:stretch>
        </p:blipFill>
        <p:spPr>
          <a:xfrm>
            <a:off x="6122724" y="3016925"/>
            <a:ext cx="1384003" cy="845626"/>
          </a:xfrm>
          <a:prstGeom prst="rect">
            <a:avLst/>
          </a:prstGeom>
          <a:noFill/>
          <a:ln>
            <a:noFill/>
          </a:ln>
        </p:spPr>
      </p:pic>
      <p:pic>
        <p:nvPicPr>
          <p:cNvPr id="206" name="Google Shape;206;p35" title="Taiwan-cherry / Cerejeira / sakura &quot;Prunus campanulata&quot;- l… | Flickr"/>
          <p:cNvPicPr preferRelativeResize="0"/>
          <p:nvPr/>
        </p:nvPicPr>
        <p:blipFill>
          <a:blip r:embed="rId7">
            <a:alphaModFix/>
          </a:blip>
          <a:stretch>
            <a:fillRect/>
          </a:stretch>
        </p:blipFill>
        <p:spPr>
          <a:xfrm>
            <a:off x="6117300" y="4125775"/>
            <a:ext cx="1384000" cy="703275"/>
          </a:xfrm>
          <a:prstGeom prst="rect">
            <a:avLst/>
          </a:prstGeom>
          <a:noFill/>
          <a:ln>
            <a:noFill/>
          </a:ln>
        </p:spPr>
      </p:pic>
      <p:pic>
        <p:nvPicPr>
          <p:cNvPr id="207" name="Google Shape;207;p35" title="File:Lappenhopf fg01.jpg - Wikipedia"/>
          <p:cNvPicPr preferRelativeResize="0"/>
          <p:nvPr/>
        </p:nvPicPr>
        <p:blipFill>
          <a:blip r:embed="rId8">
            <a:alphaModFix/>
          </a:blip>
          <a:stretch>
            <a:fillRect/>
          </a:stretch>
        </p:blipFill>
        <p:spPr>
          <a:xfrm>
            <a:off x="7774100" y="68975"/>
            <a:ext cx="1268075" cy="650325"/>
          </a:xfrm>
          <a:prstGeom prst="rect">
            <a:avLst/>
          </a:prstGeom>
          <a:noFill/>
          <a:ln>
            <a:noFill/>
          </a:ln>
        </p:spPr>
      </p:pic>
      <p:pic>
        <p:nvPicPr>
          <p:cNvPr id="208" name="Google Shape;208;p35"/>
          <p:cNvPicPr preferRelativeResize="0"/>
          <p:nvPr/>
        </p:nvPicPr>
        <p:blipFill>
          <a:blip r:embed="rId9">
            <a:alphaModFix/>
          </a:blip>
          <a:stretch>
            <a:fillRect/>
          </a:stretch>
        </p:blipFill>
        <p:spPr>
          <a:xfrm>
            <a:off x="7779799" y="1034600"/>
            <a:ext cx="1268076" cy="703275"/>
          </a:xfrm>
          <a:prstGeom prst="rect">
            <a:avLst/>
          </a:prstGeom>
          <a:noFill/>
          <a:ln>
            <a:noFill/>
          </a:ln>
        </p:spPr>
      </p:pic>
      <p:pic>
        <p:nvPicPr>
          <p:cNvPr id="209" name="Google Shape;209;p35" title="New Zealand Cabbage Tree | Cordyline australis. Aramoana, Ot… | Flickr"/>
          <p:cNvPicPr preferRelativeResize="0"/>
          <p:nvPr/>
        </p:nvPicPr>
        <p:blipFill>
          <a:blip r:embed="rId10">
            <a:alphaModFix/>
          </a:blip>
          <a:stretch>
            <a:fillRect/>
          </a:stretch>
        </p:blipFill>
        <p:spPr>
          <a:xfrm>
            <a:off x="7774101" y="2044925"/>
            <a:ext cx="1268076" cy="650325"/>
          </a:xfrm>
          <a:prstGeom prst="rect">
            <a:avLst/>
          </a:prstGeom>
          <a:noFill/>
          <a:ln>
            <a:noFill/>
          </a:ln>
        </p:spPr>
      </p:pic>
      <p:pic>
        <p:nvPicPr>
          <p:cNvPr id="210" name="Google Shape;210;p35"/>
          <p:cNvPicPr preferRelativeResize="0"/>
          <p:nvPr/>
        </p:nvPicPr>
        <p:blipFill>
          <a:blip r:embed="rId11">
            <a:alphaModFix/>
          </a:blip>
          <a:stretch>
            <a:fillRect/>
          </a:stretch>
        </p:blipFill>
        <p:spPr>
          <a:xfrm>
            <a:off x="7774100" y="3159275"/>
            <a:ext cx="1268074" cy="703275"/>
          </a:xfrm>
          <a:prstGeom prst="rect">
            <a:avLst/>
          </a:prstGeom>
          <a:noFill/>
          <a:ln>
            <a:noFill/>
          </a:ln>
        </p:spPr>
      </p:pic>
      <p:pic>
        <p:nvPicPr>
          <p:cNvPr id="211" name="Google Shape;211;p35" title="File:Kowhai in full bloom at Papakowhai School.jpg - Wikimedia Commons"/>
          <p:cNvPicPr preferRelativeResize="0"/>
          <p:nvPr/>
        </p:nvPicPr>
        <p:blipFill>
          <a:blip r:embed="rId12">
            <a:alphaModFix/>
          </a:blip>
          <a:stretch>
            <a:fillRect/>
          </a:stretch>
        </p:blipFill>
        <p:spPr>
          <a:xfrm>
            <a:off x="7774100" y="4125775"/>
            <a:ext cx="1268074" cy="70327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36"/>
          <p:cNvSpPr txBox="1"/>
          <p:nvPr>
            <p:ph type="title"/>
          </p:nvPr>
        </p:nvSpPr>
        <p:spPr>
          <a:xfrm>
            <a:off x="311700" y="102350"/>
            <a:ext cx="2808000" cy="4986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TASK 2 (MEDIUM)</a:t>
            </a:r>
            <a:endParaRPr/>
          </a:p>
        </p:txBody>
      </p:sp>
      <p:sp>
        <p:nvSpPr>
          <p:cNvPr id="217" name="Google Shape;217;p36"/>
          <p:cNvSpPr txBox="1"/>
          <p:nvPr>
            <p:ph idx="1" type="body"/>
          </p:nvPr>
        </p:nvSpPr>
        <p:spPr>
          <a:xfrm>
            <a:off x="226425" y="600950"/>
            <a:ext cx="8917500" cy="14289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400">
                <a:solidFill>
                  <a:schemeClr val="dk1"/>
                </a:solidFill>
                <a:latin typeface="Comfortaa"/>
                <a:ea typeface="Comfortaa"/>
                <a:cs typeface="Comfortaa"/>
                <a:sym typeface="Comfortaa"/>
              </a:rPr>
              <a:t>The Māori ate lots of different native species in New Zealand</a:t>
            </a:r>
            <a:r>
              <a:rPr lang="en" sz="1400">
                <a:solidFill>
                  <a:schemeClr val="dk1"/>
                </a:solidFill>
                <a:latin typeface="Comfortaa"/>
                <a:ea typeface="Comfortaa"/>
                <a:cs typeface="Comfortaa"/>
                <a:sym typeface="Comfortaa"/>
              </a:rPr>
              <a:t>. It ranged from birds, fish, eels and all sorts of plants. They knew that the gods would get angry at them and punish them if they harmed anything they shouldn’t so they only ate the plants and animals they needed.</a:t>
            </a:r>
            <a:endParaRPr sz="1400">
              <a:solidFill>
                <a:srgbClr val="000000"/>
              </a:solidFill>
              <a:highlight>
                <a:schemeClr val="lt1"/>
              </a:highlight>
              <a:latin typeface="Comfortaa"/>
              <a:ea typeface="Comfortaa"/>
              <a:cs typeface="Comfortaa"/>
              <a:sym typeface="Comfortaa"/>
            </a:endParaRPr>
          </a:p>
          <a:p>
            <a:pPr indent="0" lvl="0" marL="0" marR="0" rtl="0" algn="l">
              <a:lnSpc>
                <a:spcPct val="100000"/>
              </a:lnSpc>
              <a:spcBef>
                <a:spcPts val="0"/>
              </a:spcBef>
              <a:spcAft>
                <a:spcPts val="0"/>
              </a:spcAft>
              <a:buNone/>
            </a:pPr>
            <a:r>
              <a:t/>
            </a:r>
            <a:endParaRPr sz="1400">
              <a:solidFill>
                <a:srgbClr val="000000"/>
              </a:solidFill>
              <a:highlight>
                <a:schemeClr val="lt1"/>
              </a:highlight>
              <a:latin typeface="Comfortaa"/>
              <a:ea typeface="Comfortaa"/>
              <a:cs typeface="Comfortaa"/>
              <a:sym typeface="Comfortaa"/>
            </a:endParaRPr>
          </a:p>
          <a:p>
            <a:pPr indent="0" lvl="0" marL="0" marR="0" rtl="0" algn="l">
              <a:lnSpc>
                <a:spcPct val="100000"/>
              </a:lnSpc>
              <a:spcBef>
                <a:spcPts val="0"/>
              </a:spcBef>
              <a:spcAft>
                <a:spcPts val="1900"/>
              </a:spcAft>
              <a:buNone/>
            </a:pPr>
            <a:r>
              <a:rPr lang="en" sz="1400">
                <a:solidFill>
                  <a:srgbClr val="333333"/>
                </a:solidFill>
                <a:highlight>
                  <a:schemeClr val="lt1"/>
                </a:highlight>
                <a:latin typeface="Comfortaa"/>
                <a:ea typeface="Comfortaa"/>
                <a:cs typeface="Comfortaa"/>
                <a:sym typeface="Comfortaa"/>
              </a:rPr>
              <a:t>Look at this </a:t>
            </a:r>
            <a:r>
              <a:rPr lang="en" sz="1400" u="sng">
                <a:solidFill>
                  <a:schemeClr val="hlink"/>
                </a:solidFill>
                <a:highlight>
                  <a:schemeClr val="lt1"/>
                </a:highlight>
                <a:latin typeface="Comfortaa"/>
                <a:ea typeface="Comfortaa"/>
                <a:cs typeface="Comfortaa"/>
                <a:sym typeface="Comfortaa"/>
                <a:hlinkClick r:id="rId3"/>
              </a:rPr>
              <a:t>link</a:t>
            </a:r>
            <a:r>
              <a:rPr lang="en" sz="1400">
                <a:solidFill>
                  <a:srgbClr val="333333"/>
                </a:solidFill>
                <a:highlight>
                  <a:schemeClr val="lt1"/>
                </a:highlight>
                <a:latin typeface="Comfortaa"/>
                <a:ea typeface="Comfortaa"/>
                <a:cs typeface="Comfortaa"/>
                <a:sym typeface="Comfortaa"/>
              </a:rPr>
              <a:t> </a:t>
            </a:r>
            <a:r>
              <a:rPr lang="en" sz="1400">
                <a:solidFill>
                  <a:schemeClr val="dk1"/>
                </a:solidFill>
                <a:highlight>
                  <a:srgbClr val="FFFFFF"/>
                </a:highlight>
                <a:latin typeface="Comfortaa"/>
                <a:ea typeface="Comfortaa"/>
                <a:cs typeface="Comfortaa"/>
                <a:sym typeface="Comfortaa"/>
              </a:rPr>
              <a:t>about native species Māori ate in NZ. Then write information about them </a:t>
            </a:r>
            <a:r>
              <a:rPr lang="en" sz="1400">
                <a:solidFill>
                  <a:srgbClr val="333333"/>
                </a:solidFill>
                <a:highlight>
                  <a:schemeClr val="lt1"/>
                </a:highlight>
                <a:latin typeface="Comfortaa"/>
                <a:ea typeface="Comfortaa"/>
                <a:cs typeface="Comfortaa"/>
                <a:sym typeface="Comfortaa"/>
              </a:rPr>
              <a:t>in your Global Studies book and draw them to </a:t>
            </a:r>
            <a:r>
              <a:rPr b="1" lang="en" sz="1800" u="sng">
                <a:solidFill>
                  <a:srgbClr val="1C1C1C"/>
                </a:solidFill>
              </a:rPr>
              <a:t>AT LEAST A YEAR SEVEN STANDARD</a:t>
            </a:r>
            <a:r>
              <a:rPr lang="en" sz="1400">
                <a:solidFill>
                  <a:srgbClr val="333333"/>
                </a:solidFill>
                <a:highlight>
                  <a:schemeClr val="lt1"/>
                </a:highlight>
                <a:latin typeface="Comfortaa"/>
                <a:ea typeface="Comfortaa"/>
                <a:cs typeface="Comfortaa"/>
                <a:sym typeface="Comfortaa"/>
              </a:rPr>
              <a:t>.</a:t>
            </a:r>
            <a:endParaRPr sz="1400">
              <a:latin typeface="Comfortaa"/>
              <a:ea typeface="Comfortaa"/>
              <a:cs typeface="Comfortaa"/>
              <a:sym typeface="Comfortaa"/>
            </a:endParaRPr>
          </a:p>
        </p:txBody>
      </p:sp>
      <p:pic>
        <p:nvPicPr>
          <p:cNvPr id="218" name="Google Shape;218;p36"/>
          <p:cNvPicPr preferRelativeResize="0"/>
          <p:nvPr/>
        </p:nvPicPr>
        <p:blipFill>
          <a:blip r:embed="rId4">
            <a:alphaModFix/>
          </a:blip>
          <a:stretch>
            <a:fillRect/>
          </a:stretch>
        </p:blipFill>
        <p:spPr>
          <a:xfrm>
            <a:off x="2387338" y="2172400"/>
            <a:ext cx="4369323" cy="28088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3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Native Plants And Animals Eaten By Māori</a:t>
            </a:r>
            <a:endParaRPr/>
          </a:p>
        </p:txBody>
      </p:sp>
      <p:sp>
        <p:nvSpPr>
          <p:cNvPr id="224" name="Google Shape;224;p3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571500" rtl="0" algn="l">
              <a:spcBef>
                <a:spcPts val="0"/>
              </a:spcBef>
              <a:spcAft>
                <a:spcPts val="0"/>
              </a:spcAft>
              <a:buClr>
                <a:schemeClr val="dk1"/>
              </a:buClr>
              <a:buSzPts val="1100"/>
              <a:buFont typeface="Arial"/>
              <a:buNone/>
            </a:pPr>
            <a:r>
              <a:rPr lang="en" sz="1600">
                <a:solidFill>
                  <a:srgbClr val="333333"/>
                </a:solidFill>
                <a:highlight>
                  <a:srgbClr val="F9F7F4"/>
                </a:highlight>
                <a:latin typeface="Georgia"/>
                <a:ea typeface="Georgia"/>
                <a:cs typeface="Georgia"/>
                <a:sym typeface="Georgia"/>
              </a:rPr>
              <a:t>Wild plants</a:t>
            </a:r>
            <a:endParaRPr sz="1600">
              <a:solidFill>
                <a:srgbClr val="333333"/>
              </a:solidFill>
              <a:highlight>
                <a:srgbClr val="F9F7F4"/>
              </a:highlight>
              <a:latin typeface="Georgia"/>
              <a:ea typeface="Georgia"/>
              <a:cs typeface="Georgia"/>
              <a:sym typeface="Georgia"/>
            </a:endParaRPr>
          </a:p>
          <a:p>
            <a:pPr indent="0" lvl="0" marL="571500" marR="571500" rtl="0" algn="l">
              <a:lnSpc>
                <a:spcPct val="137500"/>
              </a:lnSpc>
              <a:spcBef>
                <a:spcPts val="0"/>
              </a:spcBef>
              <a:spcAft>
                <a:spcPts val="0"/>
              </a:spcAft>
              <a:buClr>
                <a:schemeClr val="dk1"/>
              </a:buClr>
              <a:buSzPts val="1100"/>
              <a:buFont typeface="Arial"/>
              <a:buNone/>
            </a:pPr>
            <a:r>
              <a:rPr lang="en" sz="1200">
                <a:solidFill>
                  <a:srgbClr val="333333"/>
                </a:solidFill>
                <a:highlight>
                  <a:srgbClr val="F9F7F4"/>
                </a:highlight>
                <a:latin typeface="Georgia"/>
                <a:ea typeface="Georgia"/>
                <a:cs typeface="Georgia"/>
                <a:sym typeface="Georgia"/>
              </a:rPr>
              <a:t>New Zealand was originally covered with dense native bush, and its ferns, vines, palms, fungi, berries, fruit and seeds became important foods. Aruhe – the rhizomes of the bracken fern (Pteridium esculentum) – were especially important to Māori. Eighteenth-century botanist Joseph Banks wrote that it was ‘the foundation of their meals.’</a:t>
            </a:r>
            <a:endParaRPr sz="600">
              <a:solidFill>
                <a:srgbClr val="4169F9"/>
              </a:solidFill>
              <a:highlight>
                <a:srgbClr val="F9F7F4"/>
              </a:highlight>
              <a:latin typeface="Verdana"/>
              <a:ea typeface="Verdana"/>
              <a:cs typeface="Verdana"/>
              <a:sym typeface="Verdana"/>
            </a:endParaRPr>
          </a:p>
          <a:p>
            <a:pPr indent="0" lvl="0" marL="571500" rtl="0" algn="l">
              <a:spcBef>
                <a:spcPts val="1700"/>
              </a:spcBef>
              <a:spcAft>
                <a:spcPts val="0"/>
              </a:spcAft>
              <a:buClr>
                <a:schemeClr val="dk1"/>
              </a:buClr>
              <a:buSzPts val="1100"/>
              <a:buFont typeface="Arial"/>
              <a:buNone/>
            </a:pPr>
            <a:r>
              <a:rPr lang="en" sz="1600">
                <a:solidFill>
                  <a:srgbClr val="333333"/>
                </a:solidFill>
                <a:highlight>
                  <a:srgbClr val="F9F7F4"/>
                </a:highlight>
                <a:latin typeface="Georgia"/>
                <a:ea typeface="Georgia"/>
                <a:cs typeface="Georgia"/>
                <a:sym typeface="Georgia"/>
              </a:rPr>
              <a:t>Animal foods</a:t>
            </a:r>
            <a:endParaRPr sz="1600">
              <a:solidFill>
                <a:srgbClr val="333333"/>
              </a:solidFill>
              <a:highlight>
                <a:srgbClr val="F9F7F4"/>
              </a:highlight>
              <a:latin typeface="Georgia"/>
              <a:ea typeface="Georgia"/>
              <a:cs typeface="Georgia"/>
              <a:sym typeface="Georgia"/>
            </a:endParaRPr>
          </a:p>
          <a:p>
            <a:pPr indent="0" lvl="0" marL="571500" marR="571500" rtl="0" algn="l">
              <a:lnSpc>
                <a:spcPct val="137500"/>
              </a:lnSpc>
              <a:spcBef>
                <a:spcPts val="0"/>
              </a:spcBef>
              <a:spcAft>
                <a:spcPts val="0"/>
              </a:spcAft>
              <a:buClr>
                <a:schemeClr val="dk1"/>
              </a:buClr>
              <a:buSzPts val="1100"/>
              <a:buFont typeface="Arial"/>
              <a:buNone/>
            </a:pPr>
            <a:r>
              <a:rPr lang="en" sz="1200">
                <a:solidFill>
                  <a:srgbClr val="333333"/>
                </a:solidFill>
                <a:highlight>
                  <a:srgbClr val="F9F7F4"/>
                </a:highlight>
                <a:latin typeface="Georgia"/>
                <a:ea typeface="Georgia"/>
                <a:cs typeface="Georgia"/>
                <a:sym typeface="Georgia"/>
              </a:rPr>
              <a:t>The introduced kiore (Polynesian rat) and kurī (Polynesian dog) were valuable and highly regarded food sources.</a:t>
            </a:r>
            <a:endParaRPr sz="1200">
              <a:solidFill>
                <a:srgbClr val="333333"/>
              </a:solidFill>
              <a:highlight>
                <a:srgbClr val="F9F7F4"/>
              </a:highlight>
              <a:latin typeface="Georgia"/>
              <a:ea typeface="Georgia"/>
              <a:cs typeface="Georgia"/>
              <a:sym typeface="Georgia"/>
            </a:endParaRPr>
          </a:p>
          <a:p>
            <a:pPr indent="0" lvl="0" marL="571500" marR="571500" rtl="0" algn="l">
              <a:lnSpc>
                <a:spcPct val="137500"/>
              </a:lnSpc>
              <a:spcBef>
                <a:spcPts val="1700"/>
              </a:spcBef>
              <a:spcAft>
                <a:spcPts val="1700"/>
              </a:spcAft>
              <a:buNone/>
            </a:pPr>
            <a:r>
              <a:rPr lang="en" sz="1200">
                <a:solidFill>
                  <a:srgbClr val="333333"/>
                </a:solidFill>
                <a:highlight>
                  <a:srgbClr val="F9F7F4"/>
                </a:highlight>
                <a:latin typeface="Georgia"/>
                <a:ea typeface="Georgia"/>
                <a:cs typeface="Georgia"/>
                <a:sym typeface="Georgia"/>
              </a:rPr>
              <a:t>The huge flightless birds known as moa were hunted for meat until their extinction. A wide range of other birds were also caught including weka, kererū (wood pigeons), tūī, whio (native ducks), native geese, takahē and numerous seabirds.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38"/>
          <p:cNvSpPr txBox="1"/>
          <p:nvPr>
            <p:ph type="title"/>
          </p:nvPr>
        </p:nvSpPr>
        <p:spPr>
          <a:xfrm>
            <a:off x="301850" y="122050"/>
            <a:ext cx="2808000" cy="50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TASK 3 (SPICY)</a:t>
            </a:r>
            <a:endParaRPr/>
          </a:p>
        </p:txBody>
      </p:sp>
      <p:sp>
        <p:nvSpPr>
          <p:cNvPr id="230" name="Google Shape;230;p38"/>
          <p:cNvSpPr txBox="1"/>
          <p:nvPr>
            <p:ph idx="1" type="body"/>
          </p:nvPr>
        </p:nvSpPr>
        <p:spPr>
          <a:xfrm>
            <a:off x="206875" y="630550"/>
            <a:ext cx="6424500" cy="391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When the Europeans came to New Zealand the Māori knew how the pests they brought with them could harm the land. They prayed and fought so that the land could be healthy.</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Click on this link about </a:t>
            </a:r>
            <a:r>
              <a:rPr lang="en" sz="1800" u="sng">
                <a:solidFill>
                  <a:schemeClr val="hlink"/>
                </a:solidFill>
                <a:highlight>
                  <a:schemeClr val="lt1"/>
                </a:highlight>
                <a:hlinkClick r:id="rId3"/>
              </a:rPr>
              <a:t>Beating Invasive Species</a:t>
            </a:r>
            <a:r>
              <a:rPr lang="en" sz="1800">
                <a:solidFill>
                  <a:schemeClr val="dk1"/>
                </a:solidFill>
                <a:highlight>
                  <a:schemeClr val="lt1"/>
                </a:highlight>
              </a:rPr>
              <a:t>.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your Global Studies book, write the date and the heading “Invasive Species Of New Zealand.” </a:t>
            </a:r>
            <a:endParaRPr sz="1800">
              <a:solidFill>
                <a:schemeClr val="dk1"/>
              </a:solidFill>
              <a:highlight>
                <a:schemeClr val="lt1"/>
              </a:highlight>
            </a:endParaRPr>
          </a:p>
          <a:p>
            <a:pPr indent="0" lvl="0" marL="0" rtl="0" algn="l">
              <a:spcBef>
                <a:spcPts val="1200"/>
              </a:spcBef>
              <a:spcAft>
                <a:spcPts val="1200"/>
              </a:spcAft>
              <a:buClr>
                <a:schemeClr val="dk1"/>
              </a:buClr>
              <a:buSzPts val="1100"/>
              <a:buFont typeface="Arial"/>
              <a:buNone/>
            </a:pPr>
            <a:r>
              <a:rPr lang="en" sz="1800">
                <a:solidFill>
                  <a:schemeClr val="dk1"/>
                </a:solidFill>
                <a:highlight>
                  <a:schemeClr val="lt1"/>
                </a:highlight>
              </a:rPr>
              <a:t>In small groups choose </a:t>
            </a:r>
            <a:r>
              <a:rPr lang="en" sz="1800">
                <a:solidFill>
                  <a:schemeClr val="dk1"/>
                </a:solidFill>
              </a:rPr>
              <a:t>a different pest in NZ. Create a fact sheet just like the one on the next slide. </a:t>
            </a:r>
            <a:r>
              <a:rPr lang="en" sz="1800">
                <a:solidFill>
                  <a:schemeClr val="dk1"/>
                </a:solidFill>
                <a:highlight>
                  <a:schemeClr val="lt1"/>
                </a:highlight>
              </a:rPr>
              <a:t>After you have completed all of that write in your Global Studies books 10 points of information and how it relates to how the Māori view invasive species.</a:t>
            </a:r>
            <a:endParaRPr sz="1800">
              <a:solidFill>
                <a:schemeClr val="dk1"/>
              </a:solidFill>
              <a:highlight>
                <a:schemeClr val="lt1"/>
              </a:highlight>
            </a:endParaRPr>
          </a:p>
        </p:txBody>
      </p:sp>
      <p:pic>
        <p:nvPicPr>
          <p:cNvPr id="231" name="Google Shape;231;p38"/>
          <p:cNvPicPr preferRelativeResize="0"/>
          <p:nvPr/>
        </p:nvPicPr>
        <p:blipFill>
          <a:blip r:embed="rId4">
            <a:alphaModFix/>
          </a:blip>
          <a:stretch>
            <a:fillRect/>
          </a:stretch>
        </p:blipFill>
        <p:spPr>
          <a:xfrm>
            <a:off x="6513125" y="122050"/>
            <a:ext cx="2489650" cy="22329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