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Amatic SC"/>
      <p:regular r:id="rId18"/>
      <p:bold r:id="rId19"/>
    </p:embeddedFont>
    <p:embeddedFont>
      <p:font typeface="Source Code Pro"/>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1AE9FD-5994-453C-B95A-C4F30881F873}">
  <a:tblStyle styleId="{9F1AE9FD-5994-453C-B95A-C4F30881F8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22" Type="http://schemas.openxmlformats.org/officeDocument/2006/relationships/font" Target="fonts/SourceCodePro-italic.fntdata"/><Relationship Id="rId21" Type="http://schemas.openxmlformats.org/officeDocument/2006/relationships/font" Target="fonts/SourceCodePro-bold.fntdata"/><Relationship Id="rId24" Type="http://schemas.openxmlformats.org/officeDocument/2006/relationships/font" Target="fonts/CenturyGothic-regular.fntdata"/><Relationship Id="rId23" Type="http://schemas.openxmlformats.org/officeDocument/2006/relationships/font" Target="fonts/SourceCodePr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maticSC-bold.fntdata"/><Relationship Id="rId18" Type="http://schemas.openxmlformats.org/officeDocument/2006/relationships/font" Target="fonts/AmaticS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7a979385b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7a979385b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7aea9b39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7aea9b39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7a97938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7a97938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7a979385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7a979385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7a979385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7a979385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7a979385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7a979385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7a979385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7a979385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7a979385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17a979385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7a979385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7a979385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7a979385b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7a979385b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Auckland</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Century Gothic"/>
                <a:ea typeface="Century Gothic"/>
                <a:cs typeface="Century Gothic"/>
                <a:sym typeface="Century Gothic"/>
              </a:rPr>
              <a:t>Mua Strickson-Pua</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Responding to the text - choose 2 Activities</a:t>
            </a:r>
            <a:endParaRPr/>
          </a:p>
        </p:txBody>
      </p:sp>
      <p:sp>
        <p:nvSpPr>
          <p:cNvPr id="119" name="Google Shape;119;p22"/>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Activity Three</a:t>
            </a:r>
            <a:endParaRPr b="1">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Suggest a creative solution to help at least some of the street people in the poem. </a:t>
            </a:r>
            <a:endParaRPr>
              <a:latin typeface="Century Gothic"/>
              <a:ea typeface="Century Gothic"/>
              <a:cs typeface="Century Gothic"/>
              <a:sym typeface="Century Gothic"/>
            </a:endParaRPr>
          </a:p>
          <a:p>
            <a:pPr indent="0" lvl="0" marL="0" rtl="0" algn="l">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1200"/>
              </a:spcBef>
              <a:spcAft>
                <a:spcPts val="1200"/>
              </a:spcAft>
              <a:buNone/>
            </a:pPr>
            <a:r>
              <a:rPr lang="en">
                <a:latin typeface="Century Gothic"/>
                <a:ea typeface="Century Gothic"/>
                <a:cs typeface="Century Gothic"/>
                <a:sym typeface="Century Gothic"/>
              </a:rPr>
              <a:t>Say why you think your solution would work better than what olice, welfare agencies and church and community service groups might already be doing.</a:t>
            </a:r>
            <a:endParaRPr b="1">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Responding to the text - choose 2 Activities</a:t>
            </a:r>
            <a:endParaRPr/>
          </a:p>
        </p:txBody>
      </p:sp>
      <p:sp>
        <p:nvSpPr>
          <p:cNvPr id="125" name="Google Shape;125;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Activity Four</a:t>
            </a:r>
            <a:endParaRPr b="1">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Now that you have a better understanding of the situation of street people, give a reason why you think Mua Strickson-Pua wrote this poem.</a:t>
            </a:r>
            <a:endParaRPr>
              <a:latin typeface="Century Gothic"/>
              <a:ea typeface="Century Gothic"/>
              <a:cs typeface="Century Gothic"/>
              <a:sym typeface="Century Gothic"/>
            </a:endParaRPr>
          </a:p>
          <a:p>
            <a:pPr indent="0" lvl="0" marL="0" rtl="0" algn="l">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Use this starter for your statement:</a:t>
            </a:r>
            <a:endParaRPr>
              <a:latin typeface="Century Gothic"/>
              <a:ea typeface="Century Gothic"/>
              <a:cs typeface="Century Gothic"/>
              <a:sym typeface="Century Gothic"/>
            </a:endParaRPr>
          </a:p>
          <a:p>
            <a:pPr indent="0" lvl="0" marL="0" rtl="0" algn="l">
              <a:spcBef>
                <a:spcPts val="1200"/>
              </a:spcBef>
              <a:spcAft>
                <a:spcPts val="1200"/>
              </a:spcAft>
              <a:buNone/>
            </a:pPr>
            <a:r>
              <a:rPr lang="en">
                <a:latin typeface="Century Gothic"/>
                <a:ea typeface="Century Gothic"/>
                <a:cs typeface="Century Gothic"/>
                <a:sym typeface="Century Gothic"/>
              </a:rPr>
              <a:t>‘I think the poet wrote ‘Auckland’ because he felt that ….</a:t>
            </a:r>
            <a:endParaRPr>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Intentions</a:t>
            </a:r>
            <a:endParaRPr/>
          </a:p>
        </p:txBody>
      </p:sp>
      <p:sp>
        <p:nvSpPr>
          <p:cNvPr id="63" name="Google Shape;63;p14"/>
          <p:cNvSpPr txBox="1"/>
          <p:nvPr>
            <p:ph idx="1" type="body"/>
          </p:nvPr>
        </p:nvSpPr>
        <p:spPr>
          <a:xfrm>
            <a:off x="311700" y="1152475"/>
            <a:ext cx="8520600" cy="92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Century Gothic"/>
                <a:ea typeface="Century Gothic"/>
                <a:cs typeface="Century Gothic"/>
                <a:sym typeface="Century Gothic"/>
              </a:rPr>
              <a:t>We are learning to understand poetry and analyse </a:t>
            </a:r>
            <a:r>
              <a:rPr lang="en">
                <a:latin typeface="Century Gothic"/>
                <a:ea typeface="Century Gothic"/>
                <a:cs typeface="Century Gothic"/>
                <a:sym typeface="Century Gothic"/>
              </a:rPr>
              <a:t>different</a:t>
            </a:r>
            <a:r>
              <a:rPr lang="en">
                <a:latin typeface="Century Gothic"/>
                <a:ea typeface="Century Gothic"/>
                <a:cs typeface="Century Gothic"/>
                <a:sym typeface="Century Gothic"/>
              </a:rPr>
              <a:t> techniques used by the author.</a:t>
            </a:r>
            <a:endParaRPr>
              <a:latin typeface="Century Gothic"/>
              <a:ea typeface="Century Gothic"/>
              <a:cs typeface="Century Gothic"/>
              <a:sym typeface="Century Gothic"/>
            </a:endParaRPr>
          </a:p>
        </p:txBody>
      </p:sp>
      <p:sp>
        <p:nvSpPr>
          <p:cNvPr id="64" name="Google Shape;64;p14"/>
          <p:cNvSpPr txBox="1"/>
          <p:nvPr>
            <p:ph type="title"/>
          </p:nvPr>
        </p:nvSpPr>
        <p:spPr>
          <a:xfrm>
            <a:off x="311700" y="2571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Success Criteria</a:t>
            </a:r>
            <a:endParaRPr/>
          </a:p>
        </p:txBody>
      </p:sp>
      <p:sp>
        <p:nvSpPr>
          <p:cNvPr id="65" name="Google Shape;65;p14"/>
          <p:cNvSpPr txBox="1"/>
          <p:nvPr>
            <p:ph idx="1" type="body"/>
          </p:nvPr>
        </p:nvSpPr>
        <p:spPr>
          <a:xfrm>
            <a:off x="374450" y="3220650"/>
            <a:ext cx="8520600" cy="1763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latin typeface="Century Gothic"/>
                <a:ea typeface="Century Gothic"/>
                <a:cs typeface="Century Gothic"/>
                <a:sym typeface="Century Gothic"/>
              </a:rPr>
              <a:t>We will show this by:</a:t>
            </a:r>
            <a:endParaRPr>
              <a:latin typeface="Century Gothic"/>
              <a:ea typeface="Century Gothic"/>
              <a:cs typeface="Century Gothic"/>
              <a:sym typeface="Century Gothic"/>
            </a:endParaRPr>
          </a:p>
          <a:p>
            <a:pPr indent="-334327" lvl="0" marL="457200" rtl="0" algn="l">
              <a:spcBef>
                <a:spcPts val="1200"/>
              </a:spcBef>
              <a:spcAft>
                <a:spcPts val="0"/>
              </a:spcAft>
              <a:buSzPct val="100000"/>
              <a:buFont typeface="Century Gothic"/>
              <a:buChar char="❖"/>
            </a:pPr>
            <a:r>
              <a:rPr lang="en">
                <a:latin typeface="Century Gothic"/>
                <a:ea typeface="Century Gothic"/>
                <a:cs typeface="Century Gothic"/>
                <a:sym typeface="Century Gothic"/>
              </a:rPr>
              <a:t>Translating parts of the poem</a:t>
            </a: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Char char="❖"/>
            </a:pPr>
            <a:r>
              <a:rPr lang="en">
                <a:latin typeface="Century Gothic"/>
                <a:ea typeface="Century Gothic"/>
                <a:cs typeface="Century Gothic"/>
                <a:sym typeface="Century Gothic"/>
              </a:rPr>
              <a:t>Identifying techniques used by the author</a:t>
            </a: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Char char="❖"/>
            </a:pPr>
            <a:r>
              <a:rPr lang="en">
                <a:latin typeface="Century Gothic"/>
                <a:ea typeface="Century Gothic"/>
                <a:cs typeface="Century Gothic"/>
                <a:sym typeface="Century Gothic"/>
              </a:rPr>
              <a:t>Commenting on </a:t>
            </a:r>
            <a:r>
              <a:rPr lang="en">
                <a:latin typeface="Century Gothic"/>
                <a:ea typeface="Century Gothic"/>
                <a:cs typeface="Century Gothic"/>
                <a:sym typeface="Century Gothic"/>
              </a:rPr>
              <a:t>their</a:t>
            </a:r>
            <a:r>
              <a:rPr lang="en">
                <a:latin typeface="Century Gothic"/>
                <a:ea typeface="Century Gothic"/>
                <a:cs typeface="Century Gothic"/>
                <a:sym typeface="Century Gothic"/>
              </a:rPr>
              <a:t> effectiveness using the TEXAS paragraph structure</a:t>
            </a: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Char char="❖"/>
            </a:pPr>
            <a:r>
              <a:rPr lang="en">
                <a:latin typeface="Century Gothic"/>
                <a:ea typeface="Century Gothic"/>
                <a:cs typeface="Century Gothic"/>
                <a:sym typeface="Century Gothic"/>
              </a:rPr>
              <a:t>Giving our own opinion</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Instructions</a:t>
            </a:r>
            <a:endParaRPr/>
          </a:p>
        </p:txBody>
      </p:sp>
      <p:sp>
        <p:nvSpPr>
          <p:cNvPr id="71" name="Google Shape;71;p15"/>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entury Gothic"/>
              <a:buAutoNum type="arabicPeriod"/>
            </a:pPr>
            <a:r>
              <a:rPr lang="en">
                <a:latin typeface="Century Gothic"/>
                <a:ea typeface="Century Gothic"/>
                <a:cs typeface="Century Gothic"/>
                <a:sym typeface="Century Gothic"/>
              </a:rPr>
              <a:t>Read through the poem.</a:t>
            </a:r>
            <a:endParaRPr>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AutoNum type="arabicPeriod"/>
            </a:pPr>
            <a:r>
              <a:rPr lang="en">
                <a:latin typeface="Century Gothic"/>
                <a:ea typeface="Century Gothic"/>
                <a:cs typeface="Century Gothic"/>
                <a:sym typeface="Century Gothic"/>
              </a:rPr>
              <a:t>Define the glossary words</a:t>
            </a:r>
            <a:endParaRPr>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AutoNum type="arabicPeriod"/>
            </a:pPr>
            <a:r>
              <a:rPr lang="en">
                <a:latin typeface="Century Gothic"/>
                <a:ea typeface="Century Gothic"/>
                <a:cs typeface="Century Gothic"/>
                <a:sym typeface="Century Gothic"/>
              </a:rPr>
              <a:t>Answer all Close Reading questions</a:t>
            </a:r>
            <a:endParaRPr>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AutoNum type="arabicPeriod"/>
            </a:pPr>
            <a:r>
              <a:rPr lang="en">
                <a:latin typeface="Century Gothic"/>
                <a:ea typeface="Century Gothic"/>
                <a:cs typeface="Century Gothic"/>
                <a:sym typeface="Century Gothic"/>
              </a:rPr>
              <a:t>Complete minimum of 2 ‘Responding to the Text’ Tasks</a:t>
            </a:r>
            <a:endParaRPr>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Auckland by Mua Strickson-Pua</a:t>
            </a:r>
            <a:endParaRPr/>
          </a:p>
          <a:p>
            <a:pPr indent="0" lvl="0" marL="0" rtl="0" algn="l">
              <a:spcBef>
                <a:spcPts val="0"/>
              </a:spcBef>
              <a:spcAft>
                <a:spcPts val="0"/>
              </a:spcAft>
              <a:buNone/>
            </a:pPr>
            <a:r>
              <a:rPr lang="en"/>
              <a:t>New Zealand</a:t>
            </a:r>
            <a:endParaRPr/>
          </a:p>
        </p:txBody>
      </p:sp>
      <p:sp>
        <p:nvSpPr>
          <p:cNvPr id="77" name="Google Shape;77;p16"/>
          <p:cNvSpPr txBox="1"/>
          <p:nvPr>
            <p:ph idx="1" type="body"/>
          </p:nvPr>
        </p:nvSpPr>
        <p:spPr>
          <a:xfrm>
            <a:off x="104825" y="1640850"/>
            <a:ext cx="2688000" cy="33402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your streets</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are cold.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multicultural</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multiracial</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city of the world.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Beneath</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your responsibility</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 price has been paid.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There</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is no housing crisis</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unemployment</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is not working</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black is not white.</a:t>
            </a:r>
            <a:endParaRPr>
              <a:latin typeface="Century Gothic"/>
              <a:ea typeface="Century Gothic"/>
              <a:cs typeface="Century Gothic"/>
              <a:sym typeface="Century Gothic"/>
            </a:endParaRPr>
          </a:p>
        </p:txBody>
      </p:sp>
      <p:sp>
        <p:nvSpPr>
          <p:cNvPr id="78" name="Google Shape;78;p16"/>
          <p:cNvSpPr txBox="1"/>
          <p:nvPr>
            <p:ph idx="1" type="body"/>
          </p:nvPr>
        </p:nvSpPr>
        <p:spPr>
          <a:xfrm>
            <a:off x="2626800" y="2082775"/>
            <a:ext cx="3313200" cy="2769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hungry people</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eat out of rubbish bins</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openly.</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supposed sedated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mental health clients</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roam your streets</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lost and unloved.</a:t>
            </a:r>
            <a:endParaRPr>
              <a:latin typeface="Century Gothic"/>
              <a:ea typeface="Century Gothic"/>
              <a:cs typeface="Century Gothic"/>
              <a:sym typeface="Century Gothic"/>
            </a:endParaRPr>
          </a:p>
        </p:txBody>
      </p:sp>
      <p:pic>
        <p:nvPicPr>
          <p:cNvPr id="79" name="Google Shape;79;p16"/>
          <p:cNvPicPr preferRelativeResize="0"/>
          <p:nvPr/>
        </p:nvPicPr>
        <p:blipFill>
          <a:blip r:embed="rId3">
            <a:alphaModFix/>
          </a:blip>
          <a:stretch>
            <a:fillRect/>
          </a:stretch>
        </p:blipFill>
        <p:spPr>
          <a:xfrm>
            <a:off x="5182729" y="170750"/>
            <a:ext cx="3543350" cy="2363375"/>
          </a:xfrm>
          <a:prstGeom prst="rect">
            <a:avLst/>
          </a:prstGeom>
          <a:noFill/>
          <a:ln>
            <a:noFill/>
          </a:ln>
        </p:spPr>
      </p:pic>
      <p:sp>
        <p:nvSpPr>
          <p:cNvPr id="80" name="Google Shape;80;p16"/>
          <p:cNvSpPr txBox="1"/>
          <p:nvPr>
            <p:ph idx="1" type="body"/>
          </p:nvPr>
        </p:nvSpPr>
        <p:spPr>
          <a:xfrm>
            <a:off x="5830800" y="2571750"/>
            <a:ext cx="3313200" cy="25905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 generation</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of street people</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are no longer invisible.</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elderly beggars</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leave </a:t>
            </a:r>
            <a:r>
              <a:rPr lang="en">
                <a:latin typeface="Century Gothic"/>
                <a:ea typeface="Century Gothic"/>
                <a:cs typeface="Century Gothic"/>
                <a:sym typeface="Century Gothic"/>
              </a:rPr>
              <a:t>their</a:t>
            </a:r>
            <a:r>
              <a:rPr lang="en">
                <a:latin typeface="Century Gothic"/>
                <a:ea typeface="Century Gothic"/>
                <a:cs typeface="Century Gothic"/>
                <a:sym typeface="Century Gothic"/>
              </a:rPr>
              <a:t> stench</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of poverty and injustice.</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 price has been paid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Auckland</a:t>
            </a:r>
            <a:endParaRPr>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latin typeface="Century Gothic"/>
                <a:ea typeface="Century Gothic"/>
                <a:cs typeface="Century Gothic"/>
                <a:sym typeface="Century Gothic"/>
              </a:rPr>
              <a:t>your streets are cold</a:t>
            </a:r>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Glossary words</a:t>
            </a:r>
            <a:endParaRPr/>
          </a:p>
        </p:txBody>
      </p:sp>
      <p:sp>
        <p:nvSpPr>
          <p:cNvPr id="86" name="Google Shape;86;p1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entury Gothic"/>
                <a:ea typeface="Century Gothic"/>
                <a:cs typeface="Century Gothic"/>
                <a:sym typeface="Century Gothic"/>
              </a:rPr>
              <a:t>Define these words</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p>
        </p:txBody>
      </p:sp>
      <p:graphicFrame>
        <p:nvGraphicFramePr>
          <p:cNvPr id="87" name="Google Shape;87;p17"/>
          <p:cNvGraphicFramePr/>
          <p:nvPr/>
        </p:nvGraphicFramePr>
        <p:xfrm>
          <a:off x="952500" y="2118875"/>
          <a:ext cx="3000000" cy="3000000"/>
        </p:xfrm>
        <a:graphic>
          <a:graphicData uri="http://schemas.openxmlformats.org/drawingml/2006/table">
            <a:tbl>
              <a:tblPr>
                <a:noFill/>
                <a:tableStyleId>{9F1AE9FD-5994-453C-B95A-C4F30881F873}</a:tableStyleId>
              </a:tblPr>
              <a:tblGrid>
                <a:gridCol w="3619500"/>
                <a:gridCol w="3619500"/>
              </a:tblGrid>
              <a:tr h="381000">
                <a:tc>
                  <a:txBody>
                    <a:bodyPr/>
                    <a:lstStyle/>
                    <a:p>
                      <a:pPr indent="0" lvl="0" marL="0" rtl="0" algn="l">
                        <a:spcBef>
                          <a:spcPts val="0"/>
                        </a:spcBef>
                        <a:spcAft>
                          <a:spcPts val="0"/>
                        </a:spcAft>
                        <a:buNone/>
                      </a:pPr>
                      <a:r>
                        <a:rPr lang="en"/>
                        <a:t>synonym</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jargon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contrast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repetition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alliteration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Close REading Questions</a:t>
            </a:r>
            <a:endParaRPr/>
          </a:p>
        </p:txBody>
      </p:sp>
      <p:sp>
        <p:nvSpPr>
          <p:cNvPr id="93" name="Google Shape;93;p18"/>
          <p:cNvSpPr txBox="1"/>
          <p:nvPr>
            <p:ph idx="1" type="body"/>
          </p:nvPr>
        </p:nvSpPr>
        <p:spPr>
          <a:xfrm>
            <a:off x="311700" y="1228675"/>
            <a:ext cx="4338300" cy="36987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Font typeface="Century Gothic"/>
              <a:buAutoNum type="arabicPeriod"/>
            </a:pPr>
            <a:r>
              <a:rPr lang="en">
                <a:latin typeface="Century Gothic"/>
                <a:ea typeface="Century Gothic"/>
                <a:cs typeface="Century Gothic"/>
                <a:sym typeface="Century Gothic"/>
              </a:rPr>
              <a:t>Write down three different groups of people living on the streets that are mentioned in the poem.</a:t>
            </a: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AutoNum type="arabicPeriod"/>
            </a:pPr>
            <a:r>
              <a:rPr lang="en">
                <a:latin typeface="Century Gothic"/>
                <a:ea typeface="Century Gothic"/>
                <a:cs typeface="Century Gothic"/>
                <a:sym typeface="Century Gothic"/>
              </a:rPr>
              <a:t>List at least three reasons why, according to the poem, people are forced to live on the streets in Auckland.</a:t>
            </a: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AutoNum type="arabicPeriod"/>
            </a:pPr>
            <a:r>
              <a:rPr lang="en">
                <a:latin typeface="Century Gothic"/>
                <a:ea typeface="Century Gothic"/>
                <a:cs typeface="Century Gothic"/>
                <a:sym typeface="Century Gothic"/>
              </a:rPr>
              <a:t>Match the words from the poem in Column A to the best synonym in Column B and write the matching pairs in your book.</a:t>
            </a:r>
            <a:endParaRPr>
              <a:latin typeface="Century Gothic"/>
              <a:ea typeface="Century Gothic"/>
              <a:cs typeface="Century Gothic"/>
              <a:sym typeface="Century Gothic"/>
            </a:endParaRPr>
          </a:p>
          <a:p>
            <a:pPr indent="0" lvl="0" marL="914400" rtl="0" algn="l">
              <a:spcBef>
                <a:spcPts val="1200"/>
              </a:spcBef>
              <a:spcAft>
                <a:spcPts val="1200"/>
              </a:spcAft>
              <a:buNone/>
            </a:pPr>
            <a:r>
              <a:t/>
            </a:r>
            <a:endParaRPr>
              <a:latin typeface="Century Gothic"/>
              <a:ea typeface="Century Gothic"/>
              <a:cs typeface="Century Gothic"/>
              <a:sym typeface="Century Gothic"/>
            </a:endParaRPr>
          </a:p>
        </p:txBody>
      </p:sp>
      <p:graphicFrame>
        <p:nvGraphicFramePr>
          <p:cNvPr id="94" name="Google Shape;94;p18"/>
          <p:cNvGraphicFramePr/>
          <p:nvPr/>
        </p:nvGraphicFramePr>
        <p:xfrm>
          <a:off x="5083025" y="1228675"/>
          <a:ext cx="3000000" cy="3000000"/>
        </p:xfrm>
        <a:graphic>
          <a:graphicData uri="http://schemas.openxmlformats.org/drawingml/2006/table">
            <a:tbl>
              <a:tblPr>
                <a:noFill/>
                <a:tableStyleId>{9F1AE9FD-5994-453C-B95A-C4F30881F873}</a:tableStyleId>
              </a:tblPr>
              <a:tblGrid>
                <a:gridCol w="1853400"/>
                <a:gridCol w="1853400"/>
              </a:tblGrid>
              <a:tr h="396200">
                <a:tc>
                  <a:txBody>
                    <a:bodyPr/>
                    <a:lstStyle/>
                    <a:p>
                      <a:pPr indent="0" lvl="0" marL="0" rtl="0" algn="l">
                        <a:spcBef>
                          <a:spcPts val="0"/>
                        </a:spcBef>
                        <a:spcAft>
                          <a:spcPts val="0"/>
                        </a:spcAft>
                        <a:buNone/>
                      </a:pPr>
                      <a:r>
                        <a:rPr lang="en"/>
                        <a:t>Column A</a:t>
                      </a:r>
                      <a:endParaRPr/>
                    </a:p>
                  </a:txBody>
                  <a:tcPr marT="91425" marB="91425" marR="91425" marL="91425">
                    <a:solidFill>
                      <a:srgbClr val="CFE2F3"/>
                    </a:solidFill>
                  </a:tcPr>
                </a:tc>
                <a:tc>
                  <a:txBody>
                    <a:bodyPr/>
                    <a:lstStyle/>
                    <a:p>
                      <a:pPr indent="0" lvl="0" marL="0" rtl="0" algn="l">
                        <a:spcBef>
                          <a:spcPts val="0"/>
                        </a:spcBef>
                        <a:spcAft>
                          <a:spcPts val="0"/>
                        </a:spcAft>
                        <a:buNone/>
                      </a:pPr>
                      <a:r>
                        <a:rPr lang="en"/>
                        <a:t>Column B</a:t>
                      </a:r>
                      <a:endParaRPr/>
                    </a:p>
                  </a:txBody>
                  <a:tcPr marT="91425" marB="91425" marR="91425" marL="91425">
                    <a:solidFill>
                      <a:srgbClr val="CFE2F3"/>
                    </a:solidFill>
                  </a:tcPr>
                </a:tc>
              </a:tr>
              <a:tr h="396200">
                <a:tc>
                  <a:txBody>
                    <a:bodyPr/>
                    <a:lstStyle/>
                    <a:p>
                      <a:pPr indent="0" lvl="0" marL="0" rtl="0" algn="l">
                        <a:spcBef>
                          <a:spcPts val="0"/>
                        </a:spcBef>
                        <a:spcAft>
                          <a:spcPts val="0"/>
                        </a:spcAft>
                        <a:buNone/>
                      </a:pPr>
                      <a:r>
                        <a:rPr lang="en"/>
                        <a:t>respectability</a:t>
                      </a:r>
                      <a:endParaRPr/>
                    </a:p>
                  </a:txBody>
                  <a:tcPr marT="91425" marB="91425" marR="91425" marL="91425"/>
                </a:tc>
                <a:tc>
                  <a:txBody>
                    <a:bodyPr/>
                    <a:lstStyle/>
                    <a:p>
                      <a:pPr indent="0" lvl="0" marL="0" rtl="0" algn="l">
                        <a:spcBef>
                          <a:spcPts val="0"/>
                        </a:spcBef>
                        <a:spcAft>
                          <a:spcPts val="0"/>
                        </a:spcAft>
                        <a:buNone/>
                      </a:pPr>
                      <a:r>
                        <a:rPr lang="en"/>
                        <a:t>smell</a:t>
                      </a:r>
                      <a:endParaRPr/>
                    </a:p>
                  </a:txBody>
                  <a:tcPr marT="91425" marB="91425" marR="91425" marL="91425"/>
                </a:tc>
              </a:tr>
              <a:tr h="396200">
                <a:tc>
                  <a:txBody>
                    <a:bodyPr/>
                    <a:lstStyle/>
                    <a:p>
                      <a:pPr indent="0" lvl="0" marL="0" rtl="0" algn="l">
                        <a:spcBef>
                          <a:spcPts val="0"/>
                        </a:spcBef>
                        <a:spcAft>
                          <a:spcPts val="0"/>
                        </a:spcAft>
                        <a:buNone/>
                      </a:pPr>
                      <a:r>
                        <a:rPr lang="en"/>
                        <a:t>crisis</a:t>
                      </a:r>
                      <a:endParaRPr/>
                    </a:p>
                  </a:txBody>
                  <a:tcPr marT="91425" marB="91425" marR="91425" marL="91425"/>
                </a:tc>
                <a:tc>
                  <a:txBody>
                    <a:bodyPr/>
                    <a:lstStyle/>
                    <a:p>
                      <a:pPr indent="0" lvl="0" marL="0" rtl="0" algn="l">
                        <a:spcBef>
                          <a:spcPts val="0"/>
                        </a:spcBef>
                        <a:spcAft>
                          <a:spcPts val="0"/>
                        </a:spcAft>
                        <a:buNone/>
                      </a:pPr>
                      <a:r>
                        <a:rPr lang="en"/>
                        <a:t>wander</a:t>
                      </a:r>
                      <a:endParaRPr/>
                    </a:p>
                  </a:txBody>
                  <a:tcPr marT="91425" marB="91425" marR="91425" marL="91425"/>
                </a:tc>
              </a:tr>
              <a:tr h="396200">
                <a:tc>
                  <a:txBody>
                    <a:bodyPr/>
                    <a:lstStyle/>
                    <a:p>
                      <a:pPr indent="0" lvl="0" marL="0" rtl="0" algn="l">
                        <a:spcBef>
                          <a:spcPts val="0"/>
                        </a:spcBef>
                        <a:spcAft>
                          <a:spcPts val="0"/>
                        </a:spcAft>
                        <a:buNone/>
                      </a:pPr>
                      <a:r>
                        <a:rPr lang="en"/>
                        <a:t>sedated</a:t>
                      </a:r>
                      <a:endParaRPr/>
                    </a:p>
                  </a:txBody>
                  <a:tcPr marT="91425" marB="91425" marR="91425" marL="91425"/>
                </a:tc>
                <a:tc>
                  <a:txBody>
                    <a:bodyPr/>
                    <a:lstStyle/>
                    <a:p>
                      <a:pPr indent="0" lvl="0" marL="0" rtl="0" algn="l">
                        <a:spcBef>
                          <a:spcPts val="0"/>
                        </a:spcBef>
                        <a:spcAft>
                          <a:spcPts val="0"/>
                        </a:spcAft>
                        <a:buNone/>
                      </a:pPr>
                      <a:r>
                        <a:rPr lang="en"/>
                        <a:t>reputation</a:t>
                      </a:r>
                      <a:endParaRPr/>
                    </a:p>
                  </a:txBody>
                  <a:tcPr marT="91425" marB="91425" marR="91425" marL="91425"/>
                </a:tc>
              </a:tr>
              <a:tr h="396200">
                <a:tc>
                  <a:txBody>
                    <a:bodyPr/>
                    <a:lstStyle/>
                    <a:p>
                      <a:pPr indent="0" lvl="0" marL="0" rtl="0" algn="l">
                        <a:spcBef>
                          <a:spcPts val="0"/>
                        </a:spcBef>
                        <a:spcAft>
                          <a:spcPts val="0"/>
                        </a:spcAft>
                        <a:buNone/>
                      </a:pPr>
                      <a:r>
                        <a:rPr lang="en"/>
                        <a:t>consumers</a:t>
                      </a:r>
                      <a:endParaRPr/>
                    </a:p>
                  </a:txBody>
                  <a:tcPr marT="91425" marB="91425" marR="91425" marL="91425"/>
                </a:tc>
                <a:tc>
                  <a:txBody>
                    <a:bodyPr/>
                    <a:lstStyle/>
                    <a:p>
                      <a:pPr indent="0" lvl="0" marL="0" rtl="0" algn="l">
                        <a:spcBef>
                          <a:spcPts val="0"/>
                        </a:spcBef>
                        <a:spcAft>
                          <a:spcPts val="0"/>
                        </a:spcAft>
                        <a:buNone/>
                      </a:pPr>
                      <a:r>
                        <a:rPr lang="en"/>
                        <a:t>unseen</a:t>
                      </a:r>
                      <a:endParaRPr/>
                    </a:p>
                  </a:txBody>
                  <a:tcPr marT="91425" marB="91425" marR="91425" marL="91425"/>
                </a:tc>
              </a:tr>
              <a:tr h="396200">
                <a:tc>
                  <a:txBody>
                    <a:bodyPr/>
                    <a:lstStyle/>
                    <a:p>
                      <a:pPr indent="0" lvl="0" marL="0" rtl="0" algn="l">
                        <a:spcBef>
                          <a:spcPts val="0"/>
                        </a:spcBef>
                        <a:spcAft>
                          <a:spcPts val="0"/>
                        </a:spcAft>
                        <a:buNone/>
                      </a:pPr>
                      <a:r>
                        <a:rPr lang="en"/>
                        <a:t>roam</a:t>
                      </a:r>
                      <a:endParaRPr/>
                    </a:p>
                  </a:txBody>
                  <a:tcPr marT="91425" marB="91425" marR="91425" marL="91425"/>
                </a:tc>
                <a:tc>
                  <a:txBody>
                    <a:bodyPr/>
                    <a:lstStyle/>
                    <a:p>
                      <a:pPr indent="0" lvl="0" marL="0" rtl="0" algn="l">
                        <a:spcBef>
                          <a:spcPts val="0"/>
                        </a:spcBef>
                        <a:spcAft>
                          <a:spcPts val="0"/>
                        </a:spcAft>
                        <a:buNone/>
                      </a:pPr>
                      <a:r>
                        <a:rPr lang="en"/>
                        <a:t>emergency</a:t>
                      </a:r>
                      <a:endParaRPr/>
                    </a:p>
                  </a:txBody>
                  <a:tcPr marT="91425" marB="91425" marR="91425" marL="91425"/>
                </a:tc>
              </a:tr>
              <a:tr h="396200">
                <a:tc>
                  <a:txBody>
                    <a:bodyPr/>
                    <a:lstStyle/>
                    <a:p>
                      <a:pPr indent="0" lvl="0" marL="0" rtl="0" algn="l">
                        <a:spcBef>
                          <a:spcPts val="0"/>
                        </a:spcBef>
                        <a:spcAft>
                          <a:spcPts val="0"/>
                        </a:spcAft>
                        <a:buNone/>
                      </a:pPr>
                      <a:r>
                        <a:rPr lang="en"/>
                        <a:t>invisible</a:t>
                      </a:r>
                      <a:endParaRPr/>
                    </a:p>
                  </a:txBody>
                  <a:tcPr marT="91425" marB="91425" marR="91425" marL="91425"/>
                </a:tc>
                <a:tc>
                  <a:txBody>
                    <a:bodyPr/>
                    <a:lstStyle/>
                    <a:p>
                      <a:pPr indent="0" lvl="0" marL="0" rtl="0" algn="l">
                        <a:spcBef>
                          <a:spcPts val="0"/>
                        </a:spcBef>
                        <a:spcAft>
                          <a:spcPts val="0"/>
                        </a:spcAft>
                        <a:buNone/>
                      </a:pPr>
                      <a:r>
                        <a:rPr lang="en"/>
                        <a:t>drugged</a:t>
                      </a:r>
                      <a:endParaRPr/>
                    </a:p>
                  </a:txBody>
                  <a:tcPr marT="91425" marB="91425" marR="91425" marL="91425"/>
                </a:tc>
              </a:tr>
              <a:tr h="396200">
                <a:tc>
                  <a:txBody>
                    <a:bodyPr/>
                    <a:lstStyle/>
                    <a:p>
                      <a:pPr indent="0" lvl="0" marL="0" rtl="0" algn="l">
                        <a:spcBef>
                          <a:spcPts val="0"/>
                        </a:spcBef>
                        <a:spcAft>
                          <a:spcPts val="0"/>
                        </a:spcAft>
                        <a:buNone/>
                      </a:pPr>
                      <a:r>
                        <a:rPr lang="en"/>
                        <a:t>stench</a:t>
                      </a:r>
                      <a:endParaRPr/>
                    </a:p>
                  </a:txBody>
                  <a:tcPr marT="91425" marB="91425" marR="91425" marL="91425"/>
                </a:tc>
                <a:tc>
                  <a:txBody>
                    <a:bodyPr/>
                    <a:lstStyle/>
                    <a:p>
                      <a:pPr indent="0" lvl="0" marL="0" rtl="0" algn="l">
                        <a:spcBef>
                          <a:spcPts val="0"/>
                        </a:spcBef>
                        <a:spcAft>
                          <a:spcPts val="0"/>
                        </a:spcAft>
                        <a:buNone/>
                      </a:pPr>
                      <a:r>
                        <a:rPr lang="en"/>
                        <a:t>unfairness</a:t>
                      </a:r>
                      <a:endParaRPr/>
                    </a:p>
                  </a:txBody>
                  <a:tcPr marT="91425" marB="91425" marR="91425" marL="91425"/>
                </a:tc>
              </a:tr>
              <a:tr h="396200">
                <a:tc>
                  <a:txBody>
                    <a:bodyPr/>
                    <a:lstStyle/>
                    <a:p>
                      <a:pPr indent="0" lvl="0" marL="0" rtl="0" algn="l">
                        <a:spcBef>
                          <a:spcPts val="0"/>
                        </a:spcBef>
                        <a:spcAft>
                          <a:spcPts val="0"/>
                        </a:spcAft>
                        <a:buNone/>
                      </a:pPr>
                      <a:r>
                        <a:rPr lang="en"/>
                        <a:t>injustice</a:t>
                      </a:r>
                      <a:endParaRPr/>
                    </a:p>
                  </a:txBody>
                  <a:tcPr marT="91425" marB="91425" marR="91425" marL="91425"/>
                </a:tc>
                <a:tc>
                  <a:txBody>
                    <a:bodyPr/>
                    <a:lstStyle/>
                    <a:p>
                      <a:pPr indent="0" lvl="0" marL="0" rtl="0" algn="l">
                        <a:spcBef>
                          <a:spcPts val="0"/>
                        </a:spcBef>
                        <a:spcAft>
                          <a:spcPts val="0"/>
                        </a:spcAft>
                        <a:buNone/>
                      </a:pPr>
                      <a:r>
                        <a:rPr lang="en"/>
                        <a:t>cients</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Close Reading Questions</a:t>
            </a:r>
            <a:endParaRPr/>
          </a:p>
        </p:txBody>
      </p:sp>
      <p:sp>
        <p:nvSpPr>
          <p:cNvPr id="100" name="Google Shape;100;p19"/>
          <p:cNvSpPr txBox="1"/>
          <p:nvPr>
            <p:ph idx="1" type="body"/>
          </p:nvPr>
        </p:nvSpPr>
        <p:spPr>
          <a:xfrm>
            <a:off x="311700" y="1302150"/>
            <a:ext cx="8520600" cy="37890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Font typeface="Century Gothic"/>
              <a:buAutoNum type="arabicPeriod" startAt="4"/>
            </a:pPr>
            <a:r>
              <a:rPr lang="en">
                <a:latin typeface="Century Gothic"/>
                <a:ea typeface="Century Gothic"/>
                <a:cs typeface="Century Gothic"/>
                <a:sym typeface="Century Gothic"/>
              </a:rPr>
              <a:t>The poem focuses on physical sensations such as cold and hunger. How are the streets ‘cold’ in an emotional way as well?</a:t>
            </a:r>
            <a:br>
              <a:rPr lang="en">
                <a:latin typeface="Century Gothic"/>
                <a:ea typeface="Century Gothic"/>
                <a:cs typeface="Century Gothic"/>
                <a:sym typeface="Century Gothic"/>
              </a:rPr>
            </a:b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AutoNum type="arabicPeriod" startAt="4"/>
            </a:pPr>
            <a:r>
              <a:rPr lang="en">
                <a:latin typeface="Century Gothic"/>
                <a:ea typeface="Century Gothic"/>
                <a:cs typeface="Century Gothic"/>
                <a:sym typeface="Century Gothic"/>
              </a:rPr>
              <a:t>Answer the following questions using the TEXAS structure:</a:t>
            </a:r>
            <a:endParaRPr>
              <a:latin typeface="Century Gothic"/>
              <a:ea typeface="Century Gothic"/>
              <a:cs typeface="Century Gothic"/>
              <a:sym typeface="Century Gothic"/>
            </a:endParaRPr>
          </a:p>
          <a:p>
            <a:pPr indent="-310832" lvl="1" marL="914400" rtl="0" algn="l">
              <a:spcBef>
                <a:spcPts val="0"/>
              </a:spcBef>
              <a:spcAft>
                <a:spcPts val="0"/>
              </a:spcAft>
              <a:buSzPct val="100000"/>
              <a:buFont typeface="Century Gothic"/>
              <a:buAutoNum type="alphaLcPeriod"/>
            </a:pPr>
            <a:r>
              <a:rPr lang="en">
                <a:latin typeface="Century Gothic"/>
                <a:ea typeface="Century Gothic"/>
                <a:cs typeface="Century Gothic"/>
                <a:sym typeface="Century Gothic"/>
              </a:rPr>
              <a:t>Two lines are repeated in the poem. What are they? Write them down.</a:t>
            </a:r>
            <a:endParaRPr>
              <a:latin typeface="Century Gothic"/>
              <a:ea typeface="Century Gothic"/>
              <a:cs typeface="Century Gothic"/>
              <a:sym typeface="Century Gothic"/>
            </a:endParaRPr>
          </a:p>
          <a:p>
            <a:pPr indent="-310832" lvl="1" marL="914400" rtl="0" algn="l">
              <a:spcBef>
                <a:spcPts val="0"/>
              </a:spcBef>
              <a:spcAft>
                <a:spcPts val="0"/>
              </a:spcAft>
              <a:buSzPct val="100000"/>
              <a:buFont typeface="Century Gothic"/>
              <a:buAutoNum type="alphaLcPeriod"/>
            </a:pPr>
            <a:r>
              <a:rPr lang="en">
                <a:latin typeface="Century Gothic"/>
                <a:ea typeface="Century Gothic"/>
                <a:cs typeface="Century Gothic"/>
                <a:sym typeface="Century Gothic"/>
              </a:rPr>
              <a:t>Give a reason why you think the poet decided these lines were so important they should be drawn to our attention in this way.</a:t>
            </a:r>
            <a:br>
              <a:rPr lang="en">
                <a:latin typeface="Century Gothic"/>
                <a:ea typeface="Century Gothic"/>
                <a:cs typeface="Century Gothic"/>
                <a:sym typeface="Century Gothic"/>
              </a:rPr>
            </a:br>
            <a:endParaRPr>
              <a:latin typeface="Century Gothic"/>
              <a:ea typeface="Century Gothic"/>
              <a:cs typeface="Century Gothic"/>
              <a:sym typeface="Century Gothic"/>
            </a:endParaRPr>
          </a:p>
          <a:p>
            <a:pPr indent="-334327" lvl="0" marL="457200" rtl="0" algn="l">
              <a:spcBef>
                <a:spcPts val="0"/>
              </a:spcBef>
              <a:spcAft>
                <a:spcPts val="0"/>
              </a:spcAft>
              <a:buSzPct val="100000"/>
              <a:buFont typeface="Century Gothic"/>
              <a:buAutoNum type="arabicPeriod" startAt="4"/>
            </a:pPr>
            <a:r>
              <a:rPr lang="en">
                <a:latin typeface="Century Gothic"/>
                <a:ea typeface="Century Gothic"/>
                <a:cs typeface="Century Gothic"/>
                <a:sym typeface="Century Gothic"/>
              </a:rPr>
              <a:t>The poet uses some of the jargon that council officials and politicians often use to describe social situations, for example, ‘housing crisis’ and ‘mental health consumers’. He contrasts this language with more direct descriptions such as ‘hungry people’, ‘elderly beggars’ and ‘ black is not white’. </a:t>
            </a:r>
            <a:br>
              <a:rPr lang="en">
                <a:latin typeface="Century Gothic"/>
                <a:ea typeface="Century Gothic"/>
                <a:cs typeface="Century Gothic"/>
                <a:sym typeface="Century Gothic"/>
              </a:rPr>
            </a:br>
            <a:r>
              <a:rPr lang="en">
                <a:latin typeface="Century Gothic"/>
                <a:ea typeface="Century Gothic"/>
                <a:cs typeface="Century Gothic"/>
                <a:sym typeface="Century Gothic"/>
              </a:rPr>
              <a:t>How does this contrast point out the difference between what people say and what is really happening on the </a:t>
            </a:r>
            <a:r>
              <a:rPr lang="en">
                <a:latin typeface="Century Gothic"/>
                <a:ea typeface="Century Gothic"/>
                <a:cs typeface="Century Gothic"/>
                <a:sym typeface="Century Gothic"/>
              </a:rPr>
              <a:t>streets</a:t>
            </a:r>
            <a:r>
              <a:rPr lang="en">
                <a:latin typeface="Century Gothic"/>
                <a:ea typeface="Century Gothic"/>
                <a:cs typeface="Century Gothic"/>
                <a:sym typeface="Century Gothic"/>
              </a:rPr>
              <a:t>?</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Responding to the text - choose 2 Activities</a:t>
            </a:r>
            <a:endParaRPr/>
          </a:p>
        </p:txBody>
      </p:sp>
      <p:sp>
        <p:nvSpPr>
          <p:cNvPr id="106" name="Google Shape;106;p20"/>
          <p:cNvSpPr txBox="1"/>
          <p:nvPr>
            <p:ph idx="1" type="body"/>
          </p:nvPr>
        </p:nvSpPr>
        <p:spPr>
          <a:xfrm>
            <a:off x="311700" y="1228675"/>
            <a:ext cx="8520600" cy="3778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latin typeface="Century Gothic"/>
                <a:ea typeface="Century Gothic"/>
                <a:cs typeface="Century Gothic"/>
                <a:sym typeface="Century Gothic"/>
              </a:rPr>
              <a:t>Activity One</a:t>
            </a:r>
            <a:endParaRPr b="1">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Discuss your local area. Have you seen or heard any evidence that there are homeless people? Are the streets in the community you live in ‘warm’ or ‘cold’ Explain your answer</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Copy this empty house template. Inside it draw how </a:t>
            </a:r>
            <a:br>
              <a:rPr lang="en">
                <a:latin typeface="Century Gothic"/>
                <a:ea typeface="Century Gothic"/>
                <a:cs typeface="Century Gothic"/>
                <a:sym typeface="Century Gothic"/>
              </a:rPr>
            </a:br>
            <a:r>
              <a:rPr lang="en">
                <a:latin typeface="Century Gothic"/>
                <a:ea typeface="Century Gothic"/>
                <a:cs typeface="Century Gothic"/>
                <a:sym typeface="Century Gothic"/>
              </a:rPr>
              <a:t>a homeless person standing outside your house might </a:t>
            </a:r>
            <a:br>
              <a:rPr lang="en">
                <a:latin typeface="Century Gothic"/>
                <a:ea typeface="Century Gothic"/>
                <a:cs typeface="Century Gothic"/>
                <a:sym typeface="Century Gothic"/>
              </a:rPr>
            </a:br>
            <a:r>
              <a:rPr lang="en">
                <a:latin typeface="Century Gothic"/>
                <a:ea typeface="Century Gothic"/>
                <a:cs typeface="Century Gothic"/>
                <a:sym typeface="Century Gothic"/>
              </a:rPr>
              <a:t>see you.</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Can you think of any positive of being homeless? </a:t>
            </a:r>
            <a:br>
              <a:rPr lang="en">
                <a:latin typeface="Century Gothic"/>
                <a:ea typeface="Century Gothic"/>
                <a:cs typeface="Century Gothic"/>
                <a:sym typeface="Century Gothic"/>
              </a:rPr>
            </a:br>
            <a:r>
              <a:rPr lang="en">
                <a:latin typeface="Century Gothic"/>
                <a:ea typeface="Century Gothic"/>
                <a:cs typeface="Century Gothic"/>
                <a:sym typeface="Century Gothic"/>
              </a:rPr>
              <a:t>List them.</a:t>
            </a:r>
            <a:endParaRPr>
              <a:latin typeface="Century Gothic"/>
              <a:ea typeface="Century Gothic"/>
              <a:cs typeface="Century Gothic"/>
              <a:sym typeface="Century Gothic"/>
            </a:endParaRPr>
          </a:p>
          <a:p>
            <a:pPr indent="0" lvl="0" marL="457200" rtl="0" algn="l">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latin typeface="Century Gothic"/>
              <a:ea typeface="Century Gothic"/>
              <a:cs typeface="Century Gothic"/>
              <a:sym typeface="Century Gothic"/>
            </a:endParaRPr>
          </a:p>
        </p:txBody>
      </p:sp>
      <p:pic>
        <p:nvPicPr>
          <p:cNvPr id="107" name="Google Shape;107;p20"/>
          <p:cNvPicPr preferRelativeResize="0"/>
          <p:nvPr/>
        </p:nvPicPr>
        <p:blipFill>
          <a:blip r:embed="rId3">
            <a:alphaModFix/>
          </a:blip>
          <a:stretch>
            <a:fillRect/>
          </a:stretch>
        </p:blipFill>
        <p:spPr>
          <a:xfrm>
            <a:off x="5913202" y="2571750"/>
            <a:ext cx="2919100" cy="20929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Responding to the text - choose 2 Activities</a:t>
            </a:r>
            <a:endParaRPr/>
          </a:p>
        </p:txBody>
      </p:sp>
      <p:sp>
        <p:nvSpPr>
          <p:cNvPr id="113" name="Google Shape;113;p21"/>
          <p:cNvSpPr txBox="1"/>
          <p:nvPr>
            <p:ph idx="1" type="body"/>
          </p:nvPr>
        </p:nvSpPr>
        <p:spPr>
          <a:xfrm>
            <a:off x="311700" y="1228675"/>
            <a:ext cx="8520600" cy="376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entury Gothic"/>
                <a:ea typeface="Century Gothic"/>
                <a:cs typeface="Century Gothic"/>
                <a:sym typeface="Century Gothic"/>
              </a:rPr>
              <a:t>Activity Two</a:t>
            </a:r>
            <a:endParaRPr b="1">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The 2001 census identified 41,000 people in New Zealand with no fixed abode and according to welfare agencies this number is increasing rapidly. Imagine being homeless and hungry. Maybe you sleep under a bridge or in a cardboard box down an alleyway? </a:t>
            </a:r>
            <a:endParaRPr>
              <a:latin typeface="Century Gothic"/>
              <a:ea typeface="Century Gothic"/>
              <a:cs typeface="Century Gothic"/>
              <a:sym typeface="Century Gothic"/>
            </a:endParaRPr>
          </a:p>
          <a:p>
            <a:pPr indent="0" lvl="0" marL="0" rtl="0" algn="l">
              <a:spcBef>
                <a:spcPts val="1200"/>
              </a:spcBef>
              <a:spcAft>
                <a:spcPts val="0"/>
              </a:spcAft>
              <a:buNone/>
            </a:pPr>
            <a:r>
              <a:t/>
            </a:r>
            <a:endParaRPr>
              <a:latin typeface="Century Gothic"/>
              <a:ea typeface="Century Gothic"/>
              <a:cs typeface="Century Gothic"/>
              <a:sym typeface="Century Gothic"/>
            </a:endParaRPr>
          </a:p>
          <a:p>
            <a:pPr indent="0" lvl="0" marL="0" rtl="0" algn="l">
              <a:spcBef>
                <a:spcPts val="1200"/>
              </a:spcBef>
              <a:spcAft>
                <a:spcPts val="0"/>
              </a:spcAft>
              <a:buNone/>
            </a:pPr>
            <a:r>
              <a:rPr lang="en">
                <a:latin typeface="Century Gothic"/>
                <a:ea typeface="Century Gothic"/>
                <a:cs typeface="Century Gothic"/>
                <a:sym typeface="Century Gothic"/>
              </a:rPr>
              <a:t>Draw a comic strip, write a diary or a poem to show a typical day in your life.</a:t>
            </a:r>
            <a:endParaRPr>
              <a:latin typeface="Century Gothic"/>
              <a:ea typeface="Century Gothic"/>
              <a:cs typeface="Century Gothic"/>
              <a:sym typeface="Century Gothic"/>
            </a:endParaRPr>
          </a:p>
          <a:p>
            <a:pPr indent="0" lvl="0" marL="0" rtl="0" algn="l">
              <a:spcBef>
                <a:spcPts val="1200"/>
              </a:spcBef>
              <a:spcAft>
                <a:spcPts val="1200"/>
              </a:spcAft>
              <a:buNone/>
            </a:pPr>
            <a:r>
              <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