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hV/RYtfLHBbwbtyTzJHm6s/nQV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mforta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755ccbf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b755ccbf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opentextbc.ca/indigenizationfoundations/back-matter/glossary-of-terms/#Peace_and_Friendship_Treati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opentextbc.ca/indigenizationfoundations/back-matter/glossary-of-terms/#Numbered_Treati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n.wikipedia.org/wiki/International_law" TargetMode="External"/><Relationship Id="rId4" Type="http://schemas.openxmlformats.org/officeDocument/2006/relationships/hyperlink" Target="https://en.wikipedia.org/wiki/Sovereign_state" TargetMode="External"/><Relationship Id="rId5" Type="http://schemas.openxmlformats.org/officeDocument/2006/relationships/hyperlink" Target="https://en.wikipedia.org/wiki/International_organizat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opentextbc.ca/indigenizationfoundations/back-matter/glossary-of-terms/#Historic_Treat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latin typeface="Comfortaa"/>
                <a:ea typeface="Comfortaa"/>
                <a:cs typeface="Comfortaa"/>
                <a:sym typeface="Comfortaa"/>
              </a:rPr>
              <a:t>TREATIES AROUND THE WORLD</a:t>
            </a:r>
            <a:endParaRPr>
              <a:latin typeface="Comfortaa"/>
              <a:ea typeface="Comfortaa"/>
              <a:cs typeface="Comfortaa"/>
              <a:sym typeface="Comfortaa"/>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latin typeface="Calibri"/>
              <a:ea typeface="Calibri"/>
              <a:cs typeface="Calibri"/>
              <a:sym typeface="Calibri"/>
            </a:endParaRPr>
          </a:p>
          <a:p>
            <a:pPr indent="0" lvl="0" marL="0" rtl="0" algn="ctr">
              <a:lnSpc>
                <a:spcPct val="100000"/>
              </a:lnSpc>
              <a:spcBef>
                <a:spcPts val="0"/>
              </a:spcBef>
              <a:spcAft>
                <a:spcPts val="0"/>
              </a:spcAft>
              <a:buSzPts val="2800"/>
              <a:buNone/>
            </a:pPr>
            <a:r>
              <a:rPr lang="en">
                <a:latin typeface="Calibri"/>
                <a:ea typeface="Calibri"/>
                <a:cs typeface="Calibri"/>
                <a:sym typeface="Calibri"/>
              </a:rPr>
              <a:t>L.I: We are EXPLORING on analysing different types of treaties.</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Peace and friendship treaties</a:t>
            </a:r>
            <a:endParaRPr/>
          </a:p>
        </p:txBody>
      </p:sp>
      <p:sp>
        <p:nvSpPr>
          <p:cNvPr id="112" name="Google Shape;112;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13" name="Google Shape;113;p10"/>
          <p:cNvPicPr preferRelativeResize="0"/>
          <p:nvPr/>
        </p:nvPicPr>
        <p:blipFill rotWithShape="1">
          <a:blip r:embed="rId3">
            <a:alphaModFix/>
          </a:blip>
          <a:srcRect b="0" l="0" r="0" t="0"/>
          <a:stretch/>
        </p:blipFill>
        <p:spPr>
          <a:xfrm>
            <a:off x="2096475" y="1239925"/>
            <a:ext cx="4974725" cy="326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a:t>
            </a:r>
            <a:endParaRPr/>
          </a:p>
        </p:txBody>
      </p:sp>
      <p:sp>
        <p:nvSpPr>
          <p:cNvPr id="119" name="Google Shape;119;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373D3F"/>
                </a:solidFill>
                <a:highlight>
                  <a:srgbClr val="FFFFFF"/>
                </a:highlight>
              </a:rPr>
              <a:t>The </a:t>
            </a:r>
            <a:r>
              <a:rPr lang="en" sz="2400">
                <a:solidFill>
                  <a:schemeClr val="dk1"/>
                </a:solidFill>
                <a:highlight>
                  <a:srgbClr val="FFFFFF"/>
                </a:highlight>
                <a:uFill>
                  <a:noFill/>
                </a:uFill>
                <a:hlinkClick r:id="rId3">
                  <a:extLst>
                    <a:ext uri="{A12FA001-AC4F-418D-AE19-62706E023703}">
                      <ahyp:hlinkClr val="tx"/>
                    </a:ext>
                  </a:extLst>
                </a:hlinkClick>
              </a:rPr>
              <a:t>Peace and Friendship Treaties</a:t>
            </a:r>
            <a:r>
              <a:rPr lang="en" sz="2400">
                <a:solidFill>
                  <a:srgbClr val="373D3F"/>
                </a:solidFill>
                <a:highlight>
                  <a:srgbClr val="FFFFFF"/>
                </a:highlight>
              </a:rPr>
              <a:t>, signed in the Maritimes in pre-Confederation Canada, were intended to end hostilities and encourage co-operation between the British and Mi’kmaq and Maliseet First Nations. Unlike later treaties signed in other parts of Canada, the Peace and Friendship Treaties did not involve First Nations surrendering rights to the lands and the resources they had traditionally used and occupied.</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The Numbered treaties</a:t>
            </a:r>
            <a:endParaRPr/>
          </a:p>
        </p:txBody>
      </p:sp>
      <p:sp>
        <p:nvSpPr>
          <p:cNvPr id="125" name="Google Shape;125;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descr="Image result for the calculator yugioh" id="126" name="Google Shape;126;p12"/>
          <p:cNvPicPr preferRelativeResize="0"/>
          <p:nvPr/>
        </p:nvPicPr>
        <p:blipFill rotWithShape="1">
          <a:blip r:embed="rId3">
            <a:alphaModFix/>
          </a:blip>
          <a:srcRect b="0" l="0" r="0" t="0"/>
          <a:stretch/>
        </p:blipFill>
        <p:spPr>
          <a:xfrm>
            <a:off x="2087600" y="1252550"/>
            <a:ext cx="4965825" cy="320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a:t>
            </a:r>
            <a:endParaRPr/>
          </a:p>
        </p:txBody>
      </p:sp>
      <p:sp>
        <p:nvSpPr>
          <p:cNvPr id="132" name="Google Shape;13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373D3F"/>
                </a:solidFill>
                <a:highlight>
                  <a:srgbClr val="FFFFFF"/>
                </a:highlight>
              </a:rPr>
              <a:t>Eleven </a:t>
            </a:r>
            <a:r>
              <a:rPr lang="en" sz="2400">
                <a:solidFill>
                  <a:schemeClr val="dk1"/>
                </a:solidFill>
                <a:highlight>
                  <a:srgbClr val="FFFFFF"/>
                </a:highlight>
                <a:uFill>
                  <a:noFill/>
                </a:uFill>
                <a:hlinkClick r:id="rId3">
                  <a:extLst>
                    <a:ext uri="{A12FA001-AC4F-418D-AE19-62706E023703}">
                      <ahyp:hlinkClr val="tx"/>
                    </a:ext>
                  </a:extLst>
                </a:hlinkClick>
              </a:rPr>
              <a:t>Numbered Treaties</a:t>
            </a:r>
            <a:r>
              <a:rPr lang="en" sz="2400">
                <a:solidFill>
                  <a:srgbClr val="373D3F"/>
                </a:solidFill>
                <a:highlight>
                  <a:srgbClr val="FFFFFF"/>
                </a:highlight>
              </a:rPr>
              <a:t> were signed by the First Nations in Canada and the reigning monarchs of Canada (Victoria, Edward VII, or George V) between 1871 and 1921. The treaties provided the government with large tracts of land in exchange for promises made to the First Nations of the area. The specific terms differed with each treaty.</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Modern treaties </a:t>
            </a:r>
            <a:endParaRPr/>
          </a:p>
        </p:txBody>
      </p:sp>
      <p:sp>
        <p:nvSpPr>
          <p:cNvPr id="138" name="Google Shape;13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39" name="Google Shape;139;p14"/>
          <p:cNvPicPr preferRelativeResize="0"/>
          <p:nvPr/>
        </p:nvPicPr>
        <p:blipFill>
          <a:blip r:embed="rId3">
            <a:alphaModFix/>
          </a:blip>
          <a:stretch>
            <a:fillRect/>
          </a:stretch>
        </p:blipFill>
        <p:spPr>
          <a:xfrm>
            <a:off x="1044475" y="1320350"/>
            <a:ext cx="7114176" cy="306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a:t>
            </a:r>
            <a:endParaRPr/>
          </a:p>
        </p:txBody>
      </p:sp>
      <p:sp>
        <p:nvSpPr>
          <p:cNvPr id="145" name="Google Shape;14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solidFill>
                  <a:srgbClr val="373D3F"/>
                </a:solidFill>
                <a:highlight>
                  <a:srgbClr val="FFFFFF"/>
                </a:highlight>
              </a:rPr>
              <a:t>Many modern treaties are being negotiated today. The Government of Canada officially calls modern treaties Comprehensive Land Claims. As of May 2017, 65 First Nations in British Columbia were participating in the treaty process. Six First Nations have completed a treaty. These negotiations are “</a:t>
            </a:r>
            <a:r>
              <a:rPr lang="en" sz="2400">
                <a:solidFill>
                  <a:srgbClr val="373D3F"/>
                </a:solidFill>
                <a:highlight>
                  <a:srgbClr val="FFFFFF"/>
                </a:highlight>
              </a:rPr>
              <a:t>tripartite</a:t>
            </a:r>
            <a:r>
              <a:rPr lang="en" sz="2400">
                <a:solidFill>
                  <a:srgbClr val="373D3F"/>
                </a:solidFill>
                <a:highlight>
                  <a:srgbClr val="FFFFFF"/>
                </a:highlight>
              </a:rPr>
              <a:t>,” meaning that three levels of government are involved: the First Nation, the Government of Canada, and the Province of British Columbia.</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b755ccbfe6_0_0"/>
          <p:cNvSpPr txBox="1"/>
          <p:nvPr/>
        </p:nvSpPr>
        <p:spPr>
          <a:xfrm>
            <a:off x="0" y="0"/>
            <a:ext cx="9144000" cy="2462700"/>
          </a:xfrm>
          <a:prstGeom prst="rect">
            <a:avLst/>
          </a:prstGeom>
          <a:noFill/>
          <a:ln>
            <a:noFill/>
          </a:ln>
        </p:spPr>
        <p:txBody>
          <a:bodyPr anchorCtr="0" anchor="t" bIns="91425" lIns="91425" spcFirstLastPara="1" rIns="91425" wrap="square" tIns="91425">
            <a:spAutoFit/>
          </a:bodyPr>
          <a:lstStyle/>
          <a:p>
            <a:pPr indent="0" lvl="0" marL="0" rtl="0" algn="l">
              <a:lnSpc>
                <a:spcPct val="175000"/>
              </a:lnSpc>
              <a:spcBef>
                <a:spcPts val="0"/>
              </a:spcBef>
              <a:spcAft>
                <a:spcPts val="0"/>
              </a:spcAft>
              <a:buNone/>
            </a:pPr>
            <a:r>
              <a:rPr lang="en" sz="1200">
                <a:solidFill>
                  <a:srgbClr val="333333"/>
                </a:solidFill>
              </a:rPr>
              <a:t>Often defined as ‘revenge’, utu has a broader meaning: the maintenance of balance and harmony within society. A wrong had to be put right, but how this was done could vary greatly.</a:t>
            </a:r>
            <a:endParaRPr sz="1200">
              <a:solidFill>
                <a:srgbClr val="333333"/>
              </a:solidFill>
            </a:endParaRPr>
          </a:p>
          <a:p>
            <a:pPr indent="0" lvl="0" marL="0" rtl="0" algn="l">
              <a:lnSpc>
                <a:spcPct val="175000"/>
              </a:lnSpc>
              <a:spcBef>
                <a:spcPts val="1200"/>
              </a:spcBef>
              <a:spcAft>
                <a:spcPts val="1200"/>
              </a:spcAft>
              <a:buNone/>
            </a:pPr>
            <a:r>
              <a:rPr lang="en" sz="1200">
                <a:solidFill>
                  <a:srgbClr val="333333"/>
                </a:solidFill>
              </a:rPr>
              <a:t>Utu in the form of gift exchange established and maintained social bonds and obligations. If social relations were disturbed, balance could be restored through utu. One form of utu was muru, the taking of personal property as compensation for an offence against an individual, community or society. Once muru was performed, the matter was considered to be ended. The nature of muru was determined by factors that included the mana of the victim and the offender, the severity of the offence and the intent of the offending party.</a:t>
            </a:r>
            <a:endParaRPr sz="1200">
              <a:solidFill>
                <a:srgbClr val="333333"/>
              </a:solidFill>
            </a:endParaRPr>
          </a:p>
        </p:txBody>
      </p:sp>
      <p:pic>
        <p:nvPicPr>
          <p:cNvPr id="151" name="Google Shape;151;g2b755ccbfe6_0_0"/>
          <p:cNvPicPr preferRelativeResize="0"/>
          <p:nvPr/>
        </p:nvPicPr>
        <p:blipFill>
          <a:blip r:embed="rId3">
            <a:alphaModFix/>
          </a:blip>
          <a:stretch>
            <a:fillRect/>
          </a:stretch>
        </p:blipFill>
        <p:spPr>
          <a:xfrm>
            <a:off x="2231475" y="2571750"/>
            <a:ext cx="4409750" cy="23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Activity</a:t>
            </a:r>
            <a:endParaRPr/>
          </a:p>
        </p:txBody>
      </p:sp>
      <p:sp>
        <p:nvSpPr>
          <p:cNvPr id="157" name="Google Shape;15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solidFill>
                  <a:schemeClr val="dk1"/>
                </a:solidFill>
                <a:highlight>
                  <a:srgbClr val="00FFFF"/>
                </a:highlight>
              </a:rPr>
              <a:t>Research 1 Treaty between 2 parties and discuss/ share back what it is about. Do you agree/ disagree.</a:t>
            </a:r>
            <a:endParaRPr sz="2400">
              <a:solidFill>
                <a:schemeClr val="dk1"/>
              </a:solidFill>
              <a:highlight>
                <a:srgbClr val="00FFFF"/>
              </a:highlight>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SzPts val="1800"/>
              <a:buNone/>
            </a:pPr>
            <a:r>
              <a:rPr lang="en" sz="2400">
                <a:solidFill>
                  <a:schemeClr val="dk1"/>
                </a:solidFill>
              </a:rPr>
              <a:t> </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Task</a:t>
            </a:r>
            <a:endParaRPr/>
          </a:p>
        </p:txBody>
      </p:sp>
      <p:sp>
        <p:nvSpPr>
          <p:cNvPr id="163" name="Google Shape;163;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000000"/>
                </a:solidFill>
              </a:rPr>
              <a:t>Make a treaty between you and your partner about anything you do together. Your treaty must include text, colour, images and a colourful border.</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latin typeface="Calibri"/>
                <a:ea typeface="Calibri"/>
                <a:cs typeface="Calibri"/>
                <a:sym typeface="Calibri"/>
              </a:rPr>
              <a:t>In this lesson you will learn...</a:t>
            </a:r>
            <a:endParaRPr/>
          </a:p>
        </p:txBody>
      </p:sp>
      <p:sp>
        <p:nvSpPr>
          <p:cNvPr id="61" name="Google Shape;6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What is a treaty?</a:t>
            </a:r>
            <a:endParaRPr/>
          </a:p>
          <a:p>
            <a:pPr indent="-342900" lvl="0" marL="457200" rtl="0" algn="l">
              <a:lnSpc>
                <a:spcPct val="115000"/>
              </a:lnSpc>
              <a:spcBef>
                <a:spcPts val="0"/>
              </a:spcBef>
              <a:spcAft>
                <a:spcPts val="0"/>
              </a:spcAft>
              <a:buSzPts val="1800"/>
              <a:buChar char="❏"/>
            </a:pPr>
            <a:r>
              <a:rPr lang="en"/>
              <a:t>What is in a treaty?</a:t>
            </a:r>
            <a:endParaRPr/>
          </a:p>
          <a:p>
            <a:pPr indent="-342900" lvl="0" marL="457200" rtl="0" algn="l">
              <a:lnSpc>
                <a:spcPct val="115000"/>
              </a:lnSpc>
              <a:spcBef>
                <a:spcPts val="0"/>
              </a:spcBef>
              <a:spcAft>
                <a:spcPts val="0"/>
              </a:spcAft>
              <a:buSzPts val="1800"/>
              <a:buFont typeface="Caveat"/>
              <a:buChar char="❏"/>
            </a:pPr>
            <a:r>
              <a:rPr lang="en"/>
              <a:t>Why are they created?</a:t>
            </a:r>
            <a:endParaRPr/>
          </a:p>
          <a:p>
            <a:pPr indent="-342900" lvl="0" marL="457200" rtl="0" algn="l">
              <a:lnSpc>
                <a:spcPct val="115000"/>
              </a:lnSpc>
              <a:spcBef>
                <a:spcPts val="0"/>
              </a:spcBef>
              <a:spcAft>
                <a:spcPts val="0"/>
              </a:spcAft>
              <a:buSzPts val="1800"/>
              <a:buChar char="❏"/>
            </a:pPr>
            <a:r>
              <a:rPr lang="en"/>
              <a:t>Different types of treaties</a:t>
            </a:r>
            <a:endParaRPr/>
          </a:p>
          <a:p>
            <a:pPr indent="-342900" lvl="0" marL="457200" rtl="0" algn="l">
              <a:lnSpc>
                <a:spcPct val="115000"/>
              </a:lnSpc>
              <a:spcBef>
                <a:spcPts val="0"/>
              </a:spcBef>
              <a:spcAft>
                <a:spcPts val="0"/>
              </a:spcAft>
              <a:buSzPts val="1800"/>
              <a:buChar char="❏"/>
            </a:pPr>
            <a:r>
              <a:rPr lang="en"/>
              <a:t>Activity</a:t>
            </a:r>
            <a:endParaRPr/>
          </a:p>
          <a:p>
            <a:pPr indent="-342900" lvl="0" marL="457200" rtl="0" algn="l">
              <a:lnSpc>
                <a:spcPct val="115000"/>
              </a:lnSpc>
              <a:spcBef>
                <a:spcPts val="0"/>
              </a:spcBef>
              <a:spcAft>
                <a:spcPts val="0"/>
              </a:spcAft>
              <a:buSzPts val="1800"/>
              <a:buChar char="❏"/>
            </a:pPr>
            <a:r>
              <a:rPr lang="en"/>
              <a:t>Task</a:t>
            </a:r>
            <a:endParaRPr/>
          </a:p>
          <a:p>
            <a:pPr indent="0" lvl="0" marL="457200" rtl="0" algn="l">
              <a:lnSpc>
                <a:spcPct val="115000"/>
              </a:lnSpc>
              <a:spcBef>
                <a:spcPts val="1600"/>
              </a:spcBef>
              <a:spcAft>
                <a:spcPts val="16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There will be time during this lesson...</a:t>
            </a:r>
            <a:endParaRPr/>
          </a:p>
        </p:txBody>
      </p:sp>
      <p:sp>
        <p:nvSpPr>
          <p:cNvPr id="67" name="Google Shape;6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t/>
            </a:r>
            <a:endParaRPr/>
          </a:p>
        </p:txBody>
      </p:sp>
      <p:pic>
        <p:nvPicPr>
          <p:cNvPr descr="Image result for time wizard" id="68" name="Google Shape;68;p3"/>
          <p:cNvPicPr preferRelativeResize="0"/>
          <p:nvPr/>
        </p:nvPicPr>
        <p:blipFill rotWithShape="1">
          <a:blip r:embed="rId3">
            <a:alphaModFix/>
          </a:blip>
          <a:srcRect b="0" l="0" r="0" t="0"/>
          <a:stretch/>
        </p:blipFill>
        <p:spPr>
          <a:xfrm>
            <a:off x="2505150" y="1217025"/>
            <a:ext cx="3865675" cy="326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a treaty?</a:t>
            </a:r>
            <a:endParaRPr/>
          </a:p>
        </p:txBody>
      </p:sp>
      <p:sp>
        <p:nvSpPr>
          <p:cNvPr id="74" name="Google Shape;74;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222222"/>
                </a:solidFill>
                <a:highlight>
                  <a:srgbClr val="FFFFFF"/>
                </a:highlight>
              </a:rPr>
              <a:t>A </a:t>
            </a:r>
            <a:r>
              <a:rPr b="1" lang="en" sz="2400">
                <a:solidFill>
                  <a:srgbClr val="222222"/>
                </a:solidFill>
                <a:highlight>
                  <a:srgbClr val="FFFFFF"/>
                </a:highlight>
              </a:rPr>
              <a:t>treaty</a:t>
            </a:r>
            <a:r>
              <a:rPr lang="en" sz="2400">
                <a:solidFill>
                  <a:srgbClr val="222222"/>
                </a:solidFill>
                <a:highlight>
                  <a:srgbClr val="FFFFFF"/>
                </a:highlight>
              </a:rPr>
              <a:t> is an agreement under </a:t>
            </a:r>
            <a:r>
              <a:rPr lang="en" sz="2400">
                <a:solidFill>
                  <a:schemeClr val="dk1"/>
                </a:solidFill>
                <a:highlight>
                  <a:srgbClr val="FFFFFF"/>
                </a:highlight>
                <a:uFill>
                  <a:noFill/>
                </a:uFill>
                <a:hlinkClick r:id="rId3">
                  <a:extLst>
                    <a:ext uri="{A12FA001-AC4F-418D-AE19-62706E023703}">
                      <ahyp:hlinkClr val="tx"/>
                    </a:ext>
                  </a:extLst>
                </a:hlinkClick>
              </a:rPr>
              <a:t>international law</a:t>
            </a:r>
            <a:r>
              <a:rPr lang="en" sz="2400">
                <a:solidFill>
                  <a:schemeClr val="dk1"/>
                </a:solidFill>
                <a:highlight>
                  <a:srgbClr val="FFFFFF"/>
                </a:highlight>
              </a:rPr>
              <a:t> entered into by actors in international law, namely </a:t>
            </a:r>
            <a:r>
              <a:rPr lang="en" sz="2400">
                <a:solidFill>
                  <a:schemeClr val="dk1"/>
                </a:solidFill>
                <a:highlight>
                  <a:srgbClr val="FFFFFF"/>
                </a:highlight>
                <a:uFill>
                  <a:noFill/>
                </a:uFill>
                <a:hlinkClick r:id="rId4">
                  <a:extLst>
                    <a:ext uri="{A12FA001-AC4F-418D-AE19-62706E023703}">
                      <ahyp:hlinkClr val="tx"/>
                    </a:ext>
                  </a:extLst>
                </a:hlinkClick>
              </a:rPr>
              <a:t>sovereign states</a:t>
            </a:r>
            <a:r>
              <a:rPr lang="en" sz="2400">
                <a:solidFill>
                  <a:schemeClr val="dk1"/>
                </a:solidFill>
                <a:highlight>
                  <a:srgbClr val="FFFFFF"/>
                </a:highlight>
              </a:rPr>
              <a:t> and </a:t>
            </a:r>
            <a:r>
              <a:rPr lang="en" sz="2400">
                <a:solidFill>
                  <a:schemeClr val="dk1"/>
                </a:solidFill>
                <a:highlight>
                  <a:srgbClr val="FFFFFF"/>
                </a:highlight>
                <a:uFill>
                  <a:noFill/>
                </a:uFill>
                <a:hlinkClick r:id="rId5">
                  <a:extLst>
                    <a:ext uri="{A12FA001-AC4F-418D-AE19-62706E023703}">
                      <ahyp:hlinkClr val="tx"/>
                    </a:ext>
                  </a:extLst>
                </a:hlinkClick>
              </a:rPr>
              <a:t>international organizations</a:t>
            </a:r>
            <a:r>
              <a:rPr lang="en" sz="2400">
                <a:solidFill>
                  <a:schemeClr val="dk1"/>
                </a:solidFill>
                <a:highlight>
                  <a:srgbClr val="FFFFFF"/>
                </a:highlight>
              </a:rPr>
              <a:t>.</a:t>
            </a:r>
            <a:r>
              <a:rPr lang="en" sz="2400">
                <a:solidFill>
                  <a:srgbClr val="222222"/>
                </a:solidFill>
                <a:highlight>
                  <a:srgbClr val="FFFFFF"/>
                </a:highlight>
              </a:rPr>
              <a:t> A treaty may also be known as an </a:t>
            </a:r>
            <a:r>
              <a:rPr b="1" lang="en" sz="2400">
                <a:solidFill>
                  <a:srgbClr val="222222"/>
                </a:solidFill>
                <a:highlight>
                  <a:srgbClr val="FFFFFF"/>
                </a:highlight>
              </a:rPr>
              <a:t>(international) agreement</a:t>
            </a:r>
            <a:r>
              <a:rPr lang="en" sz="2400">
                <a:solidFill>
                  <a:srgbClr val="222222"/>
                </a:solidFill>
                <a:highlight>
                  <a:srgbClr val="FFFFFF"/>
                </a:highlight>
              </a:rPr>
              <a:t>, </a:t>
            </a:r>
            <a:r>
              <a:rPr b="1" lang="en" sz="2400">
                <a:solidFill>
                  <a:srgbClr val="222222"/>
                </a:solidFill>
                <a:highlight>
                  <a:srgbClr val="FFFFFF"/>
                </a:highlight>
              </a:rPr>
              <a:t>protocol</a:t>
            </a:r>
            <a:r>
              <a:rPr lang="en" sz="2400">
                <a:solidFill>
                  <a:srgbClr val="222222"/>
                </a:solidFill>
                <a:highlight>
                  <a:srgbClr val="FFFFFF"/>
                </a:highlight>
              </a:rPr>
              <a:t>, </a:t>
            </a:r>
            <a:r>
              <a:rPr b="1" lang="en" sz="2400">
                <a:solidFill>
                  <a:srgbClr val="222222"/>
                </a:solidFill>
                <a:highlight>
                  <a:srgbClr val="FFFFFF"/>
                </a:highlight>
              </a:rPr>
              <a:t>covenant</a:t>
            </a:r>
            <a:r>
              <a:rPr lang="en" sz="2400">
                <a:solidFill>
                  <a:srgbClr val="222222"/>
                </a:solidFill>
                <a:highlight>
                  <a:srgbClr val="FFFFFF"/>
                </a:highlight>
              </a:rPr>
              <a:t>, </a:t>
            </a:r>
            <a:r>
              <a:rPr b="1" lang="en" sz="2400">
                <a:solidFill>
                  <a:srgbClr val="222222"/>
                </a:solidFill>
                <a:highlight>
                  <a:srgbClr val="FFFFFF"/>
                </a:highlight>
              </a:rPr>
              <a:t>convention</a:t>
            </a:r>
            <a:r>
              <a:rPr lang="en" sz="2400">
                <a:solidFill>
                  <a:srgbClr val="222222"/>
                </a:solidFill>
                <a:highlight>
                  <a:srgbClr val="FFFFFF"/>
                </a:highlight>
              </a:rPr>
              <a:t>, </a:t>
            </a:r>
            <a:r>
              <a:rPr b="1" lang="en" sz="2400">
                <a:solidFill>
                  <a:srgbClr val="222222"/>
                </a:solidFill>
                <a:highlight>
                  <a:srgbClr val="FFFFFF"/>
                </a:highlight>
              </a:rPr>
              <a:t>pact</a:t>
            </a:r>
            <a:r>
              <a:rPr lang="en" sz="2400">
                <a:solidFill>
                  <a:srgbClr val="222222"/>
                </a:solidFill>
                <a:highlight>
                  <a:srgbClr val="FFFFFF"/>
                </a:highlight>
              </a:rPr>
              <a:t>, or </a:t>
            </a:r>
            <a:r>
              <a:rPr b="1" lang="en" sz="2400">
                <a:solidFill>
                  <a:srgbClr val="222222"/>
                </a:solidFill>
                <a:highlight>
                  <a:srgbClr val="FFFFFF"/>
                </a:highlight>
              </a:rPr>
              <a:t>exchange of letters</a:t>
            </a:r>
            <a:r>
              <a:rPr lang="en" sz="2400">
                <a:solidFill>
                  <a:srgbClr val="222222"/>
                </a:solidFill>
                <a:highlight>
                  <a:srgbClr val="FFFFFF"/>
                </a:highlight>
              </a:rPr>
              <a:t>, among other terms. Regardless of terminology, all of these forms of agreements are, under international law, equally considered treaties and the rules are the same.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What is in a treaty?</a:t>
            </a:r>
            <a:endParaRPr/>
          </a:p>
        </p:txBody>
      </p:sp>
      <p:sp>
        <p:nvSpPr>
          <p:cNvPr id="80" name="Google Shape;8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It will have a title to state what the topic / issue is.</a:t>
            </a:r>
            <a:endParaRPr sz="2400"/>
          </a:p>
          <a:p>
            <a:pPr indent="-381000" lvl="0" marL="457200" rtl="0" algn="l">
              <a:lnSpc>
                <a:spcPct val="115000"/>
              </a:lnSpc>
              <a:spcBef>
                <a:spcPts val="0"/>
              </a:spcBef>
              <a:spcAft>
                <a:spcPts val="0"/>
              </a:spcAft>
              <a:buSzPts val="2400"/>
              <a:buChar char="●"/>
            </a:pPr>
            <a:r>
              <a:rPr lang="en" sz="2400"/>
              <a:t>It will have a date around the bottom or top to establish the time period that it was created in and sorted.</a:t>
            </a:r>
            <a:endParaRPr sz="2400"/>
          </a:p>
          <a:p>
            <a:pPr indent="-381000" lvl="0" marL="457200" rtl="0" algn="l">
              <a:lnSpc>
                <a:spcPct val="115000"/>
              </a:lnSpc>
              <a:spcBef>
                <a:spcPts val="0"/>
              </a:spcBef>
              <a:spcAft>
                <a:spcPts val="0"/>
              </a:spcAft>
              <a:buSzPts val="2400"/>
              <a:buChar char="●"/>
            </a:pPr>
            <a:r>
              <a:rPr lang="en" sz="2400"/>
              <a:t>A treaty will have paragraphs otherwise known as articles which state the information required from the parties and what the parties need to do.</a:t>
            </a:r>
            <a:endParaRPr sz="2400"/>
          </a:p>
          <a:p>
            <a:pPr indent="-381000" lvl="0" marL="457200" rtl="0" algn="l">
              <a:lnSpc>
                <a:spcPct val="115000"/>
              </a:lnSpc>
              <a:spcBef>
                <a:spcPts val="0"/>
              </a:spcBef>
              <a:spcAft>
                <a:spcPts val="0"/>
              </a:spcAft>
              <a:buSzPts val="2400"/>
              <a:buChar char="●"/>
            </a:pPr>
            <a:r>
              <a:rPr lang="en" sz="2400"/>
              <a:t>It will have signatures from the necessary people who need to sign the treaty which confirms that it is agreed to.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Treaty image</a:t>
            </a:r>
            <a:endParaRPr/>
          </a:p>
        </p:txBody>
      </p:sp>
      <p:sp>
        <p:nvSpPr>
          <p:cNvPr id="86" name="Google Shape;8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87" name="Google Shape;87;p6"/>
          <p:cNvPicPr preferRelativeResize="0"/>
          <p:nvPr/>
        </p:nvPicPr>
        <p:blipFill rotWithShape="1">
          <a:blip r:embed="rId3">
            <a:alphaModFix/>
          </a:blip>
          <a:srcRect b="0" l="0" r="0" t="0"/>
          <a:stretch/>
        </p:blipFill>
        <p:spPr>
          <a:xfrm>
            <a:off x="2682800" y="1199250"/>
            <a:ext cx="3571125" cy="3331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Why are treaties created?</a:t>
            </a:r>
            <a:endParaRPr/>
          </a:p>
        </p:txBody>
      </p:sp>
      <p:sp>
        <p:nvSpPr>
          <p:cNvPr id="93" name="Google Shape;93;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400">
                <a:solidFill>
                  <a:srgbClr val="222222"/>
                </a:solidFill>
                <a:highlight>
                  <a:srgbClr val="FFFFFF"/>
                </a:highlight>
              </a:rPr>
              <a:t>Treaties</a:t>
            </a:r>
            <a:r>
              <a:rPr lang="en" sz="2400">
                <a:solidFill>
                  <a:srgbClr val="222222"/>
                </a:solidFill>
                <a:highlight>
                  <a:srgbClr val="FFFFFF"/>
                </a:highlight>
              </a:rPr>
              <a:t> form the basis of most parts of modern international law. They serve to satisfy a fundamental need of States to regulate by consent issues of common concern, and thus to bring stability into their mutual relations. They are written promises, like a contract, that are binding on the parties to the agreement. The Constitution grants the president the power to make </a:t>
            </a:r>
            <a:r>
              <a:rPr b="1" lang="en" sz="2400">
                <a:solidFill>
                  <a:srgbClr val="222222"/>
                </a:solidFill>
                <a:highlight>
                  <a:srgbClr val="FFFFFF"/>
                </a:highlight>
              </a:rPr>
              <a:t>treaties</a:t>
            </a:r>
            <a:r>
              <a:rPr lang="en" sz="2400">
                <a:solidFill>
                  <a:srgbClr val="222222"/>
                </a:solidFill>
                <a:highlight>
                  <a:srgbClr val="FFFFFF"/>
                </a:highlight>
              </a:rPr>
              <a:t> with other countries. Once executed, </a:t>
            </a:r>
            <a:r>
              <a:rPr b="1" lang="en" sz="2400">
                <a:solidFill>
                  <a:srgbClr val="222222"/>
                </a:solidFill>
                <a:highlight>
                  <a:srgbClr val="FFFFFF"/>
                </a:highlight>
              </a:rPr>
              <a:t>treaties</a:t>
            </a:r>
            <a:r>
              <a:rPr lang="en" sz="2400">
                <a:solidFill>
                  <a:srgbClr val="222222"/>
                </a:solidFill>
                <a:highlight>
                  <a:srgbClr val="FFFFFF"/>
                </a:highlight>
              </a:rPr>
              <a:t> become a part of international law.</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Historic treaties</a:t>
            </a:r>
            <a:endParaRPr/>
          </a:p>
        </p:txBody>
      </p:sp>
      <p:sp>
        <p:nvSpPr>
          <p:cNvPr id="99" name="Google Shape;99;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00" name="Google Shape;100;p8"/>
          <p:cNvPicPr preferRelativeResize="0"/>
          <p:nvPr/>
        </p:nvPicPr>
        <p:blipFill rotWithShape="1">
          <a:blip r:embed="rId3">
            <a:alphaModFix/>
          </a:blip>
          <a:srcRect b="0" l="0" r="0" t="0"/>
          <a:stretch/>
        </p:blipFill>
        <p:spPr>
          <a:xfrm>
            <a:off x="2087600" y="1270325"/>
            <a:ext cx="4939175" cy="318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a:t>
            </a:r>
            <a:endParaRPr/>
          </a:p>
        </p:txBody>
      </p:sp>
      <p:sp>
        <p:nvSpPr>
          <p:cNvPr id="106" name="Google Shape;106;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chemeClr val="dk1"/>
                </a:solidFill>
                <a:highlight>
                  <a:srgbClr val="FFFFFF"/>
                </a:highlight>
                <a:uFill>
                  <a:noFill/>
                </a:uFill>
                <a:hlinkClick r:id="rId3">
                  <a:extLst>
                    <a:ext uri="{A12FA001-AC4F-418D-AE19-62706E023703}">
                      <ahyp:hlinkClr val="tx"/>
                    </a:ext>
                  </a:extLst>
                </a:hlinkClick>
              </a:rPr>
              <a:t>Historic treaties</a:t>
            </a:r>
            <a:r>
              <a:rPr lang="en" sz="2400">
                <a:solidFill>
                  <a:srgbClr val="373D3F"/>
                </a:solidFill>
                <a:highlight>
                  <a:srgbClr val="FFFFFF"/>
                </a:highlight>
              </a:rPr>
              <a:t> are those treaties signed by First Nations and the British and Canadian governments between 1701 and 1923. The British and Canadian governments wanted to sign treaties with First Nations in order to reduce the possibility of conflict and to support European immigration and land settlement, agriculture, natural resource use, trade, and other economic developments.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