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Lato"/>
      <p:regular r:id="rId21"/>
      <p:bold r:id="rId22"/>
      <p:italic r:id="rId23"/>
      <p:boldItalic r:id="rId24"/>
    </p:embeddedFont>
    <p:embeddedFont>
      <p:font typeface="Comfortaa"/>
      <p:regular r:id="rId25"/>
      <p:bold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E96A278-F57C-4209-BE79-86476F8AECBF}">
  <a:tblStyle styleId="{8E96A278-F57C-4209-BE79-86476F8AECB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22" Type="http://schemas.openxmlformats.org/officeDocument/2006/relationships/font" Target="fonts/Lato-bold.fntdata"/><Relationship Id="rId21" Type="http://schemas.openxmlformats.org/officeDocument/2006/relationships/font" Target="fonts/Lato-regular.fntdata"/><Relationship Id="rId24" Type="http://schemas.openxmlformats.org/officeDocument/2006/relationships/font" Target="fonts/Lato-boldItalic.fntdata"/><Relationship Id="rId23" Type="http://schemas.openxmlformats.org/officeDocument/2006/relationships/font" Target="fonts/La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Comfortaa-bold.fntdata"/><Relationship Id="rId25" Type="http://schemas.openxmlformats.org/officeDocument/2006/relationships/font" Target="fonts/Comfortaa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oboto-regular.fntdata"/><Relationship Id="rId16" Type="http://schemas.openxmlformats.org/officeDocument/2006/relationships/slide" Target="slides/slide10.xml"/><Relationship Id="rId19" Type="http://schemas.openxmlformats.org/officeDocument/2006/relationships/font" Target="fonts/Roboto-italic.fntdata"/><Relationship Id="rId1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6efdf579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6efdf579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16efdf579b_0_5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16efdf579b_0_5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6efdf579b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6efdf579b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16efdf579b_0_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16efdf579b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16efdf579b_0_3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16efdf579b_0_3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6efdf579b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16efdf579b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16efdf579b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16efdf579b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Tutoring</a:t>
            </a:r>
            <a:r>
              <a:rPr lang="en"/>
              <a:t>, bike repair, carrier pigeons, salt, computers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16efdf579b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16efdf579b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6efdf579b_0_4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16efdf579b_0_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16efdf579b_0_4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16efdf579b_0_4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insiderintelligence.com/content/us-beauty-ecommerce-2022" TargetMode="External"/><Relationship Id="rId4" Type="http://schemas.openxmlformats.org/officeDocument/2006/relationships/hyperlink" Target="https://www.ncausa.org/newsroom/nca-releases-atlas-of-american-coffee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OrbR8NbGjrw" TargetMode="External"/><Relationship Id="rId4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flip.com/82a2801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11" Type="http://schemas.openxmlformats.org/officeDocument/2006/relationships/image" Target="../media/image9.jpg"/><Relationship Id="rId10" Type="http://schemas.openxmlformats.org/officeDocument/2006/relationships/image" Target="../media/image5.png"/><Relationship Id="rId12" Type="http://schemas.openxmlformats.org/officeDocument/2006/relationships/image" Target="../media/image13.png"/><Relationship Id="rId9" Type="http://schemas.openxmlformats.org/officeDocument/2006/relationships/image" Target="../media/image16.png"/><Relationship Id="rId5" Type="http://schemas.openxmlformats.org/officeDocument/2006/relationships/image" Target="../media/image14.png"/><Relationship Id="rId6" Type="http://schemas.openxmlformats.org/officeDocument/2006/relationships/image" Target="../media/image2.jpg"/><Relationship Id="rId7" Type="http://schemas.openxmlformats.org/officeDocument/2006/relationships/image" Target="../media/image8.png"/><Relationship Id="rId8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teara.govt.nz/en/whakairo-maori-carving/page-4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statista.com/topics/871/online-shopping/#topicOverview" TargetMode="External"/><Relationship Id="rId4" Type="http://schemas.openxmlformats.org/officeDocument/2006/relationships/hyperlink" Target="https://www.shipbob.com/blog/high-demand-products/" TargetMode="External"/><Relationship Id="rId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11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1C1C1C"/>
                </a:solidFill>
              </a:rPr>
              <a:t>In this lesson . . . </a:t>
            </a:r>
            <a:endParaRPr sz="36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C1C1C"/>
                </a:solidFill>
              </a:rPr>
              <a:t>Supply and demand </a:t>
            </a:r>
            <a:r>
              <a:rPr lang="en" sz="2400">
                <a:solidFill>
                  <a:srgbClr val="1C1C1C"/>
                </a:solidFill>
              </a:rPr>
              <a:t>is when there is</a:t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0" y="1080925"/>
            <a:ext cx="9144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1C1C1C"/>
                </a:solidFill>
              </a:rPr>
              <a:t>‘the amount (supply) and want to buy (demand)’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0" y="3462300"/>
            <a:ext cx="9144000" cy="10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C1C1C"/>
                </a:solidFill>
              </a:rPr>
              <a:t>for the</a:t>
            </a:r>
            <a:endParaRPr sz="24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1C1C1C"/>
                </a:solidFill>
              </a:rPr>
              <a:t>goods and services that customers want to buy</a:t>
            </a:r>
            <a:r>
              <a:rPr b="1" lang="en" sz="3000">
                <a:solidFill>
                  <a:srgbClr val="1C1C1C"/>
                </a:solidFill>
              </a:rPr>
              <a:t>.</a:t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600" y="1771525"/>
            <a:ext cx="2736699" cy="16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7650" y="1771525"/>
            <a:ext cx="2822200" cy="16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57550" y="1771525"/>
            <a:ext cx="2822199" cy="169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Products In High Demand</a:t>
            </a:r>
            <a:endParaRPr/>
          </a:p>
        </p:txBody>
      </p:sp>
      <p:sp>
        <p:nvSpPr>
          <p:cNvPr id="143" name="Google Shape;14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57150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highlight>
                <a:srgbClr val="F9F7F4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60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333333"/>
              </a:solidFill>
              <a:highlight>
                <a:srgbClr val="F9F7F4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2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333333"/>
              </a:solidFill>
              <a:highlight>
                <a:srgbClr val="F9F7F4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44" name="Google Shape;144;p22"/>
          <p:cNvSpPr txBox="1"/>
          <p:nvPr/>
        </p:nvSpPr>
        <p:spPr>
          <a:xfrm>
            <a:off x="311700" y="1192525"/>
            <a:ext cx="8520600" cy="42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Skin care and beauty</a:t>
            </a:r>
            <a:endParaRPr b="1" sz="13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546100" marR="546100" rtl="0" algn="l">
              <a:lnSpc>
                <a:spcPct val="153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skin care and makeup industry is booming. Valued at over </a:t>
            </a:r>
            <a:r>
              <a:rPr lang="en" sz="1350">
                <a:highlight>
                  <a:srgbClr val="FFFFFF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$18 billion USD</a:t>
            </a:r>
            <a:r>
              <a:rPr lang="en" sz="13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in 2022, the industry is growing rapidly and bring in over $30 billion USD by 2026.  </a:t>
            </a:r>
            <a:endParaRPr sz="13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546100" marR="546100" rtl="0" algn="l">
              <a:lnSpc>
                <a:spcPct val="153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3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While the skin care and makeup market is dense, there is plenty of opportunity for small and medium sized beauty brands to make a splash. With a innumerable variety of product listings, skin care and makeup is a vast market that brands can enter.</a:t>
            </a:r>
            <a:endParaRPr sz="13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3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Coffee products</a:t>
            </a:r>
            <a:endParaRPr b="1" sz="13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546100" marR="546100" rtl="0" algn="l">
              <a:lnSpc>
                <a:spcPct val="153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3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With over </a:t>
            </a:r>
            <a:r>
              <a:rPr lang="en" sz="1350">
                <a:highlight>
                  <a:srgbClr val="FFFFFF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/>
              </a:rPr>
              <a:t>60% of Americans</a:t>
            </a:r>
            <a:r>
              <a:rPr lang="en" sz="13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drinking coffee every day, there is a need for coffee related items. Be it coffee mugs, creamers, syrups, or coffee itself, this caffeinated beverage is in demand. Mushroom-based coffees are also becoming popular due to their adaptogenic properties known for reduced stress.  Non-dairy coffee creamer is another popular item.</a:t>
            </a:r>
            <a:endParaRPr sz="135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546100" marR="546100" rtl="0" algn="l">
              <a:lnSpc>
                <a:spcPct val="153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Oil Demand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000"/>
              <a:t>Watch the following </a:t>
            </a:r>
            <a:r>
              <a:rPr lang="en" sz="3000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 sz="3000"/>
              <a:t> about how oil demand growth has softened.</a:t>
            </a:r>
            <a:endParaRPr sz="3000"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3575" y="1599325"/>
            <a:ext cx="3208524" cy="196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Complete TASK 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you finish,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 on to TASKS 2 and 3.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Flipgrid Video For Tasks</a:t>
            </a:r>
            <a:endParaRPr/>
          </a:p>
        </p:txBody>
      </p:sp>
      <p:sp>
        <p:nvSpPr>
          <p:cNvPr id="77" name="Google Shape;77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a video using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Flipgrid</a:t>
            </a:r>
            <a:r>
              <a:rPr lang="en"/>
              <a:t> to record the tasks that you did to help the others.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Google Shape;82;p17"/>
          <p:cNvGraphicFramePr/>
          <p:nvPr/>
        </p:nvGraphicFramePr>
        <p:xfrm>
          <a:off x="952500" y="194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{8E96A278-F57C-4209-BE79-86476F8AECBF}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/>
                        <a:t>Supply</a:t>
                      </a:r>
                      <a:endParaRPr b="1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/>
                        <a:t>Demand</a:t>
                      </a:r>
                      <a:endParaRPr b="1" sz="24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040C28"/>
                          </a:solidFill>
                          <a:highlight>
                            <a:schemeClr val="lt1"/>
                          </a:highlight>
                        </a:rPr>
                        <a:t>Supply is the amount of a specific good or service that's available in the market.</a:t>
                      </a:r>
                      <a:endParaRPr sz="2400">
                        <a:solidFill>
                          <a:srgbClr val="040C28"/>
                        </a:solidFill>
                        <a:highlight>
                          <a:schemeClr val="lt1"/>
                        </a:highlight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solidFill>
                          <a:srgbClr val="040C28"/>
                        </a:solidFill>
                        <a:highlight>
                          <a:schemeClr val="lt1"/>
                        </a:highlight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040C28"/>
                          </a:solidFill>
                          <a:highlight>
                            <a:schemeClr val="lt1"/>
                          </a:highlight>
                        </a:rPr>
                        <a:t>E.g. </a:t>
                      </a:r>
                      <a:r>
                        <a:rPr lang="en" sz="2400">
                          <a:solidFill>
                            <a:srgbClr val="040C28"/>
                          </a:solidFill>
                          <a:highlight>
                            <a:srgbClr val="FFFFFF"/>
                          </a:highlight>
                        </a:rPr>
                        <a:t>the total amount of apples a farmer is able to produce and offer to the market</a:t>
                      </a:r>
                      <a:r>
                        <a:rPr lang="en" sz="24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.</a:t>
                      </a:r>
                      <a:endParaRPr sz="2400">
                        <a:solidFill>
                          <a:srgbClr val="040C28"/>
                        </a:solidFill>
                        <a:highlight>
                          <a:schemeClr val="lt1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040C28"/>
                          </a:solidFill>
                          <a:highlight>
                            <a:schemeClr val="lt1"/>
                          </a:highlight>
                        </a:rPr>
                        <a:t>Demand is the amount of the good or service that customers want to buy</a:t>
                      </a:r>
                      <a:r>
                        <a:rPr lang="en" sz="2400">
                          <a:solidFill>
                            <a:srgbClr val="474747"/>
                          </a:solidFill>
                          <a:highlight>
                            <a:schemeClr val="lt1"/>
                          </a:highlight>
                        </a:rPr>
                        <a:t>.</a:t>
                      </a:r>
                      <a:endParaRPr sz="2400">
                        <a:solidFill>
                          <a:srgbClr val="474747"/>
                        </a:solidFill>
                        <a:highlight>
                          <a:schemeClr val="lt1"/>
                        </a:highlight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E.g. </a:t>
                      </a:r>
                      <a:r>
                        <a:rPr lang="en" sz="2400">
                          <a:solidFill>
                            <a:srgbClr val="040C28"/>
                          </a:solidFill>
                          <a:highlight>
                            <a:srgbClr val="FFFFFF"/>
                          </a:highlight>
                        </a:rPr>
                        <a:t>if the price of apples increases, then the demand for it will decrease</a:t>
                      </a:r>
                      <a:r>
                        <a:rPr lang="en" sz="24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.</a:t>
                      </a:r>
                      <a:endParaRPr sz="24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/>
        </p:nvSpPr>
        <p:spPr>
          <a:xfrm>
            <a:off x="0" y="0"/>
            <a:ext cx="60000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Supply/Demand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Goods/services have varying supply/demand in the world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TASK 1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Explain which goods and services has the highest demand: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 Teaching, car repair, mail delivery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 Toothpaste, clothing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 Toys, televisions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If these cannot be found locally, what else could you do/use instead?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" name="Google Shape;88;p18"/>
          <p:cNvSpPr txBox="1"/>
          <p:nvPr/>
        </p:nvSpPr>
        <p:spPr>
          <a:xfrm>
            <a:off x="7402325" y="630525"/>
            <a:ext cx="16209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        </a:t>
            </a:r>
            <a:r>
              <a:rPr lang="en">
                <a:solidFill>
                  <a:schemeClr val="dk1"/>
                </a:solidFill>
              </a:rPr>
              <a:t>Car repair</a:t>
            </a:r>
            <a:r>
              <a:rPr lang="en" sz="1200">
                <a:solidFill>
                  <a:schemeClr val="dk1"/>
                </a:solidFill>
              </a:rPr>
              <a:t>  </a:t>
            </a:r>
            <a:r>
              <a:rPr lang="en">
                <a:solidFill>
                  <a:schemeClr val="dk1"/>
                </a:solidFill>
              </a:rPr>
              <a:t>                             </a:t>
            </a:r>
            <a:r>
              <a:rPr lang="en" sz="1800">
                <a:solidFill>
                  <a:srgbClr val="595959"/>
                </a:solidFill>
              </a:rPr>
              <a:t>      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89" name="Google Shape;89;p18"/>
          <p:cNvSpPr txBox="1"/>
          <p:nvPr/>
        </p:nvSpPr>
        <p:spPr>
          <a:xfrm>
            <a:off x="3000000" y="6798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4425050" y="6798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        Teaching                                                                                                                                                 </a:t>
            </a:r>
            <a:endParaRPr/>
          </a:p>
        </p:txBody>
      </p:sp>
      <p:sp>
        <p:nvSpPr>
          <p:cNvPr id="91" name="Google Shape;91;p18"/>
          <p:cNvSpPr txBox="1"/>
          <p:nvPr/>
        </p:nvSpPr>
        <p:spPr>
          <a:xfrm>
            <a:off x="3339924" y="1737875"/>
            <a:ext cx="877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92" name="Google Shape;92;p18"/>
          <p:cNvSpPr txBox="1"/>
          <p:nvPr/>
        </p:nvSpPr>
        <p:spPr>
          <a:xfrm>
            <a:off x="4863500" y="1737875"/>
            <a:ext cx="646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93" name="Google Shape;93;p18"/>
          <p:cNvSpPr txBox="1"/>
          <p:nvPr/>
        </p:nvSpPr>
        <p:spPr>
          <a:xfrm>
            <a:off x="5774150" y="1785088"/>
            <a:ext cx="19176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Mail delivery</a:t>
            </a:r>
            <a:r>
              <a:rPr lang="en">
                <a:solidFill>
                  <a:schemeClr val="dk1"/>
                </a:solidFill>
              </a:rPr>
              <a:t>                            </a:t>
            </a:r>
            <a:r>
              <a:rPr lang="en">
                <a:solidFill>
                  <a:srgbClr val="595959"/>
                </a:solidFill>
              </a:rPr>
              <a:t>           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4" name="Google Shape;94;p18"/>
          <p:cNvSpPr txBox="1"/>
          <p:nvPr/>
        </p:nvSpPr>
        <p:spPr>
          <a:xfrm>
            <a:off x="7084625" y="1737875"/>
            <a:ext cx="19998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       </a:t>
            </a:r>
            <a:r>
              <a:rPr lang="en">
                <a:solidFill>
                  <a:schemeClr val="dk1"/>
                </a:solidFill>
              </a:rPr>
              <a:t>      Haircuts</a:t>
            </a:r>
            <a:r>
              <a:rPr lang="en" sz="1800">
                <a:solidFill>
                  <a:srgbClr val="595959"/>
                </a:solidFill>
              </a:rPr>
              <a:t>      </a:t>
            </a:r>
            <a:r>
              <a:rPr lang="en" sz="1800">
                <a:solidFill>
                  <a:srgbClr val="595959"/>
                </a:solidFill>
              </a:rPr>
              <a:t>                                                        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95" name="Google Shape;95;p18"/>
          <p:cNvSpPr txBox="1"/>
          <p:nvPr/>
        </p:nvSpPr>
        <p:spPr>
          <a:xfrm>
            <a:off x="3360675" y="26872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8"/>
          <p:cNvSpPr txBox="1"/>
          <p:nvPr/>
        </p:nvSpPr>
        <p:spPr>
          <a:xfrm>
            <a:off x="4691300" y="2687200"/>
            <a:ext cx="316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8"/>
          <p:cNvSpPr txBox="1"/>
          <p:nvPr/>
        </p:nvSpPr>
        <p:spPr>
          <a:xfrm>
            <a:off x="6038400" y="2795875"/>
            <a:ext cx="316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  </a:t>
            </a:r>
            <a:r>
              <a:rPr lang="en"/>
              <a:t>Advertising</a:t>
            </a:r>
            <a:r>
              <a:rPr lang="en" sz="1200"/>
              <a:t> </a:t>
            </a:r>
            <a:r>
              <a:rPr lang="en"/>
              <a:t>                  </a:t>
            </a:r>
            <a:endParaRPr/>
          </a:p>
        </p:txBody>
      </p:sp>
      <p:sp>
        <p:nvSpPr>
          <p:cNvPr id="98" name="Google Shape;98;p18"/>
          <p:cNvSpPr txBox="1"/>
          <p:nvPr/>
        </p:nvSpPr>
        <p:spPr>
          <a:xfrm>
            <a:off x="7506725" y="27958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Toothpaste                    </a:t>
            </a:r>
            <a:endParaRPr/>
          </a:p>
        </p:txBody>
      </p:sp>
      <p:sp>
        <p:nvSpPr>
          <p:cNvPr id="99" name="Google Shape;99;p18"/>
          <p:cNvSpPr txBox="1"/>
          <p:nvPr/>
        </p:nvSpPr>
        <p:spPr>
          <a:xfrm>
            <a:off x="2999988" y="3778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8"/>
          <p:cNvSpPr txBox="1"/>
          <p:nvPr/>
        </p:nvSpPr>
        <p:spPr>
          <a:xfrm>
            <a:off x="4774100" y="3778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8"/>
          <p:cNvSpPr txBox="1"/>
          <p:nvPr/>
        </p:nvSpPr>
        <p:spPr>
          <a:xfrm>
            <a:off x="5907200" y="37924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       </a:t>
            </a:r>
            <a:r>
              <a:rPr lang="en"/>
              <a:t>Furniture</a:t>
            </a:r>
            <a:r>
              <a:rPr lang="en" sz="1200"/>
              <a:t> </a:t>
            </a:r>
            <a:r>
              <a:rPr lang="en"/>
              <a:t>                           </a:t>
            </a:r>
            <a:endParaRPr/>
          </a:p>
        </p:txBody>
      </p:sp>
      <p:sp>
        <p:nvSpPr>
          <p:cNvPr id="102" name="Google Shape;102;p18"/>
          <p:cNvSpPr txBox="1"/>
          <p:nvPr/>
        </p:nvSpPr>
        <p:spPr>
          <a:xfrm>
            <a:off x="7425050" y="37144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            </a:t>
            </a:r>
            <a:r>
              <a:rPr lang="en">
                <a:solidFill>
                  <a:schemeClr val="dk1"/>
                </a:solidFill>
              </a:rPr>
              <a:t>Toys</a:t>
            </a:r>
            <a:r>
              <a:rPr lang="en" sz="1200">
                <a:solidFill>
                  <a:schemeClr val="dk1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                       </a:t>
            </a:r>
            <a:r>
              <a:rPr lang="en" sz="1800">
                <a:solidFill>
                  <a:schemeClr val="dk2"/>
                </a:solidFill>
              </a:rPr>
              <a:t>         </a:t>
            </a:r>
            <a:endParaRPr/>
          </a:p>
        </p:txBody>
      </p:sp>
      <p:sp>
        <p:nvSpPr>
          <p:cNvPr id="103" name="Google Shape;103;p18"/>
          <p:cNvSpPr txBox="1"/>
          <p:nvPr/>
        </p:nvSpPr>
        <p:spPr>
          <a:xfrm>
            <a:off x="3291700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8"/>
          <p:cNvSpPr txBox="1"/>
          <p:nvPr/>
        </p:nvSpPr>
        <p:spPr>
          <a:xfrm>
            <a:off x="4774100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 txBox="1"/>
          <p:nvPr/>
        </p:nvSpPr>
        <p:spPr>
          <a:xfrm>
            <a:off x="5833250" y="4694525"/>
            <a:ext cx="307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         </a:t>
            </a:r>
            <a:r>
              <a:rPr lang="en"/>
              <a:t>Clothing</a:t>
            </a:r>
            <a:r>
              <a:rPr lang="en" sz="1200"/>
              <a:t> </a:t>
            </a:r>
            <a:r>
              <a:rPr lang="en"/>
              <a:t>                                          </a:t>
            </a:r>
            <a:endParaRPr/>
          </a:p>
        </p:txBody>
      </p:sp>
      <p:sp>
        <p:nvSpPr>
          <p:cNvPr id="106" name="Google Shape;106;p18"/>
          <p:cNvSpPr txBox="1"/>
          <p:nvPr/>
        </p:nvSpPr>
        <p:spPr>
          <a:xfrm>
            <a:off x="7506725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   </a:t>
            </a:r>
            <a:r>
              <a:rPr lang="en"/>
              <a:t>Televisions</a:t>
            </a:r>
            <a:r>
              <a:rPr lang="en" sz="1200"/>
              <a:t> </a:t>
            </a:r>
            <a:r>
              <a:rPr lang="en"/>
              <a:t>                    </a:t>
            </a:r>
            <a:endParaRPr/>
          </a:p>
        </p:txBody>
      </p:sp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8450" y="98725"/>
            <a:ext cx="1069000" cy="62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7925" y="98725"/>
            <a:ext cx="1109675" cy="62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98450" y="1253800"/>
            <a:ext cx="1068999" cy="572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ns haircuts 1080P, 2K, 4K, 5K HD wallpapers free download ..." id="110" name="Google Shape;11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91750" y="1253800"/>
            <a:ext cx="1069000" cy="572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98450" y="2223300"/>
            <a:ext cx="1069002" cy="57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91750" y="2223300"/>
            <a:ext cx="1069001" cy="57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98450" y="3276225"/>
            <a:ext cx="1069000" cy="5725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lorful Toys | Free SVG" id="114" name="Google Shape;114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98600" y="3276225"/>
            <a:ext cx="1069000" cy="572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e Images : shop, fashion, clothing, sewing, pants, women, trade ..." id="115" name="Google Shape;115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98449" y="4245125"/>
            <a:ext cx="1069000" cy="503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98600" y="4258000"/>
            <a:ext cx="1068998" cy="4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311700" y="102350"/>
            <a:ext cx="2808000" cy="4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122" name="Google Shape;122;p19"/>
          <p:cNvSpPr txBox="1"/>
          <p:nvPr>
            <p:ph idx="1" type="body"/>
          </p:nvPr>
        </p:nvSpPr>
        <p:spPr>
          <a:xfrm>
            <a:off x="226425" y="600950"/>
            <a:ext cx="8917500" cy="14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11111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The law of </a:t>
            </a:r>
            <a:r>
              <a:rPr lang="en" sz="1400">
                <a:solidFill>
                  <a:srgbClr val="11111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supply</a:t>
            </a:r>
            <a:r>
              <a:rPr lang="en" sz="1400">
                <a:solidFill>
                  <a:srgbClr val="11111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 and demand combines two rules. Supply rises while demand declines as the price increases. Supply constricts while demand grows as the price drops.</a:t>
            </a:r>
            <a:endParaRPr sz="1400">
              <a:solidFill>
                <a:srgbClr val="000000"/>
              </a:solidFill>
              <a:highlight>
                <a:schemeClr val="lt1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Read the article at this </a:t>
            </a:r>
            <a:r>
              <a:rPr lang="en" sz="1400" u="sng">
                <a:solidFill>
                  <a:schemeClr val="hlink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  <a:hlinkClick r:id="rId3"/>
              </a:rPr>
              <a:t>link</a:t>
            </a: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 about the law of supply and demand in economics.</a:t>
            </a:r>
            <a:endParaRPr sz="1400">
              <a:solidFill>
                <a:srgbClr val="333333"/>
              </a:solidFill>
              <a:highlight>
                <a:schemeClr val="lt1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Summarise in bullet points the main items in your Global </a:t>
            </a:r>
            <a:r>
              <a:rPr lang="en"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Studies books.</a:t>
            </a:r>
            <a:endParaRPr sz="14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Illustrate your bullet points as a drawing</a:t>
            </a: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23" name="Google Shape;12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49450" y="2241025"/>
            <a:ext cx="4245100" cy="2596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Understanding The Law Of Supply And Demand</a:t>
            </a:r>
            <a:endParaRPr/>
          </a:p>
        </p:txBody>
      </p:sp>
      <p:sp>
        <p:nvSpPr>
          <p:cNvPr id="129" name="Google Shape;12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50">
                <a:solidFill>
                  <a:srgbClr val="111111"/>
                </a:solidFill>
                <a:highlight>
                  <a:srgbClr val="FFFFFF"/>
                </a:highlight>
              </a:rPr>
              <a:t>It may seem obvious that the price satisfies both the buyer and the seller in any sale transaction, matching supply with demand. The interactions between supply, demand, and price in a free marketplace have been observed for thousands of years.</a:t>
            </a:r>
            <a:endParaRPr sz="1350">
              <a:solidFill>
                <a:srgbClr val="0000E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50">
                <a:solidFill>
                  <a:srgbClr val="111111"/>
                </a:solidFill>
                <a:highlight>
                  <a:srgbClr val="FFFFFF"/>
                </a:highlight>
              </a:rPr>
              <a:t>Many medieval thinkers distinguished between a "just" price based on costs and equitable returns and one at which the sale was transacted, just like modern-day critics of market pricing for select commodities.</a:t>
            </a:r>
            <a:endParaRPr sz="1350">
              <a:solidFill>
                <a:srgbClr val="0000E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50">
                <a:solidFill>
                  <a:srgbClr val="111111"/>
                </a:solidFill>
                <a:highlight>
                  <a:srgbClr val="FFFFFF"/>
                </a:highlight>
              </a:rPr>
              <a:t>Our understanding of price as a signaling mechanism matching supply and demand is rooted in the work of Enlightenment economists who studied and summarized the relationship.</a:t>
            </a:r>
            <a:endParaRPr sz="1350"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111111"/>
                </a:solidFill>
                <a:highlight>
                  <a:srgbClr val="FFFFFF"/>
                </a:highlight>
              </a:rPr>
              <a:t>Supply and demand don't necessarily respond to price movements proportionally. The degree to which price changes affect the product's demand or supply is known as its price elasticity.</a:t>
            </a:r>
            <a:endParaRPr sz="1300">
              <a:solidFill>
                <a:srgbClr val="333333"/>
              </a:solidFill>
              <a:highlight>
                <a:srgbClr val="F9F7F4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25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333333"/>
              </a:solidFill>
              <a:highlight>
                <a:srgbClr val="F9F7F4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30" name="Google Shape;130;p20"/>
          <p:cNvSpPr txBox="1"/>
          <p:nvPr/>
        </p:nvSpPr>
        <p:spPr>
          <a:xfrm>
            <a:off x="311700" y="1192525"/>
            <a:ext cx="8520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4A4A4C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/>
          <p:nvPr>
            <p:ph type="title"/>
          </p:nvPr>
        </p:nvSpPr>
        <p:spPr>
          <a:xfrm>
            <a:off x="301850" y="122050"/>
            <a:ext cx="2808000" cy="50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</a:t>
            </a:r>
            <a:endParaRPr/>
          </a:p>
        </p:txBody>
      </p:sp>
      <p:sp>
        <p:nvSpPr>
          <p:cNvPr id="136" name="Google Shape;136;p21"/>
          <p:cNvSpPr txBox="1"/>
          <p:nvPr>
            <p:ph idx="1" type="body"/>
          </p:nvPr>
        </p:nvSpPr>
        <p:spPr>
          <a:xfrm>
            <a:off x="206875" y="630550"/>
            <a:ext cx="6424500" cy="39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</a:rPr>
              <a:t>With the rise of social selling on platforms like TikTok Shop and fast shipping via retail giants like Amazon and Walmart, </a:t>
            </a: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consumers are shopping online more now than ever before</a:t>
            </a: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</a:rPr>
              <a:t>. 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Click on this </a:t>
            </a:r>
            <a:r>
              <a:rPr lang="en" sz="1800" u="sng">
                <a:solidFill>
                  <a:schemeClr val="hlink"/>
                </a:solidFill>
                <a:hlinkClick r:id="rId4"/>
              </a:rPr>
              <a:t>link</a:t>
            </a: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 about 18 products in high demand.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In your Global Studies book, write the date and the heading “Products In High Demand.” 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In small groups, 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</a:rPr>
              <a:t>choose one of those products and write 10 reasons for why the supply or demand for that product should increase or decrease</a:t>
            </a:r>
            <a:r>
              <a:rPr lang="en" sz="1800">
                <a:solidFill>
                  <a:srgbClr val="333333"/>
                </a:solidFill>
                <a:highlight>
                  <a:srgbClr val="FFFFFF"/>
                </a:highlight>
              </a:rPr>
              <a:t>.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137" name="Google Shape;13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2950" y="167825"/>
            <a:ext cx="2231150" cy="126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