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Raleway"/>
      <p:regular r:id="rId24"/>
      <p:bold r:id="rId25"/>
      <p:italic r:id="rId26"/>
      <p:boldItalic r:id="rId27"/>
    </p:embeddedFont>
    <p:embeddedFont>
      <p:font typeface="Roboto"/>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653D90-1D42-4A42-8A13-9925975CCEDB}">
  <a:tblStyle styleId="{C2653D90-1D42-4A42-8A13-9925975CCED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aleway-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Roboto-regular.fntdata"/><Relationship Id="rId27" Type="http://schemas.openxmlformats.org/officeDocument/2006/relationships/font" Target="fonts/Raleway-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4.xml"/><Relationship Id="rId33" Type="http://schemas.openxmlformats.org/officeDocument/2006/relationships/font" Target="fonts/Lato-bold.fntdata"/><Relationship Id="rId10" Type="http://schemas.openxmlformats.org/officeDocument/2006/relationships/slide" Target="slides/slide3.xml"/><Relationship Id="rId32" Type="http://schemas.openxmlformats.org/officeDocument/2006/relationships/font" Target="fonts/Lato-regular.fntdata"/><Relationship Id="rId13" Type="http://schemas.openxmlformats.org/officeDocument/2006/relationships/slide" Target="slides/slide6.xml"/><Relationship Id="rId35" Type="http://schemas.openxmlformats.org/officeDocument/2006/relationships/font" Target="fonts/Lato-boldItalic.fntdata"/><Relationship Id="rId12" Type="http://schemas.openxmlformats.org/officeDocument/2006/relationships/slide" Target="slides/slide5.xml"/><Relationship Id="rId34" Type="http://schemas.openxmlformats.org/officeDocument/2006/relationships/font" Target="fonts/Lato-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18ca08aa5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18ca08aa5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8ca08aa56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18ca08aa56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8ca08aa56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18ca08aa56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8ca08aa56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8ca08aa56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8ca08aa56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18ca08aa56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18ca08aa56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18ca08aa56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18ca08aa56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18ca08aa56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18ca08aa56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18ca08aa56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8ca08aa56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8ca08aa5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8ca08aa56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8ca08aa5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8ca08aa56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18ca08aa56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8ca08aa5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18ca08aa5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8ca08aa56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8ca08aa56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18ca08aa56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18ca08aa56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8ca08aa56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18ca08aa56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8ca08aa56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8ca08aa56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56" name="Google Shape;56;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57" name="Google Shape;57;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9" name="Google Shape;59;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60" name="Google Shape;60;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1" name="Shape 61"/>
        <p:cNvGrpSpPr/>
        <p:nvPr/>
      </p:nvGrpSpPr>
      <p:grpSpPr>
        <a:xfrm>
          <a:off x="0" y="0"/>
          <a:ext cx="0" cy="0"/>
          <a:chOff x="0" y="0"/>
          <a:chExt cx="0" cy="0"/>
        </a:xfrm>
      </p:grpSpPr>
      <p:cxnSp>
        <p:nvCxnSpPr>
          <p:cNvPr id="62" name="Google Shape;62;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3" name="Google Shape;63;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4" name="Google Shape;64;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65" name="Google Shape;65;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8" name="Google Shape;68;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0" name="Google Shape;70;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1" name="Google Shape;71;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2" name="Google Shape;72;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5" name="Google Shape;75;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6" name="Google Shape;76;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7" name="Google Shape;77;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8" name="Google Shape;78;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9" name="Google Shape;79;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0" name="Google Shape;80;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3" name="Google Shape;83;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7" name="Google Shape;87;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8" name="Google Shape;8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9"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92" name="Google Shape;92;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97" name="Google Shape;97;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99" name="Google Shape;99;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2" name="Google Shape;102;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3" name="Google Shape;103;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4" name="Google Shape;104;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08" name="Google Shape;108;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0" name="Google Shape;110;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hyperlink" Target="https://travelhippies.in/2017/06/19/home-stays-in-ladak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hyperlink" Target="https://travelhippies.in/2017/06/19/home-stays-in-ladakh/"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5"/>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Ideas Of Travelling Stories Slideshow</a:t>
            </a:r>
            <a:endParaRPr/>
          </a:p>
        </p:txBody>
      </p:sp>
      <p:sp>
        <p:nvSpPr>
          <p:cNvPr id="118" name="Google Shape;118;p25"/>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sz="1400"/>
          </a:p>
        </p:txBody>
      </p:sp>
      <p:pic>
        <p:nvPicPr>
          <p:cNvPr id="119" name="Google Shape;119;p25"/>
          <p:cNvPicPr preferRelativeResize="0"/>
          <p:nvPr/>
        </p:nvPicPr>
        <p:blipFill>
          <a:blip r:embed="rId3">
            <a:alphaModFix/>
          </a:blip>
          <a:stretch>
            <a:fillRect/>
          </a:stretch>
        </p:blipFill>
        <p:spPr>
          <a:xfrm>
            <a:off x="157950" y="1480850"/>
            <a:ext cx="2063325" cy="232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nvSpPr>
        <p:spPr>
          <a:xfrm>
            <a:off x="0" y="0"/>
            <a:ext cx="9144000" cy="4854000"/>
          </a:xfrm>
          <a:prstGeom prst="rect">
            <a:avLst/>
          </a:prstGeom>
          <a:noFill/>
          <a:ln>
            <a:noFill/>
          </a:ln>
        </p:spPr>
        <p:txBody>
          <a:bodyPr anchorCtr="0" anchor="t" bIns="91425" lIns="91425" spcFirstLastPara="1" rIns="91425" wrap="square" tIns="91425">
            <a:spAutoFit/>
          </a:bodyPr>
          <a:lstStyle/>
          <a:p>
            <a:pPr indent="0" lvl="0" marL="0" rtl="0" algn="l">
              <a:lnSpc>
                <a:spcPct val="104347"/>
              </a:lnSpc>
              <a:spcBef>
                <a:spcPts val="0"/>
              </a:spcBef>
              <a:spcAft>
                <a:spcPts val="0"/>
              </a:spcAft>
              <a:buNone/>
            </a:pPr>
            <a:r>
              <a:rPr lang="en" sz="1950">
                <a:solidFill>
                  <a:srgbClr val="444444"/>
                </a:solidFill>
                <a:highlight>
                  <a:srgbClr val="FFFFFF"/>
                </a:highlight>
              </a:rPr>
              <a:t>My Solo Adventure in Ladakh</a:t>
            </a:r>
            <a:endParaRPr sz="1950">
              <a:solidFill>
                <a:srgbClr val="444444"/>
              </a:solidFill>
              <a:highlight>
                <a:srgbClr val="FFFFFF"/>
              </a:highlight>
            </a:endParaRPr>
          </a:p>
          <a:p>
            <a:pPr indent="0" lvl="0" marL="0" rtl="0" algn="just">
              <a:lnSpc>
                <a:spcPct val="163636"/>
              </a:lnSpc>
              <a:spcBef>
                <a:spcPts val="0"/>
              </a:spcBef>
              <a:spcAft>
                <a:spcPts val="0"/>
              </a:spcAft>
              <a:buNone/>
            </a:pPr>
            <a:r>
              <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Ladakh for a month?</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Are you out of your mind? What would you do for a month?</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What is there to see for a month?</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After hearing this from almost everyone, I was firm to explore the unseen Ladakh with all the more enthusiasm. And I have now ended up planning another visit to this Land of Lamas because a month was certainly not enough to explore the secrets of this fairyland.</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Living the life on the road is a dream for many. And when it comes to solo traveling, most of them think it to be insane. But my solo traveling in Ladakh would give you the real picture of what solo traveling actually looks like.</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rPr lang="en" sz="1200">
                <a:solidFill>
                  <a:srgbClr val="666666"/>
                </a:solidFill>
                <a:highlight>
                  <a:srgbClr val="FFFFFF"/>
                </a:highlight>
                <a:latin typeface="Roboto"/>
                <a:ea typeface="Roboto"/>
                <a:cs typeface="Roboto"/>
                <a:sym typeface="Roboto"/>
              </a:rPr>
              <a:t>The people of Ladakh have made my solo travel all the more interesting. Being a solo traveler, I could meet so many beautiful souls on the go and could even explore some </a:t>
            </a:r>
            <a:r>
              <a:rPr lang="en" sz="1200">
                <a:solidFill>
                  <a:srgbClr val="666666"/>
                </a:solidFill>
                <a:highlight>
                  <a:srgbClr val="FFFFFF"/>
                </a:highlight>
                <a:latin typeface="Roboto"/>
                <a:ea typeface="Roboto"/>
                <a:cs typeface="Roboto"/>
                <a:sym typeface="Roboto"/>
              </a:rPr>
              <a:t>offbeat</a:t>
            </a:r>
            <a:r>
              <a:rPr lang="en" sz="1200">
                <a:solidFill>
                  <a:srgbClr val="666666"/>
                </a:solidFill>
                <a:highlight>
                  <a:srgbClr val="FFFFFF"/>
                </a:highlight>
                <a:latin typeface="Roboto"/>
                <a:ea typeface="Roboto"/>
                <a:cs typeface="Roboto"/>
                <a:sym typeface="Roboto"/>
              </a:rPr>
              <a:t> ‘strictly for a traveling soul’ haunts. A fixed itinerary to Ladakh would just ruin your traveling and you won’t be able to experience the essence of any place that you would stumble upon.</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sp>
        <p:nvSpPr>
          <p:cNvPr id="191" name="Google Shape;191;p35"/>
          <p:cNvSpPr txBox="1"/>
          <p:nvPr/>
        </p:nvSpPr>
        <p:spPr>
          <a:xfrm>
            <a:off x="0" y="1071750"/>
            <a:ext cx="9144000" cy="3000000"/>
          </a:xfrm>
          <a:prstGeom prst="rect">
            <a:avLst/>
          </a:prstGeom>
          <a:noFill/>
          <a:ln>
            <a:noFill/>
          </a:ln>
        </p:spPr>
        <p:txBody>
          <a:bodyPr anchorCtr="0" anchor="ctr" bIns="91425" lIns="91425" spcFirstLastPara="1" rIns="91425" wrap="square" tIns="91425">
            <a:noAutofit/>
          </a:bodyPr>
          <a:lstStyle/>
          <a:p>
            <a:pPr indent="0" lvl="0" marL="0" rtl="0" algn="just">
              <a:lnSpc>
                <a:spcPct val="163636"/>
              </a:lnSpc>
              <a:spcBef>
                <a:spcPts val="0"/>
              </a:spcBef>
              <a:spcAft>
                <a:spcPts val="0"/>
              </a:spcAft>
              <a:buNone/>
            </a:pPr>
            <a:r>
              <a:rPr lang="en" sz="1200">
                <a:solidFill>
                  <a:srgbClr val="666666"/>
                </a:solidFill>
                <a:highlight>
                  <a:srgbClr val="FFFFFF"/>
                </a:highlight>
                <a:latin typeface="Roboto"/>
                <a:ea typeface="Roboto"/>
                <a:cs typeface="Roboto"/>
                <a:sym typeface="Roboto"/>
              </a:rPr>
              <a:t>I had roughly planned for a few places before landing at Leh and then I just moved on the advice of the locals I met. The people were so generous that they did not only let me stay in their homes but also had been the best hosts ever. The Ladakhi mothers literally didn’t let me feel that I was away from home and mom. Fresh milk, khambhir cooked on </a:t>
            </a:r>
            <a:r>
              <a:rPr i="1" lang="en" sz="1200">
                <a:solidFill>
                  <a:srgbClr val="666666"/>
                </a:solidFill>
                <a:highlight>
                  <a:srgbClr val="FFFFFF"/>
                </a:highlight>
                <a:latin typeface="Roboto"/>
                <a:ea typeface="Roboto"/>
                <a:cs typeface="Roboto"/>
                <a:sym typeface="Roboto"/>
              </a:rPr>
              <a:t>chulha</a:t>
            </a:r>
            <a:r>
              <a:rPr lang="en" sz="1200">
                <a:solidFill>
                  <a:srgbClr val="666666"/>
                </a:solidFill>
                <a:highlight>
                  <a:srgbClr val="FFFFFF"/>
                </a:highlight>
                <a:latin typeface="Roboto"/>
                <a:ea typeface="Roboto"/>
                <a:cs typeface="Roboto"/>
                <a:sym typeface="Roboto"/>
              </a:rPr>
              <a:t> and butter tea would be fed every morning with utmost love.</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The people, many a time, were worried when I denied having butter tea. With all the zeal they would jump up to make ‘</a:t>
            </a:r>
            <a:r>
              <a:rPr i="1" lang="en" sz="1200">
                <a:solidFill>
                  <a:srgbClr val="666666"/>
                </a:solidFill>
                <a:highlight>
                  <a:srgbClr val="FFFFFF"/>
                </a:highlight>
                <a:latin typeface="Roboto"/>
                <a:ea typeface="Roboto"/>
                <a:cs typeface="Roboto"/>
                <a:sym typeface="Roboto"/>
              </a:rPr>
              <a:t>mitha chai</a:t>
            </a:r>
            <a:r>
              <a:rPr lang="en" sz="1200">
                <a:solidFill>
                  <a:srgbClr val="666666"/>
                </a:solidFill>
                <a:highlight>
                  <a:srgbClr val="FFFFFF"/>
                </a:highlight>
                <a:latin typeface="Roboto"/>
                <a:ea typeface="Roboto"/>
                <a:cs typeface="Roboto"/>
                <a:sym typeface="Roboto"/>
              </a:rPr>
              <a:t>‘ (milk tea) for me. When I would deny even for that, they would discuss among themselves about what they could offer me. In one of the brokpa villages, an old lady was so sad that I did not have lunch or tea at their home. She thus went all the way to a distant neighbour’s house who had stored some dried apricots and brought it just for me. She, with a peculiarly broad smile, offered it to me saying that I cannot deny eating apricots.  Obviously, I couldn’t deny!</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Not even once I was advised that I should not travel alone. Honestly, I have felt Ladakh to be the safest place for the female solo travelers.</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Against all the prevailing norms of what ‘ a lone girl shouldn’t be doing’, I hitch-hiked, hiked alone and even stayed at unknown people’s place without any fear.</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nvSpPr>
        <p:spPr>
          <a:xfrm>
            <a:off x="0" y="0"/>
            <a:ext cx="9144000" cy="12762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rPr lang="en" sz="1200">
                <a:solidFill>
                  <a:srgbClr val="666666"/>
                </a:solidFill>
                <a:highlight>
                  <a:schemeClr val="lt1"/>
                </a:highlight>
                <a:latin typeface="Roboto"/>
                <a:ea typeface="Roboto"/>
                <a:cs typeface="Roboto"/>
                <a:sym typeface="Roboto"/>
              </a:rPr>
              <a:t>I had read somewhere that the main causes of all diseases are fear, tension, and anger. While traveling in Ladakh I had no tension or fear of anything and this kept the evil named anger far away from my untamed mind. In fact, a few of them told me that they hardly feel the need of any doctor or hospital. The people here grow their own organic food in their fields, be with nature, stay happy and thus are living a peaceful and </a:t>
            </a:r>
            <a:r>
              <a:rPr lang="en" sz="1200">
                <a:solidFill>
                  <a:srgbClr val="666666"/>
                </a:solidFill>
                <a:highlight>
                  <a:schemeClr val="lt1"/>
                </a:highlight>
                <a:latin typeface="Roboto"/>
                <a:ea typeface="Roboto"/>
                <a:cs typeface="Roboto"/>
                <a:sym typeface="Roboto"/>
              </a:rPr>
              <a:t>contented</a:t>
            </a:r>
            <a:r>
              <a:rPr lang="en" sz="1200">
                <a:solidFill>
                  <a:srgbClr val="666666"/>
                </a:solidFill>
                <a:highlight>
                  <a:schemeClr val="lt1"/>
                </a:highlight>
                <a:latin typeface="Roboto"/>
                <a:ea typeface="Roboto"/>
                <a:cs typeface="Roboto"/>
                <a:sym typeface="Roboto"/>
              </a:rPr>
              <a:t> life.</a:t>
            </a:r>
            <a:endParaRPr/>
          </a:p>
        </p:txBody>
      </p:sp>
      <p:sp>
        <p:nvSpPr>
          <p:cNvPr id="197" name="Google Shape;197;p36"/>
          <p:cNvSpPr txBox="1"/>
          <p:nvPr/>
        </p:nvSpPr>
        <p:spPr>
          <a:xfrm>
            <a:off x="0" y="1258650"/>
            <a:ext cx="9144000" cy="29715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rPr lang="en" sz="1200">
                <a:solidFill>
                  <a:srgbClr val="666666"/>
                </a:solidFill>
                <a:highlight>
                  <a:srgbClr val="FFFFFF"/>
                </a:highlight>
                <a:latin typeface="Roboto"/>
                <a:ea typeface="Roboto"/>
                <a:cs typeface="Roboto"/>
                <a:sym typeface="Roboto"/>
              </a:rPr>
              <a:t>Ladakh is a dreamland which is still untouched by the evils of modernization. And I had the best experience of it during my month-long traveling in the interiors.</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This post is my tribute to all the amazing souls I met during my journey. Here is why my journey became a </a:t>
            </a:r>
            <a:r>
              <a:rPr lang="en" sz="1200">
                <a:solidFill>
                  <a:srgbClr val="666666"/>
                </a:solidFill>
                <a:highlight>
                  <a:srgbClr val="FFFFFF"/>
                </a:highlight>
                <a:latin typeface="Roboto"/>
                <a:ea typeface="Roboto"/>
                <a:cs typeface="Roboto"/>
                <a:sym typeface="Roboto"/>
              </a:rPr>
              <a:t>lifetime</a:t>
            </a:r>
            <a:r>
              <a:rPr lang="en" sz="1200">
                <a:solidFill>
                  <a:srgbClr val="666666"/>
                </a:solidFill>
                <a:highlight>
                  <a:srgbClr val="FFFFFF"/>
                </a:highlight>
                <a:latin typeface="Roboto"/>
                <a:ea typeface="Roboto"/>
                <a:cs typeface="Roboto"/>
                <a:sym typeface="Roboto"/>
              </a:rPr>
              <a:t> memory.</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450">
                <a:solidFill>
                  <a:srgbClr val="444444"/>
                </a:solidFill>
                <a:highlight>
                  <a:srgbClr val="FFFFFF"/>
                </a:highlight>
              </a:rPr>
              <a:t>Hanu Thang</a:t>
            </a:r>
            <a:endParaRPr sz="1450">
              <a:solidFill>
                <a:srgbClr val="444444"/>
              </a:solidFill>
              <a:highlight>
                <a:srgbClr val="FFFFFF"/>
              </a:highlight>
            </a:endParaRPr>
          </a:p>
          <a:p>
            <a:pPr indent="0" lvl="0" marL="0" rtl="0" algn="just">
              <a:lnSpc>
                <a:spcPct val="163636"/>
              </a:lnSpc>
              <a:spcBef>
                <a:spcPts val="1100"/>
              </a:spcBef>
              <a:spcAft>
                <a:spcPts val="1100"/>
              </a:spcAft>
              <a:buNone/>
            </a:pPr>
            <a:r>
              <a:rPr lang="en" sz="1200">
                <a:solidFill>
                  <a:srgbClr val="666666"/>
                </a:solidFill>
                <a:highlight>
                  <a:srgbClr val="FFFFFF"/>
                </a:highlight>
                <a:latin typeface="Roboto"/>
                <a:ea typeface="Roboto"/>
                <a:cs typeface="Roboto"/>
                <a:sym typeface="Roboto"/>
              </a:rPr>
              <a:t>At 3 pm on a hot sunny day, I was waiting at Indus Cafe, for some vehicle that can drop me up till Hanu Gongma. Indus Cafe, on the way to Kargil via Aryan Valley, is run by Indian army and they provide hot and spicy </a:t>
            </a:r>
            <a:r>
              <a:rPr i="1" lang="en" sz="1200">
                <a:solidFill>
                  <a:srgbClr val="666666"/>
                </a:solidFill>
                <a:highlight>
                  <a:srgbClr val="FFFFFF"/>
                </a:highlight>
                <a:latin typeface="Roboto"/>
                <a:ea typeface="Roboto"/>
                <a:cs typeface="Roboto"/>
                <a:sym typeface="Roboto"/>
              </a:rPr>
              <a:t>samosas</a:t>
            </a:r>
            <a:r>
              <a:rPr lang="en" sz="1200">
                <a:solidFill>
                  <a:srgbClr val="666666"/>
                </a:solidFill>
                <a:highlight>
                  <a:srgbClr val="FFFFFF"/>
                </a:highlight>
                <a:latin typeface="Roboto"/>
                <a:ea typeface="Roboto"/>
                <a:cs typeface="Roboto"/>
                <a:sym typeface="Roboto"/>
              </a:rPr>
              <a:t>, </a:t>
            </a:r>
            <a:r>
              <a:rPr i="1" lang="en" sz="1200">
                <a:solidFill>
                  <a:srgbClr val="666666"/>
                </a:solidFill>
                <a:highlight>
                  <a:srgbClr val="FFFFFF"/>
                </a:highlight>
                <a:latin typeface="Roboto"/>
                <a:ea typeface="Roboto"/>
                <a:cs typeface="Roboto"/>
                <a:sym typeface="Roboto"/>
              </a:rPr>
              <a:t>momos</a:t>
            </a:r>
            <a:r>
              <a:rPr lang="en" sz="1200">
                <a:solidFill>
                  <a:srgbClr val="666666"/>
                </a:solidFill>
                <a:highlight>
                  <a:srgbClr val="FFFFFF"/>
                </a:highlight>
                <a:latin typeface="Roboto"/>
                <a:ea typeface="Roboto"/>
                <a:cs typeface="Roboto"/>
                <a:sym typeface="Roboto"/>
              </a:rPr>
              <a:t> and </a:t>
            </a:r>
            <a:r>
              <a:rPr i="1" lang="en" sz="1200">
                <a:solidFill>
                  <a:srgbClr val="666666"/>
                </a:solidFill>
                <a:highlight>
                  <a:srgbClr val="FFFFFF"/>
                </a:highlight>
                <a:latin typeface="Roboto"/>
                <a:ea typeface="Roboto"/>
                <a:cs typeface="Roboto"/>
                <a:sym typeface="Roboto"/>
              </a:rPr>
              <a:t>vadas</a:t>
            </a:r>
            <a:r>
              <a:rPr lang="en" sz="1200">
                <a:solidFill>
                  <a:srgbClr val="666666"/>
                </a:solidFill>
                <a:highlight>
                  <a:srgbClr val="FFFFFF"/>
                </a:highlight>
                <a:latin typeface="Roboto"/>
                <a:ea typeface="Roboto"/>
                <a:cs typeface="Roboto"/>
                <a:sym typeface="Roboto"/>
              </a:rPr>
              <a:t> in the land where nobody knows what spices mean to the other Indians down the hills. Here, I met Sonam Rigzin, the expert cook working for this cafe. After talking for a while, he cordially invited me to his place, to know more about the Brokpa culture.</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nvSpPr>
        <p:spPr>
          <a:xfrm>
            <a:off x="0" y="0"/>
            <a:ext cx="9144000" cy="56304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It is a tribe that is secretly preserving its rich culture in the Ladakhi Himalayas. He also sent me along with his friend to the forbidden land where Indian Army might not allow other tourists. Apparently, I was the only outsider at Hanu Gongma and Hanu Yokma. But, thanks to Sonam Rigzin, I was treated like a VIP guest wherever I went in the village. His uncle who had studied and worked in Mumbai was a great source of information about the declining Brokpa culture and the newly developing mixed culture in the village of  Hanu. Theirs is the only </a:t>
            </a:r>
            <a:r>
              <a:rPr lang="en" sz="1200">
                <a:highlight>
                  <a:srgbClr val="FFFFFF"/>
                </a:highlight>
                <a:uFill>
                  <a:noFill/>
                </a:uFill>
                <a:latin typeface="Roboto"/>
                <a:ea typeface="Roboto"/>
                <a:cs typeface="Roboto"/>
                <a:sym typeface="Roboto"/>
                <a:hlinkClick r:id="rId3"/>
              </a:rPr>
              <a:t>proper homestay</a:t>
            </a:r>
            <a:r>
              <a:rPr lang="en" sz="1200">
                <a:highlight>
                  <a:srgbClr val="FFFFFF"/>
                </a:highlight>
                <a:latin typeface="Roboto"/>
                <a:ea typeface="Roboto"/>
                <a:cs typeface="Roboto"/>
                <a:sym typeface="Roboto"/>
              </a:rPr>
              <a:t> available in this village.</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highlight>
                  <a:srgbClr val="FFFFFF"/>
                </a:highlight>
                <a:latin typeface="Roboto"/>
                <a:ea typeface="Roboto"/>
                <a:cs typeface="Roboto"/>
                <a:sym typeface="Roboto"/>
              </a:rPr>
              <a:t>The lady sitting beside was my Brokpa model for the day. She took all the efforts to make 12 plaits of her hair and dressed up like a proper Brokpa lady, just for a perfect photograph for me.</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highlight>
                  <a:srgbClr val="FFFFFF"/>
                </a:highlight>
                <a:latin typeface="Roboto"/>
                <a:ea typeface="Roboto"/>
                <a:cs typeface="Roboto"/>
                <a:sym typeface="Roboto"/>
              </a:rPr>
              <a:t>And yes, I am already invited for the Brokpa marriages to be held the coming winter.</a:t>
            </a:r>
            <a:endParaRPr sz="1200">
              <a:highlight>
                <a:srgbClr val="FFFFFF"/>
              </a:highlight>
              <a:latin typeface="Roboto"/>
              <a:ea typeface="Roboto"/>
              <a:cs typeface="Roboto"/>
              <a:sym typeface="Roboto"/>
            </a:endParaRPr>
          </a:p>
          <a:p>
            <a:pPr indent="0" lvl="0" marL="0" rtl="0" algn="l">
              <a:lnSpc>
                <a:spcPct val="208333"/>
              </a:lnSpc>
              <a:spcBef>
                <a:spcPts val="1100"/>
              </a:spcBef>
              <a:spcAft>
                <a:spcPts val="0"/>
              </a:spcAft>
              <a:buNone/>
            </a:pPr>
            <a:r>
              <a:rPr lang="en" sz="1450">
                <a:highlight>
                  <a:srgbClr val="FFFFFF"/>
                </a:highlight>
              </a:rPr>
              <a:t>Heading ahead towards the Dard Villages</a:t>
            </a:r>
            <a:endParaRPr sz="1450">
              <a:highlight>
                <a:srgbClr val="FFFFFF"/>
              </a:highlight>
            </a:endParaRPr>
          </a:p>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The whole day I was just bored and could hardly understand the language of the locals at Hanu. Finally, in the evening, when Sonam Rigzin invited me to come down to the main kitchen of the house, I met these lovely ladies who were almost my carbon copies. These teachers became friends of mine just while discussing ‘our’ profession while the delicious Ladakhi food was being prepared by our landlady. To be precise, we would have talked for around 3 -4 hours continuously. I wish we had had more time to have more fun. I am going to meet them again by the end of this year.  Who knew I would get to meet such long-lost friends in a village that doesn’t even have landline phones.</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t/>
            </a:r>
            <a:endParaRPr sz="1200">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08" name="Google Shape;208;p38"/>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Write your own story with the ideas from both tasks 1 and 2.</a:t>
            </a:r>
            <a:endParaRPr sz="3000"/>
          </a:p>
        </p:txBody>
      </p:sp>
      <p:pic>
        <p:nvPicPr>
          <p:cNvPr id="209" name="Google Shape;209;p38"/>
          <p:cNvPicPr preferRelativeResize="0"/>
          <p:nvPr/>
        </p:nvPicPr>
        <p:blipFill>
          <a:blip r:embed="rId3">
            <a:alphaModFix/>
          </a:blip>
          <a:stretch>
            <a:fillRect/>
          </a:stretch>
        </p:blipFill>
        <p:spPr>
          <a:xfrm>
            <a:off x="4166125" y="1411725"/>
            <a:ext cx="3484948" cy="2389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215" name="Google Shape;215;p3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the next slide you will see a table. Fill in the table of the similarities and differences of ideas from both stories. Then write a conclusion of which story you think has better ideas in it and why.</a:t>
            </a:r>
            <a:endParaRPr/>
          </a:p>
          <a:p>
            <a:pPr indent="0" lvl="0" marL="0" rtl="0" algn="l">
              <a:spcBef>
                <a:spcPts val="1200"/>
              </a:spcBef>
              <a:spcAft>
                <a:spcPts val="1200"/>
              </a:spcAft>
              <a:buNone/>
            </a:pPr>
            <a:r>
              <a:rPr lang="en"/>
              <a:t>Then draw, label and colour a picture of what you have written about in your English books to </a:t>
            </a:r>
            <a:r>
              <a:rPr b="1" lang="en" sz="1800" u="sng">
                <a:solidFill>
                  <a:srgbClr val="1C1C1C"/>
                </a:solidFill>
                <a:latin typeface="Arial"/>
                <a:ea typeface="Arial"/>
                <a:cs typeface="Arial"/>
                <a:sym typeface="Arial"/>
              </a:rPr>
              <a:t>AT LEAST A YEAR NINE STANDARD</a:t>
            </a:r>
            <a:r>
              <a:rPr lang="en"/>
              <a:t>.</a:t>
            </a:r>
            <a:endParaRPr/>
          </a:p>
        </p:txBody>
      </p:sp>
      <p:pic>
        <p:nvPicPr>
          <p:cNvPr id="216" name="Google Shape;216;p39"/>
          <p:cNvPicPr preferRelativeResize="0"/>
          <p:nvPr/>
        </p:nvPicPr>
        <p:blipFill>
          <a:blip r:embed="rId3">
            <a:alphaModFix/>
          </a:blip>
          <a:stretch>
            <a:fillRect/>
          </a:stretch>
        </p:blipFill>
        <p:spPr>
          <a:xfrm>
            <a:off x="4067425" y="1313025"/>
            <a:ext cx="4051174" cy="2517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aphicFrame>
        <p:nvGraphicFramePr>
          <p:cNvPr id="221" name="Google Shape;221;p40"/>
          <p:cNvGraphicFramePr/>
          <p:nvPr/>
        </p:nvGraphicFramePr>
        <p:xfrm>
          <a:off x="1011725" y="157975"/>
          <a:ext cx="3000000" cy="3000000"/>
        </p:xfrm>
        <a:graphic>
          <a:graphicData uri="http://schemas.openxmlformats.org/drawingml/2006/table">
            <a:tbl>
              <a:tblPr>
                <a:noFill/>
                <a:tableStyleId>{C2653D90-1D42-4A42-8A13-9925975CCEDB}</a:tableStyleId>
              </a:tblPr>
              <a:tblGrid>
                <a:gridCol w="3619500"/>
                <a:gridCol w="3619500"/>
              </a:tblGrid>
              <a:tr h="381000">
                <a:tc>
                  <a:txBody>
                    <a:bodyPr/>
                    <a:lstStyle/>
                    <a:p>
                      <a:pPr indent="0" lvl="0" marL="0" rtl="0" algn="ctr">
                        <a:spcBef>
                          <a:spcPts val="0"/>
                        </a:spcBef>
                        <a:spcAft>
                          <a:spcPts val="0"/>
                        </a:spcAft>
                        <a:buNone/>
                      </a:pPr>
                      <a:r>
                        <a:rPr lang="en"/>
                        <a:t>Similarities</a:t>
                      </a:r>
                      <a:endParaRPr/>
                    </a:p>
                  </a:txBody>
                  <a:tcPr marT="91425" marB="91425" marR="91425" marL="91425"/>
                </a:tc>
                <a:tc>
                  <a:txBody>
                    <a:bodyPr/>
                    <a:lstStyle/>
                    <a:p>
                      <a:pPr indent="0" lvl="0" marL="0" rtl="0" algn="ctr">
                        <a:spcBef>
                          <a:spcPts val="0"/>
                        </a:spcBef>
                        <a:spcAft>
                          <a:spcPts val="0"/>
                        </a:spcAft>
                        <a:buNone/>
                      </a:pPr>
                      <a:r>
                        <a:rPr lang="en"/>
                        <a:t>Differences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25" name="Google Shape;125;p26"/>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slides you will read the story about religion. Highlight the ideas on the story from the next slide on the slideshow.</a:t>
            </a:r>
            <a:endParaRPr sz="1800"/>
          </a:p>
        </p:txBody>
      </p:sp>
      <p:pic>
        <p:nvPicPr>
          <p:cNvPr id="126" name="Google Shape;126;p26"/>
          <p:cNvPicPr preferRelativeResize="0"/>
          <p:nvPr/>
        </p:nvPicPr>
        <p:blipFill>
          <a:blip r:embed="rId3">
            <a:alphaModFix/>
          </a:blip>
          <a:stretch>
            <a:fillRect/>
          </a:stretch>
        </p:blipFill>
        <p:spPr>
          <a:xfrm>
            <a:off x="3929200" y="1364825"/>
            <a:ext cx="4037800" cy="257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7"/>
          <p:cNvSpPr txBox="1"/>
          <p:nvPr/>
        </p:nvSpPr>
        <p:spPr>
          <a:xfrm>
            <a:off x="5683788" y="46426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2" name="Google Shape;132;p27"/>
          <p:cNvSpPr txBox="1"/>
          <p:nvPr/>
        </p:nvSpPr>
        <p:spPr>
          <a:xfrm>
            <a:off x="274575" y="4642600"/>
            <a:ext cx="342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3" name="Google Shape;133;p27"/>
          <p:cNvSpPr txBox="1"/>
          <p:nvPr/>
        </p:nvSpPr>
        <p:spPr>
          <a:xfrm>
            <a:off x="3072000" y="22248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a:t>
            </a:r>
            <a:endParaRPr/>
          </a:p>
        </p:txBody>
      </p:sp>
      <p:sp>
        <p:nvSpPr>
          <p:cNvPr id="134" name="Google Shape;134;p27"/>
          <p:cNvSpPr txBox="1"/>
          <p:nvPr/>
        </p:nvSpPr>
        <p:spPr>
          <a:xfrm>
            <a:off x="9373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5" name="Google Shape;135;p27"/>
          <p:cNvSpPr txBox="1"/>
          <p:nvPr/>
        </p:nvSpPr>
        <p:spPr>
          <a:xfrm>
            <a:off x="53047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6" name="Google Shape;136;p27"/>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graphicFrame>
        <p:nvGraphicFramePr>
          <p:cNvPr id="137" name="Google Shape;137;p27"/>
          <p:cNvGraphicFramePr/>
          <p:nvPr/>
        </p:nvGraphicFramePr>
        <p:xfrm>
          <a:off x="952500" y="285750"/>
          <a:ext cx="3000000" cy="3000000"/>
        </p:xfrm>
        <a:graphic>
          <a:graphicData uri="http://schemas.openxmlformats.org/drawingml/2006/table">
            <a:tbl>
              <a:tblPr>
                <a:noFill/>
                <a:tableStyleId>{C2653D90-1D42-4A42-8A13-9925975CCEDB}</a:tableStyleId>
              </a:tblPr>
              <a:tblGrid>
                <a:gridCol w="7239000"/>
              </a:tblGrid>
              <a:tr h="381000">
                <a:tc>
                  <a:txBody>
                    <a:bodyPr/>
                    <a:lstStyle/>
                    <a:p>
                      <a:pPr indent="-304800" lvl="0" marL="457200" rtl="0" algn="just">
                        <a:lnSpc>
                          <a:spcPct val="163636"/>
                        </a:lnSpc>
                        <a:spcBef>
                          <a:spcPts val="0"/>
                        </a:spcBef>
                        <a:spcAft>
                          <a:spcPts val="0"/>
                        </a:spcAft>
                        <a:buSzPts val="1200"/>
                        <a:buAutoNum type="arabicPeriod"/>
                      </a:pPr>
                      <a:r>
                        <a:rPr lang="en" sz="1200">
                          <a:highlight>
                            <a:srgbClr val="FFFFFF"/>
                          </a:highlight>
                        </a:rPr>
                        <a:t>The whole family could even get married in any faith they wished to.</a:t>
                      </a:r>
                      <a:endParaRPr sz="1200"/>
                    </a:p>
                  </a:txBody>
                  <a:tcPr marT="91425" marB="91425" marR="91425" marL="91425"/>
                </a:tc>
              </a:tr>
              <a:tr h="381000">
                <a:tc>
                  <a:txBody>
                    <a:bodyPr/>
                    <a:lstStyle/>
                    <a:p>
                      <a:pPr indent="0" lvl="0" marL="0" rtl="0" algn="l">
                        <a:spcBef>
                          <a:spcPts val="0"/>
                        </a:spcBef>
                        <a:spcAft>
                          <a:spcPts val="0"/>
                        </a:spcAft>
                        <a:buNone/>
                      </a:pPr>
                      <a:r>
                        <a:rPr lang="en" sz="1200"/>
                        <a:t>2.  </a:t>
                      </a:r>
                      <a:r>
                        <a:rPr lang="en" sz="1200">
                          <a:highlight>
                            <a:srgbClr val="FFFFFF"/>
                          </a:highlight>
                        </a:rPr>
                        <a:t>Similar is the story of almost all the houses in the village of Kukshow.</a:t>
                      </a:r>
                      <a:endParaRPr sz="1200"/>
                    </a:p>
                  </a:txBody>
                  <a:tcPr marT="91425" marB="91425" marR="91425" marL="91425"/>
                </a:tc>
              </a:tr>
              <a:tr h="381000">
                <a:tc>
                  <a:txBody>
                    <a:bodyPr/>
                    <a:lstStyle/>
                    <a:p>
                      <a:pPr indent="0" lvl="0" marL="0" rtl="0" algn="l">
                        <a:spcBef>
                          <a:spcPts val="0"/>
                        </a:spcBef>
                        <a:spcAft>
                          <a:spcPts val="0"/>
                        </a:spcAft>
                        <a:buNone/>
                      </a:pPr>
                      <a:r>
                        <a:rPr lang="en" sz="1200"/>
                        <a:t>3. </a:t>
                      </a:r>
                      <a:r>
                        <a:rPr lang="en" sz="1200">
                          <a:highlight>
                            <a:srgbClr val="FFFFFF"/>
                          </a:highlight>
                        </a:rPr>
                        <a:t>The whole village thus has all the families related to each other.</a:t>
                      </a:r>
                      <a:endParaRPr sz="1200"/>
                    </a:p>
                  </a:txBody>
                  <a:tcPr marT="91425" marB="91425" marR="91425" marL="91425"/>
                </a:tc>
              </a:tr>
              <a:tr h="381000">
                <a:tc>
                  <a:txBody>
                    <a:bodyPr/>
                    <a:lstStyle/>
                    <a:p>
                      <a:pPr indent="0" lvl="0" marL="0" rtl="0" algn="l">
                        <a:spcBef>
                          <a:spcPts val="0"/>
                        </a:spcBef>
                        <a:spcAft>
                          <a:spcPts val="0"/>
                        </a:spcAft>
                        <a:buNone/>
                      </a:pPr>
                      <a:r>
                        <a:rPr lang="en" sz="1200"/>
                        <a:t>4. </a:t>
                      </a:r>
                      <a:r>
                        <a:rPr lang="en" sz="1200">
                          <a:highlight>
                            <a:srgbClr val="FFFFFF"/>
                          </a:highlight>
                        </a:rPr>
                        <a:t>N</a:t>
                      </a:r>
                      <a:r>
                        <a:rPr lang="en" sz="1200">
                          <a:highlight>
                            <a:srgbClr val="FFFFFF"/>
                          </a:highlight>
                        </a:rPr>
                        <a:t>othing can affect the unity and harmony of the village.</a:t>
                      </a:r>
                      <a:endParaRPr sz="1200"/>
                    </a:p>
                  </a:txBody>
                  <a:tcPr marT="91425" marB="91425" marR="91425" marL="91425"/>
                </a:tc>
              </a:tr>
              <a:tr h="381000">
                <a:tc>
                  <a:txBody>
                    <a:bodyPr/>
                    <a:lstStyle/>
                    <a:p>
                      <a:pPr indent="0" lvl="0" marL="0" rtl="0" algn="l">
                        <a:spcBef>
                          <a:spcPts val="0"/>
                        </a:spcBef>
                        <a:spcAft>
                          <a:spcPts val="0"/>
                        </a:spcAft>
                        <a:buNone/>
                      </a:pPr>
                      <a:r>
                        <a:rPr lang="en" sz="1200"/>
                        <a:t>5. </a:t>
                      </a:r>
                      <a:r>
                        <a:rPr lang="en" sz="1200">
                          <a:highlight>
                            <a:srgbClr val="FFFFFF"/>
                          </a:highlight>
                        </a:rPr>
                        <a:t>All the complications and hatred is just created by the civilized humans like us.</a:t>
                      </a:r>
                      <a:endParaRPr sz="1200"/>
                    </a:p>
                  </a:txBody>
                  <a:tcPr marT="91425" marB="91425" marR="91425" marL="91425"/>
                </a:tc>
              </a:tr>
              <a:tr h="381000">
                <a:tc>
                  <a:txBody>
                    <a:bodyPr/>
                    <a:lstStyle/>
                    <a:p>
                      <a:pPr indent="0" lvl="0" marL="0" rtl="0" algn="l">
                        <a:spcBef>
                          <a:spcPts val="0"/>
                        </a:spcBef>
                        <a:spcAft>
                          <a:spcPts val="0"/>
                        </a:spcAft>
                        <a:buNone/>
                      </a:pPr>
                      <a:r>
                        <a:rPr lang="en" sz="1200"/>
                        <a:t>6. </a:t>
                      </a:r>
                      <a:r>
                        <a:rPr lang="en" sz="1200">
                          <a:highlight>
                            <a:srgbClr val="FFFFFF"/>
                          </a:highlight>
                        </a:rPr>
                        <a:t>A few people who accepted Buddhism haven’t yet stopped worshipping their traditional deities.</a:t>
                      </a:r>
                      <a:endParaRPr sz="1200"/>
                    </a:p>
                  </a:txBody>
                  <a:tcPr marT="91425" marB="91425" marR="91425" marL="91425"/>
                </a:tc>
              </a:tr>
              <a:tr h="414225">
                <a:tc>
                  <a:txBody>
                    <a:bodyPr/>
                    <a:lstStyle/>
                    <a:p>
                      <a:pPr indent="0" lvl="0" marL="0" rtl="0" algn="l">
                        <a:spcBef>
                          <a:spcPts val="0"/>
                        </a:spcBef>
                        <a:spcAft>
                          <a:spcPts val="0"/>
                        </a:spcAft>
                        <a:buNone/>
                      </a:pPr>
                      <a:r>
                        <a:rPr lang="en" sz="1200"/>
                        <a:t>7. </a:t>
                      </a:r>
                      <a:r>
                        <a:rPr lang="en" sz="1200">
                          <a:highlight>
                            <a:srgbClr val="FFFFFF"/>
                          </a:highlight>
                        </a:rPr>
                        <a:t>The musician, who was aware of this evil plan, didn’t want his friend Thata Khan to die.</a:t>
                      </a:r>
                      <a:endParaRPr sz="1200"/>
                    </a:p>
                  </a:txBody>
                  <a:tcPr marT="91425" marB="91425" marR="91425" marL="91425"/>
                </a:tc>
              </a:tr>
              <a:tr h="381000">
                <a:tc>
                  <a:txBody>
                    <a:bodyPr/>
                    <a:lstStyle/>
                    <a:p>
                      <a:pPr indent="0" lvl="0" marL="0" rtl="0" algn="l">
                        <a:spcBef>
                          <a:spcPts val="0"/>
                        </a:spcBef>
                        <a:spcAft>
                          <a:spcPts val="0"/>
                        </a:spcAft>
                        <a:buNone/>
                      </a:pPr>
                      <a:r>
                        <a:rPr lang="en" sz="1200"/>
                        <a:t>8. </a:t>
                      </a:r>
                      <a:r>
                        <a:rPr lang="en" sz="1200">
                          <a:highlight>
                            <a:srgbClr val="FFFFFF"/>
                          </a:highlight>
                        </a:rPr>
                        <a:t>Thata Khan was smart enough to understand the message.</a:t>
                      </a:r>
                      <a:endParaRPr sz="1200"/>
                    </a:p>
                  </a:txBody>
                  <a:tcPr marT="91425" marB="91425" marR="91425" marL="91425"/>
                </a:tc>
              </a:tr>
              <a:tr h="381000">
                <a:tc>
                  <a:txBody>
                    <a:bodyPr/>
                    <a:lstStyle/>
                    <a:p>
                      <a:pPr indent="0" lvl="0" marL="0" rtl="0" algn="l">
                        <a:spcBef>
                          <a:spcPts val="0"/>
                        </a:spcBef>
                        <a:spcAft>
                          <a:spcPts val="0"/>
                        </a:spcAft>
                        <a:buNone/>
                      </a:pPr>
                      <a:r>
                        <a:rPr lang="en" sz="1200"/>
                        <a:t>9. </a:t>
                      </a:r>
                      <a:r>
                        <a:rPr lang="en" sz="1200">
                          <a:highlight>
                            <a:srgbClr val="FFFFFF"/>
                          </a:highlight>
                        </a:rPr>
                        <a:t>The locals consider such an unbelievable happening as the blessings of the ‘Lha’.</a:t>
                      </a:r>
                      <a:r>
                        <a:rPr lang="en" sz="1200"/>
                        <a:t> </a:t>
                      </a:r>
                      <a:endParaRPr sz="1200"/>
                    </a:p>
                  </a:txBody>
                  <a:tcPr marT="91425" marB="91425" marR="91425" marL="91425"/>
                </a:tc>
              </a:tr>
              <a:tr h="381000">
                <a:tc>
                  <a:txBody>
                    <a:bodyPr/>
                    <a:lstStyle/>
                    <a:p>
                      <a:pPr indent="0" lvl="0" marL="0" rtl="0" algn="l">
                        <a:spcBef>
                          <a:spcPts val="0"/>
                        </a:spcBef>
                        <a:spcAft>
                          <a:spcPts val="0"/>
                        </a:spcAft>
                        <a:buNone/>
                      </a:pPr>
                      <a:r>
                        <a:rPr lang="en" sz="1200"/>
                        <a:t>10.  </a:t>
                      </a:r>
                      <a:r>
                        <a:rPr lang="en" sz="1200">
                          <a:highlight>
                            <a:srgbClr val="FFFFFF"/>
                          </a:highlight>
                        </a:rPr>
                        <a:t>Then he discovered more fertile land just a few kilometres upwards from Dargo.</a:t>
                      </a:r>
                      <a:endParaRPr sz="1200"/>
                    </a:p>
                  </a:txBody>
                  <a:tcPr marT="91425" marB="91425" marR="91425" marL="91425"/>
                </a:tc>
              </a:tr>
              <a:tr h="381000">
                <a:tc>
                  <a:txBody>
                    <a:bodyPr/>
                    <a:lstStyle/>
                    <a:p>
                      <a:pPr indent="0" lvl="0" marL="0" rtl="0" algn="l">
                        <a:spcBef>
                          <a:spcPts val="0"/>
                        </a:spcBef>
                        <a:spcAft>
                          <a:spcPts val="0"/>
                        </a:spcAft>
                        <a:buNone/>
                      </a:pPr>
                      <a:r>
                        <a:rPr lang="en" sz="1200"/>
                        <a:t>11. </a:t>
                      </a:r>
                      <a:r>
                        <a:rPr lang="en" sz="1200">
                          <a:highlight>
                            <a:srgbClr val="FFFFFF"/>
                          </a:highlight>
                        </a:rPr>
                        <a:t>It is called ‘Stakpa’, the holy tree which is even venerated as ‘Lha’ by the villagers.</a:t>
                      </a:r>
                      <a:r>
                        <a:rPr lang="en" sz="1200"/>
                        <a:t> </a:t>
                      </a:r>
                      <a:endParaRPr sz="1200"/>
                    </a:p>
                  </a:txBody>
                  <a:tcPr marT="91425" marB="91425" marR="91425" marL="91425"/>
                </a:tc>
              </a:tr>
              <a:tr h="381000">
                <a:tc>
                  <a:txBody>
                    <a:bodyPr/>
                    <a:lstStyle/>
                    <a:p>
                      <a:pPr indent="0" lvl="0" marL="0" rtl="0" algn="l">
                        <a:spcBef>
                          <a:spcPts val="0"/>
                        </a:spcBef>
                        <a:spcAft>
                          <a:spcPts val="0"/>
                        </a:spcAft>
                        <a:buNone/>
                      </a:pPr>
                      <a:r>
                        <a:rPr lang="en" sz="1200"/>
                        <a:t>12. </a:t>
                      </a:r>
                      <a:r>
                        <a:rPr lang="en" sz="1200">
                          <a:highlight>
                            <a:srgbClr val="FFFFFF"/>
                          </a:highlight>
                        </a:rPr>
                        <a:t>The ruins of both the palaces can still be seen on the outskirts of the village.</a:t>
                      </a:r>
                      <a:endParaRPr sz="12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nvSpPr>
        <p:spPr>
          <a:xfrm>
            <a:off x="5683788" y="46426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3" name="Google Shape;143;p28"/>
          <p:cNvSpPr txBox="1"/>
          <p:nvPr/>
        </p:nvSpPr>
        <p:spPr>
          <a:xfrm>
            <a:off x="274575" y="4642600"/>
            <a:ext cx="342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4" name="Google Shape;144;p28"/>
          <p:cNvSpPr txBox="1"/>
          <p:nvPr/>
        </p:nvSpPr>
        <p:spPr>
          <a:xfrm>
            <a:off x="3072000" y="22248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a:t>
            </a:r>
            <a:endParaRPr/>
          </a:p>
        </p:txBody>
      </p:sp>
      <p:sp>
        <p:nvSpPr>
          <p:cNvPr id="145" name="Google Shape;145;p28"/>
          <p:cNvSpPr txBox="1"/>
          <p:nvPr/>
        </p:nvSpPr>
        <p:spPr>
          <a:xfrm>
            <a:off x="9373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6" name="Google Shape;146;p28"/>
          <p:cNvSpPr txBox="1"/>
          <p:nvPr/>
        </p:nvSpPr>
        <p:spPr>
          <a:xfrm>
            <a:off x="53047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7" name="Google Shape;147;p28"/>
          <p:cNvSpPr txBox="1"/>
          <p:nvPr/>
        </p:nvSpPr>
        <p:spPr>
          <a:xfrm>
            <a:off x="0" y="0"/>
            <a:ext cx="9144000" cy="441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highlight>
                  <a:srgbClr val="FFFFFF"/>
                </a:highlight>
                <a:latin typeface="Roboto"/>
                <a:ea typeface="Roboto"/>
                <a:cs typeface="Roboto"/>
                <a:sym typeface="Roboto"/>
              </a:rPr>
              <a:t>“My great-grandfather was a Haji, but, he sent my grandfather to study Buddhism. My grandfather thus became famous as the lama of the Chongzee House in our village. He had studied the scriptures for around 19 years,” narrated the eldest family member of the Chongzee family. The story continued, the lama then asked his father to accept Buddhism.</a:t>
            </a:r>
            <a:endParaRPr sz="1200">
              <a:solidFill>
                <a:srgbClr val="66666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The father was firm on clinging to his faith in Islam as he was proud to be the first Haji in his village. But he let his other children accept the faith of their choice. And thus, the family has a few siblings who were the followers of Buddhism while the others followed Islam. The whole family lived together and celebrated Losar with as much zeal as Eid. They could even get married in any faith they wished to. And nobody raised any question on it. The husbands and the wives continued following their own faiths.  Religion had never been a hurdle in any relation.</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Similar is the story of almost all the houses in the village of Kukshow. It is a beautiful village having a rich history and unique culture in the district of Chiktan. Just around 20 years ago the Buddhist and Muslim members of a family lived together.  The family members of Sonam Palghis, whose grandfather Madi Ali was a follower of Islam, told me that it was only after the preaching of the Ulemas of Kargil that the families parted their ways based on their religions.</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rPr lang="en" sz="1200">
                <a:solidFill>
                  <a:srgbClr val="666666"/>
                </a:solidFill>
                <a:highlight>
                  <a:srgbClr val="FFFFFF"/>
                </a:highlight>
                <a:latin typeface="Roboto"/>
                <a:ea typeface="Roboto"/>
                <a:cs typeface="Roboto"/>
                <a:sym typeface="Roboto"/>
              </a:rPr>
              <a:t>It was a common custom to have inter-religion marriages. Many Buddhist girls have been married in Muslim families and vice-versa. The whole village thus has all the families related to each other.</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9"/>
          <p:cNvSpPr txBox="1"/>
          <p:nvPr/>
        </p:nvSpPr>
        <p:spPr>
          <a:xfrm>
            <a:off x="0" y="0"/>
            <a:ext cx="9144000" cy="489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highlight>
                  <a:srgbClr val="FFFFFF"/>
                </a:highlight>
                <a:latin typeface="Roboto"/>
                <a:ea typeface="Roboto"/>
                <a:cs typeface="Roboto"/>
                <a:sym typeface="Roboto"/>
              </a:rPr>
              <a:t>Standing near the tallest Gompa of the village, I could see the oldest masjid built beside some of the ancient stupas. I could imagine how Buddhist and Muslim brothers would have prayed their respective Gods on the same platform. I was also told by a lama that the new monastery in the village was built using the funds donated by the Buddhists as well as the Muslims of the village. The renovation of the old masjid was also undertaken in the same manner.</a:t>
            </a:r>
            <a:endParaRPr sz="1200">
              <a:solidFill>
                <a:srgbClr val="666666"/>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Sonam Palghis, who is also a teacher at a school in Kukshow, ensures that nothing can affect the unity and harmony of this village. They still celebrate all the festivals together and help each other in their needs. They sit together near the masjid and the stupas and enjoy their evenings after a tiring day. I couldn’t stop myself asking him if he would have any problem if his son would get married to a Muslim girl. All of them started laughing and said that none of them would mind any cross-religion marriages as they all are relatives. As per the newly introduced custom, the girl has to accept the religion followed by her husband.</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Clr>
                <a:schemeClr val="dk2"/>
              </a:buClr>
              <a:buSzPts val="1100"/>
              <a:buFont typeface="Arial"/>
              <a:buNone/>
            </a:pPr>
            <a:r>
              <a:rPr lang="en" sz="1200">
                <a:solidFill>
                  <a:srgbClr val="666666"/>
                </a:solidFill>
                <a:highlight>
                  <a:srgbClr val="FFFFFF"/>
                </a:highlight>
                <a:latin typeface="Roboto"/>
                <a:ea typeface="Roboto"/>
                <a:cs typeface="Roboto"/>
                <a:sym typeface="Roboto"/>
              </a:rPr>
              <a:t>This made me think about all those violence in the other part of the country in the name of religion and honour-killing for the inter-religion or inter-caste marriages. All the complications and hatred is just created by the civilized humans like us. Weren’t we all relatives when no religion and castes existed?</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rPr lang="en" sz="1200">
                <a:solidFill>
                  <a:srgbClr val="666666"/>
                </a:solidFill>
                <a:highlight>
                  <a:srgbClr val="FFFFFF"/>
                </a:highlight>
                <a:latin typeface="Roboto"/>
                <a:ea typeface="Roboto"/>
                <a:cs typeface="Roboto"/>
                <a:sym typeface="Roboto"/>
              </a:rPr>
              <a:t>Islam is said to have been introduced in Kukshow and the nearby villages during the reign of Aurangzeb. The people were and still are the followers of the deities as is the custom of the Aryans settled in this region. A few people who accepted Buddhism haven’t yet stopped worshipping their traditional deities. Though it has been kept a secret, a few Muslim villages haven’t yet ceased worshipping their deities.</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nvSpPr>
        <p:spPr>
          <a:xfrm>
            <a:off x="0" y="0"/>
            <a:ext cx="9144000" cy="48831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rPr lang="en" sz="1200">
                <a:solidFill>
                  <a:srgbClr val="666666"/>
                </a:solidFill>
                <a:highlight>
                  <a:srgbClr val="FFFFFF"/>
                </a:highlight>
                <a:latin typeface="Roboto"/>
                <a:ea typeface="Roboto"/>
                <a:cs typeface="Roboto"/>
                <a:sym typeface="Roboto"/>
              </a:rPr>
              <a:t>The village was established in around 800 AD when none of the religions had a strong hold over any of the regions. While Christianity was being firmly founded in European countries, Islam and Buddhism were slowly spreading their wings. At the same time, Thata Khan, a brave and capable son of a King, somewhere in Gilgit, had fallen prey to a conspiracy woven by his brothers.</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His brothers had arranged for a celebration for no reason. They had planned to kill Thata Khan once he lost his consciousness after a number of drinks. The musician, who was aware of this evil plan, didn’t want his friend Thata Khan to die. While his melodies brought life to the celebration, he also conveyed the death message to Thata Khan.  “Jo tu Bach Saka toh tu Batitam hai nahi toh tu satitam,” he sang. Thata Khan was smart enough to understand the message. He turned the candle off with his sword and jumped off a window along with the musician and one of his brothers. Though the history doesn’t mention the arrival of any ‘Lha’, with him, the local folktales of the village emphasize on Lha’s presence.  Lha is a deity venerated mostly by the Dards who are claimed to be the descendants of the Aryans.</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rPr lang="en" sz="1200">
                <a:solidFill>
                  <a:srgbClr val="666666"/>
                </a:solidFill>
                <a:highlight>
                  <a:srgbClr val="FFFFFF"/>
                </a:highlight>
                <a:latin typeface="Roboto"/>
                <a:ea typeface="Roboto"/>
                <a:cs typeface="Roboto"/>
                <a:sym typeface="Roboto"/>
              </a:rPr>
              <a:t>He travelled for days together in order to save his life from the soldiers sent by his brothers who were still following him. The history noted in the year 1936 by Wazir Hazmatullah Khan, says that he crossed the river Indus sailing on the flat wooden sheet and reached the bank which is now a famous village named Dargo. He then he planted the walnuts, that he carried in his pocket, near a spring. He prayed the ‘Lha’ that if it grew into a plant, he would start his new life by founding a village there.  Magically, the walnuts grew into a sapling the next morning. The locals consider such an unbelievable happening as the blessings of the ‘Lha’.</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nvSpPr>
        <p:spPr>
          <a:xfrm>
            <a:off x="0" y="0"/>
            <a:ext cx="9144000" cy="33717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rPr lang="en" sz="1200">
                <a:solidFill>
                  <a:srgbClr val="666666"/>
                </a:solidFill>
                <a:highlight>
                  <a:srgbClr val="FFFFFF"/>
                </a:highlight>
                <a:latin typeface="Roboto"/>
                <a:ea typeface="Roboto"/>
                <a:cs typeface="Roboto"/>
                <a:sym typeface="Roboto"/>
              </a:rPr>
              <a:t>Then he discovered more fertile land just a few kilometres upwards from Dargo. As per the recorded History, based on the folktales narrates, Thata Khan planted a wooden stick that he had at Kukshow, which grew into a huge tree. The tree existed until very recently but was unfortunately burnt off during a game played by some kids near the tree. The tree is said to have been the biggest of the trees and it couldn’t grow so huge anywhere else.</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solidFill>
                  <a:srgbClr val="666666"/>
                </a:solidFill>
                <a:highlight>
                  <a:srgbClr val="FFFFFF"/>
                </a:highlight>
                <a:latin typeface="Roboto"/>
                <a:ea typeface="Roboto"/>
                <a:cs typeface="Roboto"/>
                <a:sym typeface="Roboto"/>
              </a:rPr>
              <a:t>Aata Musaa, a well researched 80-year-old man from Chiktan recollects to have played polo around this tree. It is called ‘Stakpa’, the holy tree which is even venerated as ‘Lha’ by the villagers. One of the hilltops also has a shrine dedicated to Stakpa Lha. The village of Kukshow is dotted with these trees, which is a rare phenomenon at such an altitude.</a:t>
            </a:r>
            <a:endParaRPr sz="1200">
              <a:solidFill>
                <a:srgbClr val="666666"/>
              </a:solidFill>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rPr lang="en" sz="1200">
                <a:solidFill>
                  <a:srgbClr val="666666"/>
                </a:solidFill>
                <a:highlight>
                  <a:srgbClr val="FFFFFF"/>
                </a:highlight>
                <a:latin typeface="Roboto"/>
                <a:ea typeface="Roboto"/>
                <a:cs typeface="Roboto"/>
                <a:sym typeface="Roboto"/>
              </a:rPr>
              <a:t>Thata Khan became the leader of the settlement and had also built two forts named Toto Khar and Pato Khar in the village of Kukshow. The ruins of both the palaces can still be seen on the outskirts of the village. Hardly anything is left to tell the story of the glorious past, but the village itself is such an interesting saga of divinity and humanity.</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68" name="Google Shape;168;p3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slides you will read the article about a solo adventure in Ladakh. Highlight the ideas on the article from the next slide on the slideshow.</a:t>
            </a:r>
            <a:endParaRPr sz="1800"/>
          </a:p>
        </p:txBody>
      </p:sp>
      <p:pic>
        <p:nvPicPr>
          <p:cNvPr id="169" name="Google Shape;169;p32" title="Se7en aka: Seven | This is the location where the final scen… | Flickr"/>
          <p:cNvPicPr preferRelativeResize="0"/>
          <p:nvPr/>
        </p:nvPicPr>
        <p:blipFill>
          <a:blip r:embed="rId3">
            <a:alphaModFix/>
          </a:blip>
          <a:stretch>
            <a:fillRect/>
          </a:stretch>
        </p:blipFill>
        <p:spPr>
          <a:xfrm>
            <a:off x="4166125" y="1421625"/>
            <a:ext cx="3781125" cy="233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txBox="1"/>
          <p:nvPr/>
        </p:nvSpPr>
        <p:spPr>
          <a:xfrm>
            <a:off x="5683788" y="46426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75" name="Google Shape;175;p33"/>
          <p:cNvSpPr txBox="1"/>
          <p:nvPr/>
        </p:nvSpPr>
        <p:spPr>
          <a:xfrm>
            <a:off x="274575" y="4642600"/>
            <a:ext cx="342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76" name="Google Shape;176;p33"/>
          <p:cNvSpPr txBox="1"/>
          <p:nvPr/>
        </p:nvSpPr>
        <p:spPr>
          <a:xfrm>
            <a:off x="3072000" y="22248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a:t>
            </a:r>
            <a:endParaRPr/>
          </a:p>
        </p:txBody>
      </p:sp>
      <p:sp>
        <p:nvSpPr>
          <p:cNvPr id="177" name="Google Shape;177;p33"/>
          <p:cNvSpPr txBox="1"/>
          <p:nvPr/>
        </p:nvSpPr>
        <p:spPr>
          <a:xfrm>
            <a:off x="9373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78" name="Google Shape;178;p33"/>
          <p:cNvSpPr txBox="1"/>
          <p:nvPr/>
        </p:nvSpPr>
        <p:spPr>
          <a:xfrm>
            <a:off x="53047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79" name="Google Shape;179;p33"/>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graphicFrame>
        <p:nvGraphicFramePr>
          <p:cNvPr id="180" name="Google Shape;180;p33"/>
          <p:cNvGraphicFramePr/>
          <p:nvPr/>
        </p:nvGraphicFramePr>
        <p:xfrm>
          <a:off x="952500" y="285750"/>
          <a:ext cx="3000000" cy="3000000"/>
        </p:xfrm>
        <a:graphic>
          <a:graphicData uri="http://schemas.openxmlformats.org/drawingml/2006/table">
            <a:tbl>
              <a:tblPr>
                <a:noFill/>
                <a:tableStyleId>{C2653D90-1D42-4A42-8A13-9925975CCEDB}</a:tableStyleId>
              </a:tblPr>
              <a:tblGrid>
                <a:gridCol w="7239000"/>
              </a:tblGrid>
              <a:tr h="381000">
                <a:tc>
                  <a:txBody>
                    <a:bodyPr/>
                    <a:lstStyle/>
                    <a:p>
                      <a:pPr indent="-304800" lvl="0" marL="457200" rtl="0" algn="just">
                        <a:lnSpc>
                          <a:spcPct val="163636"/>
                        </a:lnSpc>
                        <a:spcBef>
                          <a:spcPts val="0"/>
                        </a:spcBef>
                        <a:spcAft>
                          <a:spcPts val="0"/>
                        </a:spcAft>
                        <a:buSzPts val="1200"/>
                        <a:buAutoNum type="arabicPeriod"/>
                      </a:pPr>
                      <a:r>
                        <a:rPr lang="en" sz="1200">
                          <a:highlight>
                            <a:srgbClr val="FFFFFF"/>
                          </a:highlight>
                        </a:rPr>
                        <a:t>I was firm to explore the unseen Ladakh with all the more enthusiasm.</a:t>
                      </a:r>
                      <a:endParaRPr sz="1200"/>
                    </a:p>
                  </a:txBody>
                  <a:tcPr marT="91425" marB="91425" marR="91425" marL="91425"/>
                </a:tc>
              </a:tr>
              <a:tr h="381000">
                <a:tc>
                  <a:txBody>
                    <a:bodyPr/>
                    <a:lstStyle/>
                    <a:p>
                      <a:pPr indent="0" lvl="0" marL="0" rtl="0" algn="l">
                        <a:spcBef>
                          <a:spcPts val="0"/>
                        </a:spcBef>
                        <a:spcAft>
                          <a:spcPts val="0"/>
                        </a:spcAft>
                        <a:buNone/>
                      </a:pPr>
                      <a:r>
                        <a:rPr lang="en" sz="1200"/>
                        <a:t>2. </a:t>
                      </a:r>
                      <a:r>
                        <a:rPr lang="en" sz="1200">
                          <a:highlight>
                            <a:srgbClr val="FFFFFF"/>
                          </a:highlight>
                        </a:rPr>
                        <a:t>Living the life on the road is a dream for many.</a:t>
                      </a:r>
                      <a:endParaRPr sz="1200"/>
                    </a:p>
                  </a:txBody>
                  <a:tcPr marT="91425" marB="91425" marR="91425" marL="91425"/>
                </a:tc>
              </a:tr>
              <a:tr h="381000">
                <a:tc>
                  <a:txBody>
                    <a:bodyPr/>
                    <a:lstStyle/>
                    <a:p>
                      <a:pPr indent="0" lvl="0" marL="0" rtl="0" algn="l">
                        <a:spcBef>
                          <a:spcPts val="0"/>
                        </a:spcBef>
                        <a:spcAft>
                          <a:spcPts val="0"/>
                        </a:spcAft>
                        <a:buNone/>
                      </a:pPr>
                      <a:r>
                        <a:rPr lang="en" sz="1200"/>
                        <a:t>3. </a:t>
                      </a:r>
                      <a:r>
                        <a:rPr lang="en" sz="1200">
                          <a:highlight>
                            <a:srgbClr val="FFFFFF"/>
                          </a:highlight>
                        </a:rPr>
                        <a:t>The people of Ladakh have made my solo travel all the more interesting.</a:t>
                      </a:r>
                      <a:endParaRPr sz="1200"/>
                    </a:p>
                  </a:txBody>
                  <a:tcPr marT="91425" marB="91425" marR="91425" marL="91425"/>
                </a:tc>
              </a:tr>
              <a:tr h="381000">
                <a:tc>
                  <a:txBody>
                    <a:bodyPr/>
                    <a:lstStyle/>
                    <a:p>
                      <a:pPr indent="0" lvl="0" marL="0" rtl="0" algn="l">
                        <a:spcBef>
                          <a:spcPts val="0"/>
                        </a:spcBef>
                        <a:spcAft>
                          <a:spcPts val="0"/>
                        </a:spcAft>
                        <a:buNone/>
                      </a:pPr>
                      <a:r>
                        <a:rPr lang="en" sz="1200"/>
                        <a:t>4. </a:t>
                      </a:r>
                      <a:r>
                        <a:rPr lang="en" sz="1200">
                          <a:highlight>
                            <a:schemeClr val="lt1"/>
                          </a:highlight>
                        </a:rPr>
                        <a:t>The people, many a time, were worried when I denied having butter tea.</a:t>
                      </a:r>
                      <a:endParaRPr sz="1200"/>
                    </a:p>
                  </a:txBody>
                  <a:tcPr marT="91425" marB="91425" marR="91425" marL="91425"/>
                </a:tc>
              </a:tr>
              <a:tr h="381000">
                <a:tc>
                  <a:txBody>
                    <a:bodyPr/>
                    <a:lstStyle/>
                    <a:p>
                      <a:pPr indent="0" lvl="0" marL="0" rtl="0" algn="l">
                        <a:spcBef>
                          <a:spcPts val="0"/>
                        </a:spcBef>
                        <a:spcAft>
                          <a:spcPts val="0"/>
                        </a:spcAft>
                        <a:buNone/>
                      </a:pPr>
                      <a:r>
                        <a:rPr lang="en" sz="1200"/>
                        <a:t>5. </a:t>
                      </a:r>
                      <a:r>
                        <a:rPr lang="en" sz="1200">
                          <a:highlight>
                            <a:schemeClr val="lt1"/>
                          </a:highlight>
                        </a:rPr>
                        <a:t>She, with a peculiarly broad smile, offered it to me saying that I cannot deny eating apricots.</a:t>
                      </a:r>
                      <a:endParaRPr sz="1200"/>
                    </a:p>
                  </a:txBody>
                  <a:tcPr marT="91425" marB="91425" marR="91425" marL="91425"/>
                </a:tc>
              </a:tr>
              <a:tr h="381000">
                <a:tc>
                  <a:txBody>
                    <a:bodyPr/>
                    <a:lstStyle/>
                    <a:p>
                      <a:pPr indent="0" lvl="0" marL="0" rtl="0" algn="l">
                        <a:spcBef>
                          <a:spcPts val="0"/>
                        </a:spcBef>
                        <a:spcAft>
                          <a:spcPts val="0"/>
                        </a:spcAft>
                        <a:buNone/>
                      </a:pPr>
                      <a:r>
                        <a:rPr lang="en" sz="1200"/>
                        <a:t>6. </a:t>
                      </a:r>
                      <a:r>
                        <a:rPr lang="en" sz="1200">
                          <a:highlight>
                            <a:schemeClr val="lt1"/>
                          </a:highlight>
                        </a:rPr>
                        <a:t>Not even once I was advised that I should not travel alone.</a:t>
                      </a:r>
                      <a:endParaRPr sz="1200"/>
                    </a:p>
                  </a:txBody>
                  <a:tcPr marT="91425" marB="91425" marR="91425" marL="91425"/>
                </a:tc>
              </a:tr>
              <a:tr h="381000">
                <a:tc>
                  <a:txBody>
                    <a:bodyPr/>
                    <a:lstStyle/>
                    <a:p>
                      <a:pPr indent="0" lvl="0" marL="0" rtl="0" algn="l">
                        <a:spcBef>
                          <a:spcPts val="0"/>
                        </a:spcBef>
                        <a:spcAft>
                          <a:spcPts val="0"/>
                        </a:spcAft>
                        <a:buNone/>
                      </a:pPr>
                      <a:r>
                        <a:rPr lang="en" sz="1200"/>
                        <a:t>7. </a:t>
                      </a:r>
                      <a:r>
                        <a:rPr lang="en" sz="1200">
                          <a:highlight>
                            <a:srgbClr val="FFFFFF"/>
                          </a:highlight>
                        </a:rPr>
                        <a:t>Ladakh is a dreamland which is still untouched by the evils of modernization.</a:t>
                      </a:r>
                      <a:endParaRPr sz="1200"/>
                    </a:p>
                  </a:txBody>
                  <a:tcPr marT="91425" marB="91425" marR="91425" marL="91425"/>
                </a:tc>
              </a:tr>
              <a:tr h="381000">
                <a:tc>
                  <a:txBody>
                    <a:bodyPr/>
                    <a:lstStyle/>
                    <a:p>
                      <a:pPr indent="0" lvl="0" marL="0" rtl="0" algn="l">
                        <a:spcBef>
                          <a:spcPts val="0"/>
                        </a:spcBef>
                        <a:spcAft>
                          <a:spcPts val="0"/>
                        </a:spcAft>
                        <a:buNone/>
                      </a:pPr>
                      <a:r>
                        <a:rPr lang="en" sz="1200"/>
                        <a:t>8. </a:t>
                      </a:r>
                      <a:r>
                        <a:rPr lang="en" sz="1200">
                          <a:highlight>
                            <a:srgbClr val="FFFFFF"/>
                          </a:highlight>
                        </a:rPr>
                        <a:t>Indus Cafe, on the way to Kargil via Aryan Valley, is run by Indian army.</a:t>
                      </a:r>
                      <a:endParaRPr sz="1200"/>
                    </a:p>
                  </a:txBody>
                  <a:tcPr marT="91425" marB="91425" marR="91425" marL="91425"/>
                </a:tc>
              </a:tr>
              <a:tr h="381000">
                <a:tc>
                  <a:txBody>
                    <a:bodyPr/>
                    <a:lstStyle/>
                    <a:p>
                      <a:pPr indent="0" lvl="0" marL="0" rtl="0" algn="l">
                        <a:spcBef>
                          <a:spcPts val="0"/>
                        </a:spcBef>
                        <a:spcAft>
                          <a:spcPts val="0"/>
                        </a:spcAft>
                        <a:buNone/>
                      </a:pPr>
                      <a:r>
                        <a:rPr lang="en" sz="1200"/>
                        <a:t>9. </a:t>
                      </a:r>
                      <a:r>
                        <a:rPr lang="en" sz="1200">
                          <a:highlight>
                            <a:srgbClr val="FFFFFF"/>
                          </a:highlight>
                        </a:rPr>
                        <a:t>Here, I met Sonam Rigzin, the expert cook working for this cafe.</a:t>
                      </a:r>
                      <a:endParaRPr sz="1200"/>
                    </a:p>
                  </a:txBody>
                  <a:tcPr marT="91425" marB="91425" marR="91425" marL="91425"/>
                </a:tc>
              </a:tr>
              <a:tr h="381000">
                <a:tc>
                  <a:txBody>
                    <a:bodyPr/>
                    <a:lstStyle/>
                    <a:p>
                      <a:pPr indent="0" lvl="0" marL="0" rtl="0" algn="l">
                        <a:spcBef>
                          <a:spcPts val="0"/>
                        </a:spcBef>
                        <a:spcAft>
                          <a:spcPts val="0"/>
                        </a:spcAft>
                        <a:buNone/>
                      </a:pPr>
                      <a:r>
                        <a:rPr lang="en" sz="1200"/>
                        <a:t>10. </a:t>
                      </a:r>
                      <a:r>
                        <a:rPr lang="en" sz="1200">
                          <a:solidFill>
                            <a:schemeClr val="dk2"/>
                          </a:solidFill>
                          <a:highlight>
                            <a:srgbClr val="FFFFFF"/>
                          </a:highlight>
                        </a:rPr>
                        <a:t>Apparently, I was the only outsider at Hanu Gongma and Hanu Yokma.</a:t>
                      </a:r>
                      <a:endParaRPr sz="1200"/>
                    </a:p>
                  </a:txBody>
                  <a:tcPr marT="91425" marB="91425" marR="91425" marL="91425"/>
                </a:tc>
              </a:tr>
              <a:tr h="381000">
                <a:tc>
                  <a:txBody>
                    <a:bodyPr/>
                    <a:lstStyle/>
                    <a:p>
                      <a:pPr indent="0" lvl="0" marL="0" rtl="0" algn="l">
                        <a:spcBef>
                          <a:spcPts val="0"/>
                        </a:spcBef>
                        <a:spcAft>
                          <a:spcPts val="0"/>
                        </a:spcAft>
                        <a:buNone/>
                      </a:pPr>
                      <a:r>
                        <a:rPr lang="en" sz="1200"/>
                        <a:t>11. </a:t>
                      </a:r>
                      <a:r>
                        <a:rPr lang="en" sz="1200">
                          <a:solidFill>
                            <a:schemeClr val="dk2"/>
                          </a:solidFill>
                          <a:highlight>
                            <a:srgbClr val="FFFFFF"/>
                          </a:highlight>
                        </a:rPr>
                        <a:t>Theirs is the only </a:t>
                      </a:r>
                      <a:r>
                        <a:rPr lang="en" sz="1200">
                          <a:solidFill>
                            <a:schemeClr val="dk2"/>
                          </a:solidFill>
                          <a:highlight>
                            <a:srgbClr val="FFFFFF"/>
                          </a:highlight>
                          <a:uFill>
                            <a:noFill/>
                          </a:uFill>
                          <a:hlinkClick r:id="rId3">
                            <a:extLst>
                              <a:ext uri="{A12FA001-AC4F-418D-AE19-62706E023703}">
                                <ahyp:hlinkClr val="tx"/>
                              </a:ext>
                            </a:extLst>
                          </a:hlinkClick>
                        </a:rPr>
                        <a:t>proper homestay</a:t>
                      </a:r>
                      <a:r>
                        <a:rPr lang="en" sz="1200">
                          <a:solidFill>
                            <a:schemeClr val="dk2"/>
                          </a:solidFill>
                          <a:highlight>
                            <a:srgbClr val="FFFFFF"/>
                          </a:highlight>
                        </a:rPr>
                        <a:t> available in this village.</a:t>
                      </a:r>
                      <a:endParaRPr sz="1200"/>
                    </a:p>
                  </a:txBody>
                  <a:tcPr marT="91425" marB="91425" marR="91425" marL="91425"/>
                </a:tc>
              </a:tr>
              <a:tr h="381000">
                <a:tc>
                  <a:txBody>
                    <a:bodyPr/>
                    <a:lstStyle/>
                    <a:p>
                      <a:pPr indent="0" lvl="0" marL="0" rtl="0" algn="l">
                        <a:spcBef>
                          <a:spcPts val="0"/>
                        </a:spcBef>
                        <a:spcAft>
                          <a:spcPts val="0"/>
                        </a:spcAft>
                        <a:buNone/>
                      </a:pPr>
                      <a:r>
                        <a:rPr lang="en" sz="1200"/>
                        <a:t>12. </a:t>
                      </a:r>
                      <a:r>
                        <a:rPr lang="en" sz="1200">
                          <a:solidFill>
                            <a:schemeClr val="dk2"/>
                          </a:solidFill>
                          <a:highlight>
                            <a:schemeClr val="lt1"/>
                          </a:highlight>
                        </a:rPr>
                        <a:t>To be precise, we would have talked for around 3 -4 hours continuously.</a:t>
                      </a:r>
                      <a:endParaRPr sz="12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