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oboto"/>
      <p:regular r:id="rId18"/>
      <p:bold r:id="rId19"/>
      <p:italic r:id="rId20"/>
      <p:boldItalic r:id="rId21"/>
    </p:embeddedFont>
    <p:embeddedFont>
      <p:font typeface="Playfair Display"/>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0B85D9-3F94-483E-8FF5-4D9CB087B843}">
  <a:tblStyle styleId="{5B0B85D9-3F94-483E-8FF5-4D9CB087B84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PlayfairDisplay-regular.fntdata"/><Relationship Id="rId21" Type="http://schemas.openxmlformats.org/officeDocument/2006/relationships/font" Target="fonts/Roboto-boldItalic.fntdata"/><Relationship Id="rId24" Type="http://schemas.openxmlformats.org/officeDocument/2006/relationships/font" Target="fonts/PlayfairDisplay-italic.fntdata"/><Relationship Id="rId23"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PlayfairDisplay-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6907f41d9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6907f41d9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907f41d9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6907f41d9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68f2c363c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68f2c363c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8fd863e6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2b8fd863e6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68f2c363c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68f2c363c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6907f41d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6907f41d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6907f41d9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6907f41d9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b8fd863e6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b8fd863e6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8fd863e6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8fd863e6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b8fd863e6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b8fd863e6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lJbqcCRPqVo"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britannica.com/topic/history-of-New-Zealan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Culturess Slideshow</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solidFill>
                  <a:srgbClr val="495057"/>
                </a:solidFill>
                <a:highlight>
                  <a:srgbClr val="FFFFFF"/>
                </a:highlight>
                <a:latin typeface="Roboto"/>
                <a:ea typeface="Roboto"/>
                <a:cs typeface="Roboto"/>
                <a:sym typeface="Roboto"/>
              </a:rPr>
              <a:t>L.I: We are </a:t>
            </a:r>
            <a:r>
              <a:rPr b="1" lang="en">
                <a:solidFill>
                  <a:srgbClr val="495057"/>
                </a:solidFill>
                <a:highlight>
                  <a:srgbClr val="FFFFFF"/>
                </a:highlight>
                <a:latin typeface="Roboto"/>
                <a:ea typeface="Roboto"/>
                <a:cs typeface="Roboto"/>
                <a:sym typeface="Roboto"/>
              </a:rPr>
              <a:t>FOCUSING</a:t>
            </a:r>
            <a:r>
              <a:rPr lang="en">
                <a:solidFill>
                  <a:srgbClr val="495057"/>
                </a:solidFill>
                <a:highlight>
                  <a:srgbClr val="FFFFFF"/>
                </a:highlight>
                <a:latin typeface="Roboto"/>
                <a:ea typeface="Roboto"/>
                <a:cs typeface="Roboto"/>
                <a:sym typeface="Roboto"/>
              </a:rPr>
              <a:t> on cultures by </a:t>
            </a:r>
            <a:r>
              <a:rPr b="1" i="1" lang="en">
                <a:solidFill>
                  <a:srgbClr val="495057"/>
                </a:solidFill>
                <a:highlight>
                  <a:srgbClr val="FFFFFF"/>
                </a:highlight>
                <a:latin typeface="Roboto"/>
                <a:ea typeface="Roboto"/>
                <a:cs typeface="Roboto"/>
                <a:sym typeface="Roboto"/>
              </a:rPr>
              <a:t>discussing</a:t>
            </a:r>
            <a:r>
              <a:rPr b="1" lang="en">
                <a:solidFill>
                  <a:srgbClr val="495057"/>
                </a:solidFill>
                <a:highlight>
                  <a:srgbClr val="FFFFFF"/>
                </a:highlight>
                <a:latin typeface="Roboto"/>
                <a:ea typeface="Roboto"/>
                <a:cs typeface="Roboto"/>
                <a:sym typeface="Roboto"/>
              </a:rPr>
              <a:t> </a:t>
            </a:r>
            <a:r>
              <a:rPr lang="en">
                <a:solidFill>
                  <a:srgbClr val="495057"/>
                </a:solidFill>
                <a:highlight>
                  <a:srgbClr val="FFFFFF"/>
                </a:highlight>
                <a:latin typeface="Roboto"/>
                <a:ea typeface="Roboto"/>
                <a:cs typeface="Roboto"/>
                <a:sym typeface="Roboto"/>
              </a:rPr>
              <a:t>the interactions between the Crown and Māori.</a:t>
            </a:r>
            <a:endParaRPr/>
          </a:p>
        </p:txBody>
      </p:sp>
      <p:pic>
        <p:nvPicPr>
          <p:cNvPr id="70" name="Google Shape;70;p13"/>
          <p:cNvPicPr preferRelativeResize="0"/>
          <p:nvPr/>
        </p:nvPicPr>
        <p:blipFill>
          <a:blip r:embed="rId3">
            <a:alphaModFix/>
          </a:blip>
          <a:stretch>
            <a:fillRect/>
          </a:stretch>
        </p:blipFill>
        <p:spPr>
          <a:xfrm>
            <a:off x="6582100" y="463100"/>
            <a:ext cx="2256449" cy="2956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James Cook’s writings about NZ said as follows:</a:t>
            </a:r>
            <a:endParaRPr/>
          </a:p>
        </p:txBody>
      </p:sp>
      <p:sp>
        <p:nvSpPr>
          <p:cNvPr id="123" name="Google Shape;123;p22"/>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NZ was a wonderful place for people from Europe to settle.</a:t>
            </a:r>
            <a:endParaRPr/>
          </a:p>
          <a:p>
            <a:pPr indent="-342900" lvl="0" marL="457200" rtl="0" algn="l">
              <a:spcBef>
                <a:spcPts val="0"/>
              </a:spcBef>
              <a:spcAft>
                <a:spcPts val="0"/>
              </a:spcAft>
              <a:buSzPts val="1800"/>
              <a:buChar char="●"/>
            </a:pPr>
            <a:r>
              <a:rPr lang="en"/>
              <a:t>The best spots for settlement were Thames Valley and Bay of Islands.</a:t>
            </a:r>
            <a:endParaRPr/>
          </a:p>
          <a:p>
            <a:pPr indent="-342900" lvl="0" marL="457200" rtl="0" algn="l">
              <a:spcBef>
                <a:spcPts val="0"/>
              </a:spcBef>
              <a:spcAft>
                <a:spcPts val="0"/>
              </a:spcAft>
              <a:buSzPts val="1800"/>
              <a:buChar char="●"/>
            </a:pPr>
            <a:r>
              <a:rPr lang="en"/>
              <a:t>NZ had great trees and soil and the land was kind.</a:t>
            </a:r>
            <a:endParaRPr/>
          </a:p>
          <a:p>
            <a:pPr indent="-342900" lvl="0" marL="457200" rtl="0" algn="l">
              <a:spcBef>
                <a:spcPts val="0"/>
              </a:spcBef>
              <a:spcAft>
                <a:spcPts val="0"/>
              </a:spcAft>
              <a:buSzPts val="1800"/>
              <a:buChar char="●"/>
            </a:pPr>
            <a:r>
              <a:rPr lang="en"/>
              <a:t>NZ had </a:t>
            </a:r>
            <a:r>
              <a:rPr lang="en"/>
              <a:t>everything</a:t>
            </a:r>
            <a:r>
              <a:rPr lang="en"/>
              <a:t> to make life comfortable for new settlers.</a:t>
            </a:r>
            <a:endParaRPr/>
          </a:p>
          <a:p>
            <a:pPr indent="-342900" lvl="0" marL="457200" rtl="0" algn="l">
              <a:spcBef>
                <a:spcPts val="0"/>
              </a:spcBef>
              <a:spcAft>
                <a:spcPts val="0"/>
              </a:spcAft>
              <a:buSzPts val="1800"/>
              <a:buChar char="●"/>
            </a:pPr>
            <a:r>
              <a:rPr lang="en"/>
              <a:t>Maori were strong, well-built, active, warlike, artistic and brave.</a:t>
            </a:r>
            <a:endParaRPr/>
          </a:p>
          <a:p>
            <a:pPr indent="-342900" lvl="0" marL="457200" rtl="0" algn="l">
              <a:spcBef>
                <a:spcPts val="0"/>
              </a:spcBef>
              <a:spcAft>
                <a:spcPts val="0"/>
              </a:spcAft>
              <a:buSzPts val="1800"/>
              <a:buChar char="●"/>
            </a:pPr>
            <a:r>
              <a:rPr lang="en"/>
              <a:t>Maori did not have a king or central government like Britain did.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29" name="Google Shape;129;p23"/>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Create a brochure or pamphlet which advertises New Zealand as a country to migrate to for the British before they first ever came to New Zealand. Your brochure should include big, bold letters for titles and subtitles, </a:t>
            </a:r>
            <a:r>
              <a:rPr lang="en"/>
              <a:t>images, words and colour. Also, your brochure or pamphlet should advertise all of the terms which are stated in slide 6.</a:t>
            </a:r>
            <a:endParaRPr/>
          </a:p>
        </p:txBody>
      </p:sp>
      <p:pic>
        <p:nvPicPr>
          <p:cNvPr id="130" name="Google Shape;130;p23"/>
          <p:cNvPicPr preferRelativeResize="0"/>
          <p:nvPr/>
        </p:nvPicPr>
        <p:blipFill>
          <a:blip r:embed="rId3">
            <a:alphaModFix/>
          </a:blip>
          <a:stretch>
            <a:fillRect/>
          </a:stretch>
        </p:blipFill>
        <p:spPr>
          <a:xfrm>
            <a:off x="3172800" y="152400"/>
            <a:ext cx="5818800" cy="4832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Culture Difference</a:t>
            </a:r>
            <a:endParaRPr/>
          </a:p>
        </p:txBody>
      </p:sp>
      <p:sp>
        <p:nvSpPr>
          <p:cNvPr id="76" name="Google Shape;76;p14"/>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t>
            </a:r>
            <a:r>
              <a:rPr lang="en"/>
              <a:t>about international culture differences.</a:t>
            </a:r>
            <a:endParaRPr/>
          </a:p>
        </p:txBody>
      </p:sp>
      <p:pic>
        <p:nvPicPr>
          <p:cNvPr id="77" name="Google Shape;77;p14"/>
          <p:cNvPicPr preferRelativeResize="0"/>
          <p:nvPr/>
        </p:nvPicPr>
        <p:blipFill>
          <a:blip r:embed="rId4">
            <a:alphaModFix/>
          </a:blip>
          <a:stretch>
            <a:fillRect/>
          </a:stretch>
        </p:blipFill>
        <p:spPr>
          <a:xfrm>
            <a:off x="3182675" y="152400"/>
            <a:ext cx="5808925" cy="486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nvSpPr>
        <p:spPr>
          <a:xfrm>
            <a:off x="0" y="0"/>
            <a:ext cx="9144000" cy="2462700"/>
          </a:xfrm>
          <a:prstGeom prst="rect">
            <a:avLst/>
          </a:prstGeom>
          <a:noFill/>
          <a:ln>
            <a:noFill/>
          </a:ln>
        </p:spPr>
        <p:txBody>
          <a:bodyPr anchorCtr="0" anchor="t" bIns="91425" lIns="91425" spcFirstLastPara="1" rIns="91425" wrap="square" tIns="91425">
            <a:spAutoFit/>
          </a:bodyPr>
          <a:lstStyle/>
          <a:p>
            <a:pPr indent="0" lvl="0" marL="0" marR="0" rtl="0" algn="l">
              <a:lnSpc>
                <a:spcPct val="175000"/>
              </a:lnSpc>
              <a:spcBef>
                <a:spcPts val="0"/>
              </a:spcBef>
              <a:spcAft>
                <a:spcPts val="0"/>
              </a:spcAft>
              <a:buClr>
                <a:srgbClr val="000000"/>
              </a:buClr>
              <a:buSzPts val="1200"/>
              <a:buFont typeface="Arial"/>
              <a:buNone/>
            </a:pPr>
            <a:r>
              <a:rPr b="0" i="0" lang="en" sz="1200" u="none" cap="none" strike="noStrike">
                <a:solidFill>
                  <a:srgbClr val="333333"/>
                </a:solidFill>
                <a:latin typeface="Arial"/>
                <a:ea typeface="Arial"/>
                <a:cs typeface="Arial"/>
                <a:sym typeface="Arial"/>
              </a:rPr>
              <a:t>Often defined as ‘revenge’, utu has a broader meaning: the maintenance of balance and harmony within society. A wrong had to be put right, but how this was done could vary greatly.</a:t>
            </a:r>
            <a:endParaRPr b="0" i="0" sz="1200" u="none" cap="none" strike="noStrike">
              <a:solidFill>
                <a:srgbClr val="333333"/>
              </a:solidFill>
              <a:latin typeface="Arial"/>
              <a:ea typeface="Arial"/>
              <a:cs typeface="Arial"/>
              <a:sym typeface="Arial"/>
            </a:endParaRPr>
          </a:p>
          <a:p>
            <a:pPr indent="0" lvl="0" marL="0" marR="0" rtl="0" algn="l">
              <a:lnSpc>
                <a:spcPct val="175000"/>
              </a:lnSpc>
              <a:spcBef>
                <a:spcPts val="1200"/>
              </a:spcBef>
              <a:spcAft>
                <a:spcPts val="1200"/>
              </a:spcAft>
              <a:buClr>
                <a:srgbClr val="000000"/>
              </a:buClr>
              <a:buSzPts val="1200"/>
              <a:buFont typeface="Arial"/>
              <a:buNone/>
            </a:pPr>
            <a:r>
              <a:rPr b="0" i="0" lang="en" sz="1200" u="none" cap="none" strike="noStrike">
                <a:solidFill>
                  <a:srgbClr val="333333"/>
                </a:solidFill>
                <a:latin typeface="Arial"/>
                <a:ea typeface="Arial"/>
                <a:cs typeface="Arial"/>
                <a:sym typeface="Arial"/>
              </a:rPr>
              <a:t>Utu in the form of gift exchange established and maintained social bonds and obligations. If social relations were disturbed, balance could be restored through utu. One form of utu was muru, the taking of personal property as compensation for an offence against an individual, community or society. Once muru was performed, the matter was considered to be ended. The nature of muru was determined by factors that included the mana of the victim and the offender, the severity of the offence and the intent of the offending party.</a:t>
            </a:r>
            <a:endParaRPr b="0" i="0" sz="1200" u="none" cap="none" strike="noStrike">
              <a:solidFill>
                <a:srgbClr val="333333"/>
              </a:solidFill>
              <a:latin typeface="Arial"/>
              <a:ea typeface="Arial"/>
              <a:cs typeface="Arial"/>
              <a:sym typeface="Arial"/>
            </a:endParaRPr>
          </a:p>
        </p:txBody>
      </p:sp>
      <p:pic>
        <p:nvPicPr>
          <p:cNvPr id="83" name="Google Shape;83;p15"/>
          <p:cNvPicPr preferRelativeResize="0"/>
          <p:nvPr/>
        </p:nvPicPr>
        <p:blipFill rotWithShape="1">
          <a:blip r:embed="rId3">
            <a:alphaModFix/>
          </a:blip>
          <a:srcRect b="0" l="0" r="0" t="0"/>
          <a:stretch/>
        </p:blipFill>
        <p:spPr>
          <a:xfrm>
            <a:off x="2231475" y="2571750"/>
            <a:ext cx="4409750" cy="237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nvSpPr>
        <p:spPr>
          <a:xfrm>
            <a:off x="19700" y="29550"/>
            <a:ext cx="9084900" cy="50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chemeClr val="dk1"/>
                </a:solidFill>
                <a:latin typeface="Lato"/>
                <a:ea typeface="Lato"/>
                <a:cs typeface="Lato"/>
                <a:sym typeface="Lato"/>
              </a:rPr>
              <a:t>What Britain was like before they first came to New Zealand</a:t>
            </a:r>
            <a:endParaRPr sz="3000" u="sng">
              <a:solidFill>
                <a:schemeClr val="dk1"/>
              </a:solidFill>
              <a:latin typeface="Lato"/>
              <a:ea typeface="Lato"/>
              <a:cs typeface="Lato"/>
              <a:sym typeface="Lato"/>
            </a:endParaRPr>
          </a:p>
          <a:p>
            <a:pPr indent="0" lvl="0" marL="0" rtl="0" algn="ctr">
              <a:spcBef>
                <a:spcPts val="0"/>
              </a:spcBef>
              <a:spcAft>
                <a:spcPts val="0"/>
              </a:spcAft>
              <a:buNone/>
            </a:pPr>
            <a:r>
              <a:t/>
            </a:r>
            <a:endParaRPr u="sng">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Wealthy upper classes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People united in one country under one crown</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Democracy and laws applying to everyone</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Gin parlours and workhouses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Christianity and ideas from ancient civilisations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Advanced technology, science and architecture</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26.7 million people</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Transportation and ships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Huge industrial cities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Individuals own land and land is all important</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Children working, being educated, and hard winters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Poor lower classes and diseases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Reading and writing culture with a long written history</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Money and trade with other countries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Horse-drawn vehicles and canals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Police and courts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Roads and highwaymen</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Farm animals</a:t>
            </a:r>
            <a:endParaRPr>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94" name="Google Shape;94;p1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Create a visual brainstorm of what Britain was like before the British came to New Zealand like the one on the next slide.  </a:t>
            </a:r>
            <a:r>
              <a:rPr lang="en"/>
              <a:t>The brainstorm should include images, words and colour.</a:t>
            </a:r>
            <a:endParaRPr/>
          </a:p>
        </p:txBody>
      </p:sp>
      <p:pic>
        <p:nvPicPr>
          <p:cNvPr id="95" name="Google Shape;95;p17"/>
          <p:cNvPicPr preferRelativeResize="0"/>
          <p:nvPr/>
        </p:nvPicPr>
        <p:blipFill>
          <a:blip r:embed="rId3">
            <a:alphaModFix/>
          </a:blip>
          <a:stretch>
            <a:fillRect/>
          </a:stretch>
        </p:blipFill>
        <p:spPr>
          <a:xfrm>
            <a:off x="3704900" y="152400"/>
            <a:ext cx="4671651"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152400" y="152400"/>
            <a:ext cx="8814249" cy="4838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nvSpPr>
        <p:spPr>
          <a:xfrm>
            <a:off x="0" y="0"/>
            <a:ext cx="9144000" cy="506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u="sng">
                <a:solidFill>
                  <a:schemeClr val="dk1"/>
                </a:solidFill>
                <a:latin typeface="Lato"/>
                <a:ea typeface="Lato"/>
                <a:cs typeface="Lato"/>
                <a:sym typeface="Lato"/>
              </a:rPr>
              <a:t>Captain James Cook</a:t>
            </a:r>
            <a:endParaRPr sz="1800" u="sng">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Captain Cook’s ship Endeavour held about 100 men - crew, scientists and observers - were on board. The ship was small and uncomfortable. Cook’s cabin was about 2.4m x 1.5m. The Navy wanted Cook to observe the transit of Venus across the face of the sun from Tahiti, due in 1769. After that, he was to sail south to latitude 40 in search of the southern continent and then sail west to NZ.</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As a captain, Cook got a reputation for being tough but fair. He made sailors drink spruce beer and wild celery soup to stop scurvy, a disease caused by lack of vitamin C that put bright red patches on sailors’ skin and made their gums swell and bleed. James Cook had sailors who refused his cure whipped. He also had a sailor whipped for raiding a Maori kumara patch.</a:t>
            </a:r>
            <a:endParaRPr sz="1800">
              <a:solidFill>
                <a:schemeClr val="dk1"/>
              </a:solidFill>
              <a:latin typeface="Lato"/>
              <a:ea typeface="Lato"/>
              <a:cs typeface="Lato"/>
              <a:sym typeface="Lato"/>
            </a:endParaRPr>
          </a:p>
          <a:p>
            <a:pPr indent="0" lvl="0" marL="0" rtl="0" algn="l">
              <a:lnSpc>
                <a:spcPct val="115000"/>
              </a:lnSpc>
              <a:spcBef>
                <a:spcPts val="1200"/>
              </a:spcBef>
              <a:spcAft>
                <a:spcPts val="1200"/>
              </a:spcAft>
              <a:buNone/>
            </a:pPr>
            <a:r>
              <a:rPr lang="en" sz="1800">
                <a:solidFill>
                  <a:schemeClr val="dk1"/>
                </a:solidFill>
                <a:latin typeface="Lato"/>
                <a:ea typeface="Lato"/>
                <a:cs typeface="Lato"/>
                <a:sym typeface="Lato"/>
              </a:rPr>
              <a:t>Cook was a navigator, astronomer, surveyor, map-drawer, sailor and leader. All six of his  children died before they reached age of 30. </a:t>
            </a:r>
            <a:r>
              <a:rPr lang="en" sz="1800">
                <a:solidFill>
                  <a:schemeClr val="dk1"/>
                </a:solidFill>
                <a:highlight>
                  <a:schemeClr val="lt1"/>
                </a:highlight>
                <a:latin typeface="Lato"/>
                <a:ea typeface="Lato"/>
                <a:cs typeface="Lato"/>
                <a:sym typeface="Lato"/>
              </a:rPr>
              <a:t>Cook found and charted all of </a:t>
            </a:r>
            <a:r>
              <a:rPr lang="en" sz="1800">
                <a:solidFill>
                  <a:schemeClr val="dk1"/>
                </a:solidFill>
                <a:highlight>
                  <a:schemeClr val="lt1"/>
                </a:highlight>
                <a:uFill>
                  <a:noFill/>
                </a:uFill>
                <a:latin typeface="Lato"/>
                <a:ea typeface="Lato"/>
                <a:cs typeface="Lato"/>
                <a:sym typeface="Lato"/>
                <a:hlinkClick r:id="rId3">
                  <a:extLst>
                    <a:ext uri="{A12FA001-AC4F-418D-AE19-62706E023703}">
                      <ahyp:hlinkClr val="tx"/>
                    </a:ext>
                  </a:extLst>
                </a:hlinkClick>
              </a:rPr>
              <a:t>New Zealand</a:t>
            </a:r>
            <a:r>
              <a:rPr lang="en" sz="1800">
                <a:solidFill>
                  <a:schemeClr val="dk1"/>
                </a:solidFill>
                <a:highlight>
                  <a:schemeClr val="lt1"/>
                </a:highlight>
                <a:latin typeface="Lato"/>
                <a:ea typeface="Lato"/>
                <a:cs typeface="Lato"/>
                <a:sym typeface="Lato"/>
              </a:rPr>
              <a:t>, a difficult job that took six months.</a:t>
            </a:r>
            <a:endParaRPr sz="1800">
              <a:solidFill>
                <a:schemeClr val="dk1"/>
              </a:solidFill>
              <a:highlight>
                <a:schemeClr val="lt1"/>
              </a:highlight>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11" name="Google Shape;111;p20"/>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the next slide you will see a table labelled your school and Captain James Cook’s ship. Draw the table and write what it is like at your school in contrast to the ship in your books. Think about the ship’s size compared to your school, the consequences, the food and drink, the people, and so on. Then write a conclusion of where you would prefer to be in and why. Also, write about if the environment is because of the cultures. Like the ship is due to British culture and school is due to a mix of cultures.</a:t>
            </a:r>
            <a:endParaRPr/>
          </a:p>
        </p:txBody>
      </p:sp>
      <p:pic>
        <p:nvPicPr>
          <p:cNvPr id="112" name="Google Shape;112;p20"/>
          <p:cNvPicPr preferRelativeResize="0"/>
          <p:nvPr/>
        </p:nvPicPr>
        <p:blipFill>
          <a:blip r:embed="rId3">
            <a:alphaModFix/>
          </a:blip>
          <a:stretch>
            <a:fillRect/>
          </a:stretch>
        </p:blipFill>
        <p:spPr>
          <a:xfrm>
            <a:off x="3241775" y="493800"/>
            <a:ext cx="5684300" cy="4206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aphicFrame>
        <p:nvGraphicFramePr>
          <p:cNvPr id="117" name="Google Shape;117;p21"/>
          <p:cNvGraphicFramePr/>
          <p:nvPr/>
        </p:nvGraphicFramePr>
        <p:xfrm>
          <a:off x="952500" y="148638"/>
          <a:ext cx="3000000" cy="3000000"/>
        </p:xfrm>
        <a:graphic>
          <a:graphicData uri="http://schemas.openxmlformats.org/drawingml/2006/table">
            <a:tbl>
              <a:tblPr>
                <a:noFill/>
                <a:tableStyleId>{5B0B85D9-3F94-483E-8FF5-4D9CB087B843}</a:tableStyleId>
              </a:tblPr>
              <a:tblGrid>
                <a:gridCol w="3619500"/>
                <a:gridCol w="3619500"/>
              </a:tblGrid>
              <a:tr h="381000">
                <a:tc>
                  <a:txBody>
                    <a:bodyPr/>
                    <a:lstStyle/>
                    <a:p>
                      <a:pPr indent="0" lvl="0" marL="0" rtl="0" algn="ctr">
                        <a:spcBef>
                          <a:spcPts val="0"/>
                        </a:spcBef>
                        <a:spcAft>
                          <a:spcPts val="0"/>
                        </a:spcAft>
                        <a:buNone/>
                      </a:pPr>
                      <a:r>
                        <a:rPr lang="en"/>
                        <a:t>Your School</a:t>
                      </a:r>
                      <a:endParaRPr/>
                    </a:p>
                  </a:txBody>
                  <a:tcPr marT="91425" marB="91425" marR="91425" marL="91425">
                    <a:solidFill>
                      <a:schemeClr val="dk1"/>
                    </a:solidFill>
                  </a:tcPr>
                </a:tc>
                <a:tc>
                  <a:txBody>
                    <a:bodyPr/>
                    <a:lstStyle/>
                    <a:p>
                      <a:pPr indent="0" lvl="0" marL="0" rtl="0" algn="ctr">
                        <a:spcBef>
                          <a:spcPts val="0"/>
                        </a:spcBef>
                        <a:spcAft>
                          <a:spcPts val="0"/>
                        </a:spcAft>
                        <a:buNone/>
                      </a:pPr>
                      <a:r>
                        <a:rPr lang="en"/>
                        <a:t>Captain James Cook’s Ship</a:t>
                      </a:r>
                      <a:endParaRPr/>
                    </a:p>
                  </a:txBody>
                  <a:tcPr marT="91425" marB="91425" marR="91425" marL="91425">
                    <a:solidFill>
                      <a:schemeClr val="dk1"/>
                    </a:solidFill>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solidFill>
                      <a:schemeClr val="dk1"/>
                    </a:solidFill>
                  </a:tcPr>
                </a:tc>
                <a:tc>
                  <a:txBody>
                    <a:bodyPr/>
                    <a:lstStyle/>
                    <a:p>
                      <a:pPr indent="0" lvl="0" marL="0" rtl="0" algn="l">
                        <a:spcBef>
                          <a:spcPts val="0"/>
                        </a:spcBef>
                        <a:spcAft>
                          <a:spcPts val="0"/>
                        </a:spcAft>
                        <a:buNone/>
                      </a:pPr>
                      <a:r>
                        <a:t/>
                      </a:r>
                      <a:endParaRPr>
                        <a:highlight>
                          <a:schemeClr val="dk1"/>
                        </a:highlight>
                      </a:endParaRPr>
                    </a:p>
                  </a:txBody>
                  <a:tcPr marT="91425" marB="91425" marR="91425" marL="91425">
                    <a:solidFill>
                      <a:schemeClr val="dk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