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Amatic SC"/>
      <p:regular r:id="rId13"/>
      <p:bold r:id="rId14"/>
    </p:embeddedFont>
    <p:embeddedFont>
      <p:font typeface="Source Code Pro"/>
      <p:regular r:id="rId15"/>
      <p:bold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C25A7EF2-443A-444B-B577-7A50C21FF292}">
  <a:tblStyle styleId="{C25A7EF2-443A-444B-B577-7A50C21FF292}"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AmaticSC-regular.fntdata"/><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SourceCodePro-regular.fntdata"/><Relationship Id="rId14" Type="http://schemas.openxmlformats.org/officeDocument/2006/relationships/font" Target="fonts/AmaticSC-bold.fntdata"/><Relationship Id="rId16" Type="http://schemas.openxmlformats.org/officeDocument/2006/relationships/font" Target="fonts/SourceCodePr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 name="Shape 52"/>
        <p:cNvGrpSpPr/>
        <p:nvPr/>
      </p:nvGrpSpPr>
      <p:grpSpPr>
        <a:xfrm>
          <a:off x="0" y="0"/>
          <a:ext cx="0" cy="0"/>
          <a:chOff x="0" y="0"/>
          <a:chExt cx="0" cy="0"/>
        </a:xfrm>
      </p:grpSpPr>
      <p:sp>
        <p:nvSpPr>
          <p:cNvPr id="53" name="Shape 5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4" name="Shape 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4" name="Shape 8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11" name="Shape 11"/>
          <p:cNvSpPr txBox="1"/>
          <p:nvPr>
            <p:ph type="ctrTitle"/>
          </p:nvPr>
        </p:nvSpPr>
        <p:spPr>
          <a:xfrm>
            <a:off x="311700" y="392150"/>
            <a:ext cx="8520599" cy="2690399"/>
          </a:xfrm>
          <a:prstGeom prst="rect">
            <a:avLst/>
          </a:prstGeom>
        </p:spPr>
        <p:txBody>
          <a:bodyPr anchorCtr="0" anchor="ctr" bIns="91425" lIns="91425" rIns="91425" tIns="91425"/>
          <a:lstStyle>
            <a:lvl1pPr lvl="0" algn="ctr">
              <a:spcBef>
                <a:spcPts val="0"/>
              </a:spcBef>
              <a:buSzPct val="100000"/>
              <a:defRPr sz="8000"/>
            </a:lvl1pPr>
            <a:lvl2pPr lvl="1" algn="ctr">
              <a:spcBef>
                <a:spcPts val="0"/>
              </a:spcBef>
              <a:buSzPct val="100000"/>
              <a:defRPr sz="8000"/>
            </a:lvl2pPr>
            <a:lvl3pPr lvl="2" algn="ctr">
              <a:spcBef>
                <a:spcPts val="0"/>
              </a:spcBef>
              <a:buSzPct val="100000"/>
              <a:defRPr sz="8000"/>
            </a:lvl3pPr>
            <a:lvl4pPr lvl="3" algn="ctr">
              <a:spcBef>
                <a:spcPts val="0"/>
              </a:spcBef>
              <a:buSzPct val="100000"/>
              <a:defRPr sz="8000"/>
            </a:lvl4pPr>
            <a:lvl5pPr lvl="4" algn="ctr">
              <a:spcBef>
                <a:spcPts val="0"/>
              </a:spcBef>
              <a:buSzPct val="100000"/>
              <a:defRPr sz="8000"/>
            </a:lvl5pPr>
            <a:lvl6pPr lvl="5" algn="ctr">
              <a:spcBef>
                <a:spcPts val="0"/>
              </a:spcBef>
              <a:buSzPct val="100000"/>
              <a:defRPr sz="8000"/>
            </a:lvl6pPr>
            <a:lvl7pPr lvl="6" algn="ctr">
              <a:spcBef>
                <a:spcPts val="0"/>
              </a:spcBef>
              <a:buSzPct val="100000"/>
              <a:defRPr sz="8000"/>
            </a:lvl7pPr>
            <a:lvl8pPr lvl="7" algn="ctr">
              <a:spcBef>
                <a:spcPts val="0"/>
              </a:spcBef>
              <a:buSzPct val="100000"/>
              <a:defRPr sz="8000"/>
            </a:lvl8pPr>
            <a:lvl9pPr lvl="8" algn="ctr">
              <a:spcBef>
                <a:spcPts val="0"/>
              </a:spcBef>
              <a:buSzPct val="100000"/>
              <a:defRPr sz="8000"/>
            </a:lvl9pPr>
          </a:lstStyle>
          <a:p/>
        </p:txBody>
      </p:sp>
      <p:sp>
        <p:nvSpPr>
          <p:cNvPr id="12" name="Shape 12"/>
          <p:cNvSpPr txBox="1"/>
          <p:nvPr>
            <p:ph idx="1" type="subTitle"/>
          </p:nvPr>
        </p:nvSpPr>
        <p:spPr>
          <a:xfrm>
            <a:off x="311700" y="3890400"/>
            <a:ext cx="8520599" cy="706200"/>
          </a:xfrm>
          <a:prstGeom prst="rect">
            <a:avLst/>
          </a:prstGeom>
        </p:spPr>
        <p:txBody>
          <a:bodyPr anchorCtr="0" anchor="ctr" bIns="91425" lIns="91425" rIns="91425" tIns="91425"/>
          <a:lstStyle>
            <a:lvl1pPr lvl="0" algn="ctr">
              <a:lnSpc>
                <a:spcPct val="100000"/>
              </a:lnSpc>
              <a:spcBef>
                <a:spcPts val="0"/>
              </a:spcBef>
              <a:spcAft>
                <a:spcPts val="0"/>
              </a:spcAft>
              <a:buClr>
                <a:schemeClr val="accent1"/>
              </a:buClr>
              <a:buSzPct val="100000"/>
              <a:buNone/>
              <a:defRPr b="1" sz="2100">
                <a:solidFill>
                  <a:schemeClr val="accent1"/>
                </a:solidFill>
              </a:defRPr>
            </a:lvl1pPr>
            <a:lvl2pPr lvl="1" algn="ctr">
              <a:lnSpc>
                <a:spcPct val="100000"/>
              </a:lnSpc>
              <a:spcBef>
                <a:spcPts val="0"/>
              </a:spcBef>
              <a:spcAft>
                <a:spcPts val="0"/>
              </a:spcAft>
              <a:buClr>
                <a:schemeClr val="accent1"/>
              </a:buClr>
              <a:buSzPct val="100000"/>
              <a:buNone/>
              <a:defRPr b="1" sz="2100">
                <a:solidFill>
                  <a:schemeClr val="accent1"/>
                </a:solidFill>
              </a:defRPr>
            </a:lvl2pPr>
            <a:lvl3pPr lvl="2" algn="ctr">
              <a:lnSpc>
                <a:spcPct val="100000"/>
              </a:lnSpc>
              <a:spcBef>
                <a:spcPts val="0"/>
              </a:spcBef>
              <a:spcAft>
                <a:spcPts val="0"/>
              </a:spcAft>
              <a:buClr>
                <a:schemeClr val="accent1"/>
              </a:buClr>
              <a:buSzPct val="100000"/>
              <a:buNone/>
              <a:defRPr b="1" sz="2100">
                <a:solidFill>
                  <a:schemeClr val="accent1"/>
                </a:solidFill>
              </a:defRPr>
            </a:lvl3pPr>
            <a:lvl4pPr lvl="3" algn="ctr">
              <a:lnSpc>
                <a:spcPct val="100000"/>
              </a:lnSpc>
              <a:spcBef>
                <a:spcPts val="0"/>
              </a:spcBef>
              <a:spcAft>
                <a:spcPts val="0"/>
              </a:spcAft>
              <a:buClr>
                <a:schemeClr val="accent1"/>
              </a:buClr>
              <a:buSzPct val="100000"/>
              <a:buNone/>
              <a:defRPr b="1" sz="2100">
                <a:solidFill>
                  <a:schemeClr val="accent1"/>
                </a:solidFill>
              </a:defRPr>
            </a:lvl4pPr>
            <a:lvl5pPr lvl="4" algn="ctr">
              <a:lnSpc>
                <a:spcPct val="100000"/>
              </a:lnSpc>
              <a:spcBef>
                <a:spcPts val="0"/>
              </a:spcBef>
              <a:spcAft>
                <a:spcPts val="0"/>
              </a:spcAft>
              <a:buClr>
                <a:schemeClr val="accent1"/>
              </a:buClr>
              <a:buSzPct val="100000"/>
              <a:buNone/>
              <a:defRPr b="1" sz="2100">
                <a:solidFill>
                  <a:schemeClr val="accent1"/>
                </a:solidFill>
              </a:defRPr>
            </a:lvl5pPr>
            <a:lvl6pPr lvl="5" algn="ctr">
              <a:lnSpc>
                <a:spcPct val="100000"/>
              </a:lnSpc>
              <a:spcBef>
                <a:spcPts val="0"/>
              </a:spcBef>
              <a:spcAft>
                <a:spcPts val="0"/>
              </a:spcAft>
              <a:buClr>
                <a:schemeClr val="accent1"/>
              </a:buClr>
              <a:buSzPct val="100000"/>
              <a:buNone/>
              <a:defRPr b="1" sz="2100">
                <a:solidFill>
                  <a:schemeClr val="accent1"/>
                </a:solidFill>
              </a:defRPr>
            </a:lvl6pPr>
            <a:lvl7pPr lvl="6" algn="ctr">
              <a:lnSpc>
                <a:spcPct val="100000"/>
              </a:lnSpc>
              <a:spcBef>
                <a:spcPts val="0"/>
              </a:spcBef>
              <a:spcAft>
                <a:spcPts val="0"/>
              </a:spcAft>
              <a:buClr>
                <a:schemeClr val="accent1"/>
              </a:buClr>
              <a:buSzPct val="100000"/>
              <a:buNone/>
              <a:defRPr b="1" sz="2100">
                <a:solidFill>
                  <a:schemeClr val="accent1"/>
                </a:solidFill>
              </a:defRPr>
            </a:lvl7pPr>
            <a:lvl8pPr lvl="7" algn="ctr">
              <a:lnSpc>
                <a:spcPct val="100000"/>
              </a:lnSpc>
              <a:spcBef>
                <a:spcPts val="0"/>
              </a:spcBef>
              <a:spcAft>
                <a:spcPts val="0"/>
              </a:spcAft>
              <a:buClr>
                <a:schemeClr val="accent1"/>
              </a:buClr>
              <a:buSzPct val="100000"/>
              <a:buNone/>
              <a:defRPr b="1" sz="2100">
                <a:solidFill>
                  <a:schemeClr val="accent1"/>
                </a:solidFill>
              </a:defRPr>
            </a:lvl8pPr>
            <a:lvl9pPr lvl="8" algn="ctr">
              <a:lnSpc>
                <a:spcPct val="100000"/>
              </a:lnSpc>
              <a:spcBef>
                <a:spcPts val="0"/>
              </a:spcBef>
              <a:spcAft>
                <a:spcPts val="0"/>
              </a:spcAft>
              <a:buClr>
                <a:schemeClr val="accent1"/>
              </a:buClr>
              <a:buSzPct val="100000"/>
              <a:buNone/>
              <a:defRPr b="1" sz="2100">
                <a:solidFill>
                  <a:schemeClr val="accent1"/>
                </a:solidFill>
              </a:defRPr>
            </a:lvl9pPr>
          </a:lstStyle>
          <a:p/>
        </p:txBody>
      </p:sp>
      <p:sp>
        <p:nvSpPr>
          <p:cNvPr id="13" name="Shape 1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6" name="Shape 46"/>
        <p:cNvGrpSpPr/>
        <p:nvPr/>
      </p:nvGrpSpPr>
      <p:grpSpPr>
        <a:xfrm>
          <a:off x="0" y="0"/>
          <a:ext cx="0" cy="0"/>
          <a:chOff x="0" y="0"/>
          <a:chExt cx="0" cy="0"/>
        </a:xfrm>
      </p:grpSpPr>
      <p:sp>
        <p:nvSpPr>
          <p:cNvPr id="47" name="Shape 47"/>
          <p:cNvSpPr txBox="1"/>
          <p:nvPr>
            <p:ph type="title"/>
          </p:nvPr>
        </p:nvSpPr>
        <p:spPr>
          <a:xfrm>
            <a:off x="311700" y="1240275"/>
            <a:ext cx="8520599" cy="1981800"/>
          </a:xfrm>
          <a:prstGeom prst="rect">
            <a:avLst/>
          </a:prstGeom>
        </p:spPr>
        <p:txBody>
          <a:bodyPr anchorCtr="0" anchor="b" bIns="91425" lIns="91425" rIns="91425" tIns="91425"/>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p:txBody>
      </p:sp>
      <p:sp>
        <p:nvSpPr>
          <p:cNvPr id="48" name="Shape 48"/>
          <p:cNvSpPr txBox="1"/>
          <p:nvPr>
            <p:ph idx="1" type="body"/>
          </p:nvPr>
        </p:nvSpPr>
        <p:spPr>
          <a:xfrm>
            <a:off x="311700" y="3304625"/>
            <a:ext cx="8520599" cy="1300800"/>
          </a:xfrm>
          <a:prstGeom prst="rect">
            <a:avLst/>
          </a:prstGeom>
        </p:spPr>
        <p:txBody>
          <a:bodyPr anchorCtr="0" anchor="t" bIns="91425" lIns="91425" rIns="91425" tIns="91425"/>
          <a:lstStyle>
            <a:lvl1pPr lvl="0" algn="ctr">
              <a:spcBef>
                <a:spcPts val="0"/>
              </a:spcBef>
              <a:buClr>
                <a:schemeClr val="accent1"/>
              </a:buClr>
              <a:defRPr>
                <a:solidFill>
                  <a:schemeClr val="accent1"/>
                </a:solidFill>
              </a:defRPr>
            </a:lvl1pPr>
            <a:lvl2pPr lvl="1" algn="ctr">
              <a:spcBef>
                <a:spcPts val="0"/>
              </a:spcBef>
              <a:buClr>
                <a:schemeClr val="accent1"/>
              </a:buClr>
              <a:defRPr>
                <a:solidFill>
                  <a:schemeClr val="accent1"/>
                </a:solidFill>
              </a:defRPr>
            </a:lvl2pPr>
            <a:lvl3pPr lvl="2" algn="ctr">
              <a:spcBef>
                <a:spcPts val="0"/>
              </a:spcBef>
              <a:buClr>
                <a:schemeClr val="accent1"/>
              </a:buClr>
              <a:defRPr>
                <a:solidFill>
                  <a:schemeClr val="accent1"/>
                </a:solidFill>
              </a:defRPr>
            </a:lvl3pPr>
            <a:lvl4pPr lvl="3" algn="ctr">
              <a:spcBef>
                <a:spcPts val="0"/>
              </a:spcBef>
              <a:buClr>
                <a:schemeClr val="accent1"/>
              </a:buClr>
              <a:defRPr>
                <a:solidFill>
                  <a:schemeClr val="accent1"/>
                </a:solidFill>
              </a:defRPr>
            </a:lvl4pPr>
            <a:lvl5pPr lvl="4" algn="ctr">
              <a:spcBef>
                <a:spcPts val="0"/>
              </a:spcBef>
              <a:buClr>
                <a:schemeClr val="accent1"/>
              </a:buClr>
              <a:defRPr>
                <a:solidFill>
                  <a:schemeClr val="accent1"/>
                </a:solidFill>
              </a:defRPr>
            </a:lvl5pPr>
            <a:lvl6pPr lvl="5" algn="ctr">
              <a:spcBef>
                <a:spcPts val="0"/>
              </a:spcBef>
              <a:buClr>
                <a:schemeClr val="accent1"/>
              </a:buClr>
              <a:defRPr>
                <a:solidFill>
                  <a:schemeClr val="accent1"/>
                </a:solidFill>
              </a:defRPr>
            </a:lvl6pPr>
            <a:lvl7pPr lvl="6" algn="ctr">
              <a:spcBef>
                <a:spcPts val="0"/>
              </a:spcBef>
              <a:buClr>
                <a:schemeClr val="accent1"/>
              </a:buClr>
              <a:defRPr>
                <a:solidFill>
                  <a:schemeClr val="accent1"/>
                </a:solidFill>
              </a:defRPr>
            </a:lvl7pPr>
            <a:lvl8pPr lvl="7" algn="ctr">
              <a:spcBef>
                <a:spcPts val="0"/>
              </a:spcBef>
              <a:buClr>
                <a:schemeClr val="accent1"/>
              </a:buClr>
              <a:defRPr>
                <a:solidFill>
                  <a:schemeClr val="accent1"/>
                </a:solidFill>
              </a:defRPr>
            </a:lvl8pPr>
            <a:lvl9pPr lvl="8" algn="ctr">
              <a:spcBef>
                <a:spcPts val="0"/>
              </a:spcBef>
              <a:buClr>
                <a:schemeClr val="accent1"/>
              </a:buClr>
              <a:defRPr>
                <a:solidFill>
                  <a:schemeClr val="accent1"/>
                </a:solidFill>
              </a:defRPr>
            </a:lvl9pPr>
          </a:lstStyle>
          <a:p/>
        </p:txBody>
      </p:sp>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0" name="Shape 50"/>
        <p:cNvGrpSpPr/>
        <p:nvPr/>
      </p:nvGrpSpPr>
      <p:grpSpPr>
        <a:xfrm>
          <a:off x="0" y="0"/>
          <a:ext cx="0" cy="0"/>
          <a:chOff x="0" y="0"/>
          <a:chExt cx="0" cy="0"/>
        </a:xfrm>
      </p:grpSpPr>
      <p:sp>
        <p:nvSpPr>
          <p:cNvPr id="51" name="Shape 5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solidFill>
          <a:schemeClr val="dk1"/>
        </a:solidFill>
      </p:bgPr>
    </p:bg>
    <p:spTree>
      <p:nvGrpSpPr>
        <p:cNvPr id="14" name="Shape 14"/>
        <p:cNvGrpSpPr/>
        <p:nvPr/>
      </p:nvGrpSpPr>
      <p:grpSpPr>
        <a:xfrm>
          <a:off x="0" y="0"/>
          <a:ext cx="0" cy="0"/>
          <a:chOff x="0" y="0"/>
          <a:chExt cx="0" cy="0"/>
        </a:xfrm>
      </p:grpSpPr>
      <p:sp>
        <p:nvSpPr>
          <p:cNvPr id="15" name="Shape 15"/>
          <p:cNvSpPr txBox="1"/>
          <p:nvPr>
            <p:ph type="title"/>
          </p:nvPr>
        </p:nvSpPr>
        <p:spPr>
          <a:xfrm>
            <a:off x="2802750" y="802500"/>
            <a:ext cx="3538499" cy="3538499"/>
          </a:xfrm>
          <a:prstGeom prst="rect">
            <a:avLst/>
          </a:prstGeom>
          <a:solidFill>
            <a:srgbClr val="FFFFFF"/>
          </a:solidFill>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6" name="Shape 16"/>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7" name="Shape 17"/>
        <p:cNvGrpSpPr/>
        <p:nvPr/>
      </p:nvGrpSpPr>
      <p:grpSpPr>
        <a:xfrm>
          <a:off x="0" y="0"/>
          <a:ext cx="0" cy="0"/>
          <a:chOff x="0" y="0"/>
          <a:chExt cx="0" cy="0"/>
        </a:xfrm>
      </p:grpSpPr>
      <p:sp>
        <p:nvSpPr>
          <p:cNvPr id="18" name="Shape 18"/>
          <p:cNvSpPr txBox="1"/>
          <p:nvPr>
            <p:ph type="title"/>
          </p:nvPr>
        </p:nvSpPr>
        <p:spPr>
          <a:xfrm>
            <a:off x="311700" y="292850"/>
            <a:ext cx="8520599" cy="8009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311700" y="1228675"/>
            <a:ext cx="8520599" cy="33401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1" name="Shape 21"/>
        <p:cNvGrpSpPr/>
        <p:nvPr/>
      </p:nvGrpSpPr>
      <p:grpSpPr>
        <a:xfrm>
          <a:off x="0" y="0"/>
          <a:ext cx="0" cy="0"/>
          <a:chOff x="0" y="0"/>
          <a:chExt cx="0" cy="0"/>
        </a:xfrm>
      </p:grpSpPr>
      <p:sp>
        <p:nvSpPr>
          <p:cNvPr id="22" name="Shape 22"/>
          <p:cNvSpPr txBox="1"/>
          <p:nvPr>
            <p:ph type="title"/>
          </p:nvPr>
        </p:nvSpPr>
        <p:spPr>
          <a:xfrm>
            <a:off x="311700" y="292850"/>
            <a:ext cx="8520599" cy="8009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11700" y="1228675"/>
            <a:ext cx="3999899" cy="3340199"/>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2" type="body"/>
          </p:nvPr>
        </p:nvSpPr>
        <p:spPr>
          <a:xfrm>
            <a:off x="4832400" y="1228675"/>
            <a:ext cx="3999899" cy="3340199"/>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5" name="Shape 2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6" name="Shape 26"/>
        <p:cNvGrpSpPr/>
        <p:nvPr/>
      </p:nvGrpSpPr>
      <p:grpSpPr>
        <a:xfrm>
          <a:off x="0" y="0"/>
          <a:ext cx="0" cy="0"/>
          <a:chOff x="0" y="0"/>
          <a:chExt cx="0" cy="0"/>
        </a:xfrm>
      </p:grpSpPr>
      <p:sp>
        <p:nvSpPr>
          <p:cNvPr id="27" name="Shape 27"/>
          <p:cNvSpPr txBox="1"/>
          <p:nvPr>
            <p:ph type="title"/>
          </p:nvPr>
        </p:nvSpPr>
        <p:spPr>
          <a:xfrm>
            <a:off x="304800" y="309350"/>
            <a:ext cx="8537700" cy="748200"/>
          </a:xfrm>
          <a:prstGeom prst="rect">
            <a:avLst/>
          </a:prstGeom>
        </p:spPr>
        <p:txBody>
          <a:bodyPr anchorCtr="0" anchor="t" bIns="91425" lIns="91425" rIns="91425" tIns="91425"/>
          <a:lstStyle>
            <a:lvl1pPr lvl="0">
              <a:spcBef>
                <a:spcPts val="0"/>
              </a:spcBef>
              <a:buSzPct val="100000"/>
              <a:defRPr sz="4000"/>
            </a:lvl1pPr>
            <a:lvl2pPr lvl="1">
              <a:spcBef>
                <a:spcPts val="0"/>
              </a:spcBef>
              <a:buSzPct val="100000"/>
              <a:defRPr sz="4000"/>
            </a:lvl2pPr>
            <a:lvl3pPr lvl="2">
              <a:spcBef>
                <a:spcPts val="0"/>
              </a:spcBef>
              <a:buSzPct val="100000"/>
              <a:defRPr sz="4000"/>
            </a:lvl3pPr>
            <a:lvl4pPr lvl="3">
              <a:spcBef>
                <a:spcPts val="0"/>
              </a:spcBef>
              <a:buSzPct val="100000"/>
              <a:defRPr sz="4000"/>
            </a:lvl4pPr>
            <a:lvl5pPr lvl="4">
              <a:spcBef>
                <a:spcPts val="0"/>
              </a:spcBef>
              <a:buSzPct val="100000"/>
              <a:defRPr sz="4000"/>
            </a:lvl5pPr>
            <a:lvl6pPr lvl="5">
              <a:spcBef>
                <a:spcPts val="0"/>
              </a:spcBef>
              <a:buSzPct val="100000"/>
              <a:defRPr sz="4000"/>
            </a:lvl6pPr>
            <a:lvl7pPr lvl="6">
              <a:spcBef>
                <a:spcPts val="0"/>
              </a:spcBef>
              <a:buSzPct val="100000"/>
              <a:defRPr sz="4000"/>
            </a:lvl7pPr>
            <a:lvl8pPr lvl="7">
              <a:spcBef>
                <a:spcPts val="0"/>
              </a:spcBef>
              <a:buSzPct val="100000"/>
              <a:defRPr sz="4000"/>
            </a:lvl8pPr>
            <a:lvl9pPr lvl="8">
              <a:spcBef>
                <a:spcPts val="0"/>
              </a:spcBef>
              <a:buSzPct val="100000"/>
              <a:defRPr sz="4000"/>
            </a:lvl9pPr>
          </a:lstStyle>
          <a:p/>
        </p:txBody>
      </p:sp>
      <p:sp>
        <p:nvSpPr>
          <p:cNvPr id="28" name="Shape 2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9" name="Shape 29"/>
        <p:cNvGrpSpPr/>
        <p:nvPr/>
      </p:nvGrpSpPr>
      <p:grpSpPr>
        <a:xfrm>
          <a:off x="0" y="0"/>
          <a:ext cx="0" cy="0"/>
          <a:chOff x="0" y="0"/>
          <a:chExt cx="0" cy="0"/>
        </a:xfrm>
      </p:grpSpPr>
      <p:sp>
        <p:nvSpPr>
          <p:cNvPr id="30" name="Shape 30"/>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3000"/>
            </a:lvl1pPr>
            <a:lvl2pPr lvl="1">
              <a:spcBef>
                <a:spcPts val="0"/>
              </a:spcBef>
              <a:buSzPct val="100000"/>
              <a:defRPr sz="3000"/>
            </a:lvl2pPr>
            <a:lvl3pPr lvl="2">
              <a:spcBef>
                <a:spcPts val="0"/>
              </a:spcBef>
              <a:buSzPct val="100000"/>
              <a:defRPr sz="3000"/>
            </a:lvl3pPr>
            <a:lvl4pPr lvl="3">
              <a:spcBef>
                <a:spcPts val="0"/>
              </a:spcBef>
              <a:buSzPct val="100000"/>
              <a:defRPr sz="3000"/>
            </a:lvl4pPr>
            <a:lvl5pPr lvl="4">
              <a:spcBef>
                <a:spcPts val="0"/>
              </a:spcBef>
              <a:buSzPct val="100000"/>
              <a:defRPr sz="3000"/>
            </a:lvl5pPr>
            <a:lvl6pPr lvl="5">
              <a:spcBef>
                <a:spcPts val="0"/>
              </a:spcBef>
              <a:buSzPct val="100000"/>
              <a:defRPr sz="3000"/>
            </a:lvl6pPr>
            <a:lvl7pPr lvl="6">
              <a:spcBef>
                <a:spcPts val="0"/>
              </a:spcBef>
              <a:buSzPct val="100000"/>
              <a:defRPr sz="3000"/>
            </a:lvl7pPr>
            <a:lvl8pPr lvl="7">
              <a:spcBef>
                <a:spcPts val="0"/>
              </a:spcBef>
              <a:buSzPct val="100000"/>
              <a:defRPr sz="3000"/>
            </a:lvl8pPr>
            <a:lvl9pPr lvl="8">
              <a:spcBef>
                <a:spcPts val="0"/>
              </a:spcBef>
              <a:buSzPct val="100000"/>
              <a:defRPr sz="3000"/>
            </a:lvl9pPr>
          </a:lstStyle>
          <a:p/>
        </p:txBody>
      </p:sp>
      <p:sp>
        <p:nvSpPr>
          <p:cNvPr id="31" name="Shape 31"/>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2" name="Shape 3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bg>
      <p:bgPr>
        <a:solidFill>
          <a:schemeClr val="accent4"/>
        </a:solidFill>
      </p:bgPr>
    </p:bg>
    <p:spTree>
      <p:nvGrpSpPr>
        <p:cNvPr id="33" name="Shape 33"/>
        <p:cNvGrpSpPr/>
        <p:nvPr/>
      </p:nvGrpSpPr>
      <p:grpSpPr>
        <a:xfrm>
          <a:off x="0" y="0"/>
          <a:ext cx="0" cy="0"/>
          <a:chOff x="0" y="0"/>
          <a:chExt cx="0" cy="0"/>
        </a:xfrm>
      </p:grpSpPr>
      <p:sp>
        <p:nvSpPr>
          <p:cNvPr id="34" name="Shape 34"/>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Clr>
                <a:schemeClr val="lt1"/>
              </a:buClr>
              <a:buSzPct val="100000"/>
              <a:defRPr sz="6000">
                <a:solidFill>
                  <a:schemeClr val="lt1"/>
                </a:solidFill>
              </a:defRPr>
            </a:lvl1pPr>
            <a:lvl2pPr lvl="1">
              <a:spcBef>
                <a:spcPts val="0"/>
              </a:spcBef>
              <a:buClr>
                <a:schemeClr val="lt1"/>
              </a:buClr>
              <a:buSzPct val="100000"/>
              <a:defRPr sz="6000">
                <a:solidFill>
                  <a:schemeClr val="lt1"/>
                </a:solidFill>
              </a:defRPr>
            </a:lvl2pPr>
            <a:lvl3pPr lvl="2">
              <a:spcBef>
                <a:spcPts val="0"/>
              </a:spcBef>
              <a:buClr>
                <a:schemeClr val="lt1"/>
              </a:buClr>
              <a:buSzPct val="100000"/>
              <a:defRPr sz="6000">
                <a:solidFill>
                  <a:schemeClr val="lt1"/>
                </a:solidFill>
              </a:defRPr>
            </a:lvl3pPr>
            <a:lvl4pPr lvl="3">
              <a:spcBef>
                <a:spcPts val="0"/>
              </a:spcBef>
              <a:buClr>
                <a:schemeClr val="lt1"/>
              </a:buClr>
              <a:buSzPct val="100000"/>
              <a:defRPr sz="6000">
                <a:solidFill>
                  <a:schemeClr val="lt1"/>
                </a:solidFill>
              </a:defRPr>
            </a:lvl4pPr>
            <a:lvl5pPr lvl="4">
              <a:spcBef>
                <a:spcPts val="0"/>
              </a:spcBef>
              <a:buClr>
                <a:schemeClr val="lt1"/>
              </a:buClr>
              <a:buSzPct val="100000"/>
              <a:defRPr sz="6000">
                <a:solidFill>
                  <a:schemeClr val="lt1"/>
                </a:solidFill>
              </a:defRPr>
            </a:lvl5pPr>
            <a:lvl6pPr lvl="5">
              <a:spcBef>
                <a:spcPts val="0"/>
              </a:spcBef>
              <a:buClr>
                <a:schemeClr val="lt1"/>
              </a:buClr>
              <a:buSzPct val="100000"/>
              <a:defRPr sz="6000">
                <a:solidFill>
                  <a:schemeClr val="lt1"/>
                </a:solidFill>
              </a:defRPr>
            </a:lvl6pPr>
            <a:lvl7pPr lvl="6">
              <a:spcBef>
                <a:spcPts val="0"/>
              </a:spcBef>
              <a:buClr>
                <a:schemeClr val="lt1"/>
              </a:buClr>
              <a:buSzPct val="100000"/>
              <a:defRPr sz="6000">
                <a:solidFill>
                  <a:schemeClr val="lt1"/>
                </a:solidFill>
              </a:defRPr>
            </a:lvl7pPr>
            <a:lvl8pPr lvl="7">
              <a:spcBef>
                <a:spcPts val="0"/>
              </a:spcBef>
              <a:buClr>
                <a:schemeClr val="lt1"/>
              </a:buClr>
              <a:buSzPct val="100000"/>
              <a:defRPr sz="6000">
                <a:solidFill>
                  <a:schemeClr val="lt1"/>
                </a:solidFill>
              </a:defRPr>
            </a:lvl8pPr>
            <a:lvl9pPr lvl="8">
              <a:spcBef>
                <a:spcPts val="0"/>
              </a:spcBef>
              <a:buClr>
                <a:schemeClr val="lt1"/>
              </a:buClr>
              <a:buSzPct val="100000"/>
              <a:defRPr sz="6000">
                <a:solidFill>
                  <a:schemeClr val="lt1"/>
                </a:solidFill>
              </a:defRPr>
            </a:lvl9pPr>
          </a:lstStyle>
          <a:p/>
        </p:txBody>
      </p:sp>
      <p:sp>
        <p:nvSpPr>
          <p:cNvPr id="35" name="Shape 3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6" name="Shape 36"/>
        <p:cNvGrpSpPr/>
        <p:nvPr/>
      </p:nvGrpSpPr>
      <p:grpSpPr>
        <a:xfrm>
          <a:off x="0" y="0"/>
          <a:ext cx="0" cy="0"/>
          <a:chOff x="0" y="0"/>
          <a:chExt cx="0" cy="0"/>
        </a:xfrm>
      </p:grpSpPr>
      <p:sp>
        <p:nvSpPr>
          <p:cNvPr id="37" name="Shape 37"/>
          <p:cNvSpPr/>
          <p:nvPr/>
        </p:nvSpPr>
        <p:spPr>
          <a:xfrm>
            <a:off x="4572000" y="-25"/>
            <a:ext cx="4572000" cy="5143499"/>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38" name="Shape 38"/>
          <p:cNvCxnSpPr/>
          <p:nvPr/>
        </p:nvCxnSpPr>
        <p:spPr>
          <a:xfrm>
            <a:off x="5029675" y="4495500"/>
            <a:ext cx="468300" cy="0"/>
          </a:xfrm>
          <a:prstGeom prst="straightConnector1">
            <a:avLst/>
          </a:prstGeom>
          <a:noFill/>
          <a:ln cap="flat" cmpd="sng" w="28575">
            <a:solidFill>
              <a:schemeClr val="lt1"/>
            </a:solidFill>
            <a:prstDash val="solid"/>
            <a:round/>
            <a:headEnd len="med" w="med" type="none"/>
            <a:tailEnd len="med" w="med" type="none"/>
          </a:ln>
        </p:spPr>
      </p:cxnSp>
      <p:sp>
        <p:nvSpPr>
          <p:cNvPr id="39" name="Shape 39"/>
          <p:cNvSpPr txBox="1"/>
          <p:nvPr>
            <p:ph type="title"/>
          </p:nvPr>
        </p:nvSpPr>
        <p:spPr>
          <a:xfrm>
            <a:off x="265500" y="1081400"/>
            <a:ext cx="4045199" cy="1710300"/>
          </a:xfrm>
          <a:prstGeom prst="rect">
            <a:avLst/>
          </a:prstGeom>
        </p:spPr>
        <p:txBody>
          <a:bodyPr anchorCtr="0" anchor="b" bIns="91425" lIns="91425" rIns="91425" tIns="91425"/>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p:txBody>
      </p:sp>
      <p:sp>
        <p:nvSpPr>
          <p:cNvPr id="40" name="Shape 40"/>
          <p:cNvSpPr txBox="1"/>
          <p:nvPr>
            <p:ph idx="1" type="subTitle"/>
          </p:nvPr>
        </p:nvSpPr>
        <p:spPr>
          <a:xfrm>
            <a:off x="265500" y="2845222"/>
            <a:ext cx="4045199" cy="1345500"/>
          </a:xfrm>
          <a:prstGeom prst="rect">
            <a:avLst/>
          </a:prstGeom>
        </p:spPr>
        <p:txBody>
          <a:bodyPr anchorCtr="0" anchor="t" bIns="91425" lIns="91425" rIns="91425" tIns="91425"/>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p:txBody>
      </p:sp>
      <p:sp>
        <p:nvSpPr>
          <p:cNvPr id="41" name="Shape 41"/>
          <p:cNvSpPr txBox="1"/>
          <p:nvPr>
            <p:ph idx="2" type="body"/>
          </p:nvPr>
        </p:nvSpPr>
        <p:spPr>
          <a:xfrm>
            <a:off x="4939500" y="724200"/>
            <a:ext cx="3837000" cy="3695099"/>
          </a:xfrm>
          <a:prstGeom prst="rect">
            <a:avLst/>
          </a:prstGeom>
        </p:spPr>
        <p:txBody>
          <a:bodyPr anchorCtr="0" anchor="ctr" bIns="91425" lIns="91425" rIns="91425" tIns="91425"/>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p:txBody>
      </p:sp>
      <p:sp>
        <p:nvSpPr>
          <p:cNvPr id="42" name="Shape 4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3" name="Shape 43"/>
        <p:cNvGrpSpPr/>
        <p:nvPr/>
      </p:nvGrpSpPr>
      <p:grpSpPr>
        <a:xfrm>
          <a:off x="0" y="0"/>
          <a:ext cx="0" cy="0"/>
          <a:chOff x="0" y="0"/>
          <a:chExt cx="0" cy="0"/>
        </a:xfrm>
      </p:grpSpPr>
      <p:sp>
        <p:nvSpPr>
          <p:cNvPr id="44" name="Shape 44"/>
          <p:cNvSpPr txBox="1"/>
          <p:nvPr>
            <p:ph idx="1" type="body"/>
          </p:nvPr>
        </p:nvSpPr>
        <p:spPr>
          <a:xfrm>
            <a:off x="319500" y="4230575"/>
            <a:ext cx="5998800" cy="598799"/>
          </a:xfrm>
          <a:prstGeom prst="rect">
            <a:avLst/>
          </a:prstGeom>
        </p:spPr>
        <p:txBody>
          <a:bodyPr anchorCtr="0" anchor="ctr" bIns="91425" lIns="91425" rIns="91425" tIns="91425"/>
          <a:lstStyle>
            <a:lvl1pPr lvl="0">
              <a:lnSpc>
                <a:spcPct val="100000"/>
              </a:lnSpc>
              <a:spcBef>
                <a:spcPts val="0"/>
              </a:spcBef>
              <a:spcAft>
                <a:spcPts val="0"/>
              </a:spcAft>
              <a:buClr>
                <a:schemeClr val="accent1"/>
              </a:buClr>
              <a:buSzPct val="100000"/>
              <a:buFont typeface="Amatic SC"/>
              <a:buNone/>
              <a:defRPr b="1" sz="2400">
                <a:solidFill>
                  <a:schemeClr val="accent1"/>
                </a:solidFill>
                <a:latin typeface="Amatic SC"/>
                <a:ea typeface="Amatic SC"/>
                <a:cs typeface="Amatic SC"/>
                <a:sym typeface="Amatic SC"/>
              </a:defRPr>
            </a:lvl1pPr>
          </a:lstStyle>
          <a:p/>
        </p:txBody>
      </p:sp>
      <p:sp>
        <p:nvSpPr>
          <p:cNvPr id="45" name="Shape 4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292850"/>
            <a:ext cx="8520599" cy="800999"/>
          </a:xfrm>
          <a:prstGeom prst="rect">
            <a:avLst/>
          </a:prstGeom>
          <a:noFill/>
          <a:ln>
            <a:noFill/>
          </a:ln>
        </p:spPr>
        <p:txBody>
          <a:bodyPr anchorCtr="0" anchor="t" bIns="91425" lIns="91425" rIns="91425" tIns="91425"/>
          <a:lstStyle>
            <a:lvl1pPr lvl="0">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1pPr>
            <a:lvl2pPr lvl="1">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2pPr>
            <a:lvl3pPr lvl="2">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3pPr>
            <a:lvl4pPr lvl="3">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4pPr>
            <a:lvl5pPr lvl="4">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5pPr>
            <a:lvl6pPr lvl="5">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6pPr>
            <a:lvl7pPr lvl="6">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7pPr>
            <a:lvl8pPr lvl="7">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8pPr>
            <a:lvl9pPr lvl="8">
              <a:spcBef>
                <a:spcPts val="0"/>
              </a:spcBef>
              <a:buClr>
                <a:schemeClr val="accent1"/>
              </a:buClr>
              <a:buSzPct val="100000"/>
              <a:buFont typeface="Amatic SC"/>
              <a:buNone/>
              <a:defRPr b="1" sz="4200">
                <a:solidFill>
                  <a:schemeClr val="accent1"/>
                </a:solidFill>
                <a:latin typeface="Amatic SC"/>
                <a:ea typeface="Amatic SC"/>
                <a:cs typeface="Amatic SC"/>
                <a:sym typeface="Amatic SC"/>
              </a:defRPr>
            </a:lvl9pPr>
          </a:lstStyle>
          <a:p/>
        </p:txBody>
      </p:sp>
      <p:sp>
        <p:nvSpPr>
          <p:cNvPr id="7" name="Shape 7"/>
          <p:cNvSpPr txBox="1"/>
          <p:nvPr>
            <p:ph idx="1" type="body"/>
          </p:nvPr>
        </p:nvSpPr>
        <p:spPr>
          <a:xfrm>
            <a:off x="311700" y="1228675"/>
            <a:ext cx="8520599" cy="3340199"/>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buFont typeface="Source Code Pro"/>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Font typeface="Source Code Pro"/>
              <a:defRPr>
                <a:solidFill>
                  <a:schemeClr val="dk2"/>
                </a:solidFill>
                <a:latin typeface="Source Code Pro"/>
                <a:ea typeface="Source Code Pro"/>
                <a:cs typeface="Source Code Pro"/>
                <a:sym typeface="Source Code Pro"/>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9.png"/><Relationship Id="rId4" Type="http://schemas.openxmlformats.org/officeDocument/2006/relationships/image" Target="../media/image40.png"/><Relationship Id="rId11" Type="http://schemas.openxmlformats.org/officeDocument/2006/relationships/image" Target="../media/image00.jpg"/><Relationship Id="rId10" Type="http://schemas.openxmlformats.org/officeDocument/2006/relationships/image" Target="../media/image01.png"/><Relationship Id="rId9" Type="http://schemas.openxmlformats.org/officeDocument/2006/relationships/image" Target="../media/image06.jpg"/><Relationship Id="rId5" Type="http://schemas.openxmlformats.org/officeDocument/2006/relationships/image" Target="../media/image02.png"/><Relationship Id="rId6" Type="http://schemas.openxmlformats.org/officeDocument/2006/relationships/image" Target="../media/image03.jpg"/><Relationship Id="rId7" Type="http://schemas.openxmlformats.org/officeDocument/2006/relationships/image" Target="../media/image10.jpg"/><Relationship Id="rId8" Type="http://schemas.openxmlformats.org/officeDocument/2006/relationships/image" Target="../media/image07.png"/></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2.png"/><Relationship Id="rId13" Type="http://schemas.openxmlformats.org/officeDocument/2006/relationships/image" Target="../media/image20.jpg"/><Relationship Id="rId12"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en.wikipedia.org/wiki/Laws_of_physics" TargetMode="External"/><Relationship Id="rId4" Type="http://schemas.openxmlformats.org/officeDocument/2006/relationships/image" Target="../media/image05.jpg"/><Relationship Id="rId9" Type="http://schemas.openxmlformats.org/officeDocument/2006/relationships/image" Target="../media/image39.png"/><Relationship Id="rId5" Type="http://schemas.openxmlformats.org/officeDocument/2006/relationships/image" Target="../media/image04.jpg"/><Relationship Id="rId6" Type="http://schemas.openxmlformats.org/officeDocument/2006/relationships/image" Target="../media/image13.jpg"/><Relationship Id="rId7" Type="http://schemas.openxmlformats.org/officeDocument/2006/relationships/image" Target="../media/image11.jpg"/><Relationship Id="rId8" Type="http://schemas.openxmlformats.org/officeDocument/2006/relationships/image" Target="../media/image0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32.jpg"/><Relationship Id="rId5" Type="http://schemas.openxmlformats.org/officeDocument/2006/relationships/image" Target="../media/image27.jpg"/><Relationship Id="rId6" Type="http://schemas.openxmlformats.org/officeDocument/2006/relationships/image" Target="../media/image26.jpg"/><Relationship Id="rId7"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41.png"/><Relationship Id="rId9"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 name="Shape 55"/>
        <p:cNvGrpSpPr/>
        <p:nvPr/>
      </p:nvGrpSpPr>
      <p:grpSpPr>
        <a:xfrm>
          <a:off x="0" y="0"/>
          <a:ext cx="0" cy="0"/>
          <a:chOff x="0" y="0"/>
          <a:chExt cx="0" cy="0"/>
        </a:xfrm>
      </p:grpSpPr>
      <p:sp>
        <p:nvSpPr>
          <p:cNvPr id="56" name="Shape 56"/>
          <p:cNvSpPr txBox="1"/>
          <p:nvPr>
            <p:ph type="ctrTitle"/>
          </p:nvPr>
        </p:nvSpPr>
        <p:spPr>
          <a:xfrm>
            <a:off x="311700" y="392150"/>
            <a:ext cx="8520599" cy="2690399"/>
          </a:xfrm>
          <a:prstGeom prst="rect">
            <a:avLst/>
          </a:prstGeom>
        </p:spPr>
        <p:txBody>
          <a:bodyPr anchorCtr="0" anchor="ctr" bIns="91425" lIns="91425" rIns="91425" tIns="91425">
            <a:noAutofit/>
          </a:bodyPr>
          <a:lstStyle/>
          <a:p>
            <a:pPr lvl="0">
              <a:spcBef>
                <a:spcPts val="0"/>
              </a:spcBef>
              <a:buNone/>
            </a:pPr>
            <a:r>
              <a:rPr lang="en"/>
              <a:t>Mise en scene according to genre</a:t>
            </a:r>
          </a:p>
        </p:txBody>
      </p:sp>
      <p:sp>
        <p:nvSpPr>
          <p:cNvPr id="57" name="Shape 57"/>
          <p:cNvSpPr txBox="1"/>
          <p:nvPr>
            <p:ph idx="1" type="subTitle"/>
          </p:nvPr>
        </p:nvSpPr>
        <p:spPr>
          <a:xfrm>
            <a:off x="311700" y="3890400"/>
            <a:ext cx="8520599" cy="706200"/>
          </a:xfrm>
          <a:prstGeom prst="rect">
            <a:avLst/>
          </a:prstGeom>
        </p:spPr>
        <p:txBody>
          <a:bodyPr anchorCtr="0" anchor="ctr" bIns="91425" lIns="91425" rIns="91425" tIns="91425">
            <a:noAutofit/>
          </a:bodyPr>
          <a:lstStyle/>
          <a:p>
            <a:pPr lvl="0">
              <a:spcBef>
                <a:spcPts val="0"/>
              </a:spcBef>
              <a:buNone/>
            </a:pPr>
            <a:r>
              <a:rPr lang="en"/>
              <a:t>10M1 - Media Studies 2016</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 name="Shape 61"/>
        <p:cNvGrpSpPr/>
        <p:nvPr/>
      </p:nvGrpSpPr>
      <p:grpSpPr>
        <a:xfrm>
          <a:off x="0" y="0"/>
          <a:ext cx="0" cy="0"/>
          <a:chOff x="0" y="0"/>
          <a:chExt cx="0" cy="0"/>
        </a:xfrm>
      </p:grpSpPr>
      <p:sp>
        <p:nvSpPr>
          <p:cNvPr id="62" name="Shape 62"/>
          <p:cNvSpPr txBox="1"/>
          <p:nvPr>
            <p:ph type="title"/>
          </p:nvPr>
        </p:nvSpPr>
        <p:spPr>
          <a:xfrm>
            <a:off x="375250" y="39175"/>
            <a:ext cx="8520599" cy="733499"/>
          </a:xfrm>
          <a:prstGeom prst="rect">
            <a:avLst/>
          </a:prstGeom>
        </p:spPr>
        <p:txBody>
          <a:bodyPr anchorCtr="0" anchor="t" bIns="91425" lIns="91425" rIns="91425" tIns="91425">
            <a:noAutofit/>
          </a:bodyPr>
          <a:lstStyle/>
          <a:p>
            <a:pPr lvl="0">
              <a:spcBef>
                <a:spcPts val="0"/>
              </a:spcBef>
              <a:buNone/>
            </a:pPr>
            <a:r>
              <a:rPr lang="en"/>
              <a:t>War</a:t>
            </a:r>
          </a:p>
        </p:txBody>
      </p:sp>
      <p:graphicFrame>
        <p:nvGraphicFramePr>
          <p:cNvPr id="63" name="Shape 63"/>
          <p:cNvGraphicFramePr/>
          <p:nvPr/>
        </p:nvGraphicFramePr>
        <p:xfrm>
          <a:off x="236025" y="669625"/>
          <a:ext cx="3000000" cy="3000000"/>
        </p:xfrm>
        <a:graphic>
          <a:graphicData uri="http://schemas.openxmlformats.org/drawingml/2006/table">
            <a:tbl>
              <a:tblPr>
                <a:noFill/>
                <a:tableStyleId>{C25A7EF2-443A-444B-B577-7A50C21FF292}</a:tableStyleId>
              </a:tblPr>
              <a:tblGrid>
                <a:gridCol w="1909950"/>
                <a:gridCol w="2426000"/>
                <a:gridCol w="1734525"/>
                <a:gridCol w="2601450"/>
              </a:tblGrid>
              <a:tr h="482775">
                <a:tc>
                  <a:txBody>
                    <a:bodyPr>
                      <a:noAutofit/>
                    </a:bodyPr>
                    <a:lstStyle/>
                    <a:p>
                      <a:pPr lvl="0">
                        <a:spcBef>
                          <a:spcPts val="0"/>
                        </a:spcBef>
                        <a:buNone/>
                      </a:pPr>
                      <a:r>
                        <a:rPr lang="en">
                          <a:solidFill>
                            <a:srgbClr val="EFEFEF"/>
                          </a:solidFill>
                        </a:rPr>
                        <a:t>Prop (Example)</a:t>
                      </a:r>
                    </a:p>
                  </a:txBody>
                  <a:tcPr marT="91425" marB="91425" marR="91425" marL="91425">
                    <a:solidFill>
                      <a:schemeClr val="dk1"/>
                    </a:solidFill>
                  </a:tcPr>
                </a:tc>
                <a:tc>
                  <a:txBody>
                    <a:bodyPr>
                      <a:noAutofit/>
                    </a:bodyPr>
                    <a:lstStyle/>
                    <a:p>
                      <a:pPr lvl="0">
                        <a:spcBef>
                          <a:spcPts val="0"/>
                        </a:spcBef>
                        <a:buNone/>
                      </a:pPr>
                      <a:r>
                        <a:rPr lang="en">
                          <a:solidFill>
                            <a:srgbClr val="EFEFEF"/>
                          </a:solidFill>
                        </a:rPr>
                        <a:t>Prop (Explanation)</a:t>
                      </a:r>
                    </a:p>
                  </a:txBody>
                  <a:tcPr marT="91425" marB="91425" marR="91425" marL="91425">
                    <a:solidFill>
                      <a:schemeClr val="dk1"/>
                    </a:solidFill>
                  </a:tcPr>
                </a:tc>
                <a:tc>
                  <a:txBody>
                    <a:bodyPr>
                      <a:noAutofit/>
                    </a:bodyPr>
                    <a:lstStyle/>
                    <a:p>
                      <a:pPr lvl="0">
                        <a:spcBef>
                          <a:spcPts val="0"/>
                        </a:spcBef>
                        <a:buNone/>
                      </a:pPr>
                      <a:r>
                        <a:rPr lang="en">
                          <a:solidFill>
                            <a:srgbClr val="EFEFEF"/>
                          </a:solidFill>
                        </a:rPr>
                        <a:t>Setting (Example)</a:t>
                      </a:r>
                    </a:p>
                  </a:txBody>
                  <a:tcPr marT="91425" marB="91425" marR="91425" marL="91425">
                    <a:solidFill>
                      <a:schemeClr val="dk1"/>
                    </a:solidFill>
                  </a:tcPr>
                </a:tc>
                <a:tc>
                  <a:txBody>
                    <a:bodyPr>
                      <a:noAutofit/>
                    </a:bodyPr>
                    <a:lstStyle/>
                    <a:p>
                      <a:pPr lvl="0">
                        <a:spcBef>
                          <a:spcPts val="0"/>
                        </a:spcBef>
                        <a:buNone/>
                      </a:pPr>
                      <a:r>
                        <a:rPr lang="en">
                          <a:solidFill>
                            <a:srgbClr val="EFEFEF"/>
                          </a:solidFill>
                        </a:rPr>
                        <a:t>Setting (Explanation)</a:t>
                      </a:r>
                    </a:p>
                  </a:txBody>
                  <a:tcPr marT="91425" marB="91425" marR="91425" marL="91425">
                    <a:solidFill>
                      <a:schemeClr val="dk1"/>
                    </a:solidFill>
                  </a:tcPr>
                </a:tc>
              </a:tr>
              <a:tr h="740550">
                <a:tc>
                  <a:txBody>
                    <a:bodyPr>
                      <a:noAutofit/>
                    </a:bodyPr>
                    <a:lstStyle/>
                    <a:p>
                      <a:pPr lvl="0">
                        <a:spcBef>
                          <a:spcPts val="0"/>
                        </a:spcBef>
                        <a:buNone/>
                      </a:pPr>
                      <a:r>
                        <a:rPr lang="en" sz="900">
                          <a:latin typeface="Comic Sans MS"/>
                          <a:ea typeface="Comic Sans MS"/>
                          <a:cs typeface="Comic Sans MS"/>
                          <a:sym typeface="Comic Sans MS"/>
                        </a:rPr>
                        <a:t>Guns</a:t>
                      </a:r>
                    </a:p>
                  </a:txBody>
                  <a:tcPr marT="91425" marB="91425" marR="91425" marL="91425"/>
                </a:tc>
                <a:tc>
                  <a:txBody>
                    <a:bodyPr>
                      <a:noAutofit/>
                    </a:bodyPr>
                    <a:lstStyle/>
                    <a:p>
                      <a:pPr lvl="0">
                        <a:spcBef>
                          <a:spcPts val="0"/>
                        </a:spcBef>
                        <a:buNone/>
                      </a:pPr>
                      <a:r>
                        <a:rPr lang="en" sz="1000">
                          <a:latin typeface="Comic Sans MS"/>
                          <a:ea typeface="Comic Sans MS"/>
                          <a:cs typeface="Comic Sans MS"/>
                          <a:sym typeface="Comic Sans MS"/>
                        </a:rPr>
                        <a:t>Guns are used vastly in War films as they are a fundamental object that symbolises violence and conflict.  </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rPr lang="en" sz="1000">
                          <a:latin typeface="Comic Sans MS"/>
                          <a:ea typeface="Comic Sans MS"/>
                          <a:cs typeface="Comic Sans MS"/>
                          <a:sym typeface="Comic Sans MS"/>
                        </a:rPr>
                        <a:t>Gallipoli: WW1</a:t>
                      </a:r>
                    </a:p>
                    <a:p>
                      <a:pPr lvl="0">
                        <a:spcBef>
                          <a:spcPts val="0"/>
                        </a:spcBef>
                        <a:buNone/>
                      </a:pPr>
                      <a:r>
                        <a:rPr lang="en" sz="1000">
                          <a:latin typeface="Comic Sans MS"/>
                          <a:ea typeface="Comic Sans MS"/>
                          <a:cs typeface="Comic Sans MS"/>
                          <a:sym typeface="Comic Sans MS"/>
                        </a:rPr>
                        <a:t>This is a image from Gallipoli during world war one.</a:t>
                      </a:r>
                    </a:p>
                  </a:txBody>
                  <a:tcPr marT="91425" marB="91425" marR="91425" marL="91425"/>
                </a:tc>
              </a:tr>
              <a:tr h="740550">
                <a:tc>
                  <a:txBody>
                    <a:bodyPr>
                      <a:noAutofit/>
                    </a:bodyPr>
                    <a:lstStyle/>
                    <a:p>
                      <a:pPr lvl="0">
                        <a:spcBef>
                          <a:spcPts val="0"/>
                        </a:spcBef>
                        <a:buNone/>
                      </a:pPr>
                      <a:r>
                        <a:rPr lang="en" sz="900">
                          <a:latin typeface="Comic Sans MS"/>
                          <a:ea typeface="Comic Sans MS"/>
                          <a:cs typeface="Comic Sans MS"/>
                          <a:sym typeface="Comic Sans MS"/>
                        </a:rPr>
                        <a:t>Tank</a:t>
                      </a:r>
                    </a:p>
                  </a:txBody>
                  <a:tcPr marT="91425" marB="91425" marR="91425" marL="91425"/>
                </a:tc>
                <a:tc>
                  <a:txBody>
                    <a:bodyPr>
                      <a:noAutofit/>
                    </a:bodyPr>
                    <a:lstStyle/>
                    <a:p>
                      <a:pPr lvl="0">
                        <a:spcBef>
                          <a:spcPts val="0"/>
                        </a:spcBef>
                        <a:buNone/>
                      </a:pPr>
                      <a:r>
                        <a:rPr lang="en" sz="1100">
                          <a:latin typeface="Comic Sans MS"/>
                          <a:ea typeface="Comic Sans MS"/>
                          <a:cs typeface="Comic Sans MS"/>
                          <a:sym typeface="Comic Sans MS"/>
                        </a:rPr>
                        <a:t>Tanks are used vastly through war films as they show heavy violence and a dramatic amount of conflict </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rPr lang="en" sz="1000">
                          <a:latin typeface="Comic Sans MS"/>
                          <a:ea typeface="Comic Sans MS"/>
                          <a:cs typeface="Comic Sans MS"/>
                          <a:sym typeface="Comic Sans MS"/>
                        </a:rPr>
                        <a:t>Desert: Many wars/conflicts have taken place in deserts in films. This is to give a realistic touch on wars as deserts are almost deadly place where there is a very scarce amount of water. </a:t>
                      </a:r>
                    </a:p>
                  </a:txBody>
                  <a:tcPr marT="91425" marB="91425" marR="91425" marL="91425"/>
                </a:tc>
              </a:tr>
              <a:tr h="740550">
                <a:tc>
                  <a:txBody>
                    <a:bodyPr>
                      <a:noAutofit/>
                    </a:bodyPr>
                    <a:lstStyle/>
                    <a:p>
                      <a:pPr lvl="0" rtl="0">
                        <a:spcBef>
                          <a:spcPts val="0"/>
                        </a:spcBef>
                        <a:buNone/>
                      </a:pPr>
                      <a:r>
                        <a:rPr lang="en" sz="900">
                          <a:latin typeface="Comic Sans MS"/>
                          <a:ea typeface="Comic Sans MS"/>
                          <a:cs typeface="Comic Sans MS"/>
                          <a:sym typeface="Comic Sans MS"/>
                        </a:rPr>
                        <a:t>Submarine</a:t>
                      </a:r>
                    </a:p>
                    <a:p>
                      <a:pPr lvl="0">
                        <a:spcBef>
                          <a:spcPts val="0"/>
                        </a:spcBef>
                        <a:buNone/>
                      </a:pPr>
                      <a:r>
                        <a:t/>
                      </a:r>
                      <a:endParaRPr sz="900">
                        <a:latin typeface="Comic Sans MS"/>
                        <a:ea typeface="Comic Sans MS"/>
                        <a:cs typeface="Comic Sans MS"/>
                        <a:sym typeface="Comic Sans MS"/>
                      </a:endParaRPr>
                    </a:p>
                  </a:txBody>
                  <a:tcPr marT="91425" marB="91425" marR="91425" marL="91425"/>
                </a:tc>
                <a:tc>
                  <a:txBody>
                    <a:bodyPr>
                      <a:noAutofit/>
                    </a:bodyPr>
                    <a:lstStyle/>
                    <a:p>
                      <a:pPr lvl="0">
                        <a:spcBef>
                          <a:spcPts val="0"/>
                        </a:spcBef>
                        <a:buNone/>
                      </a:pPr>
                      <a:r>
                        <a:rPr lang="en" sz="1100">
                          <a:latin typeface="Comic Sans MS"/>
                          <a:ea typeface="Comic Sans MS"/>
                          <a:cs typeface="Comic Sans MS"/>
                          <a:sym typeface="Comic Sans MS"/>
                        </a:rPr>
                        <a:t>Submarines are ships that can do underwater, normally armed with nuclear weapons, torpedoes and missiles.</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r h="740550">
                <a:tc>
                  <a:txBody>
                    <a:bodyPr>
                      <a:noAutofit/>
                    </a:bodyPr>
                    <a:lstStyle/>
                    <a:p>
                      <a:pPr lvl="0" rtl="0">
                        <a:spcBef>
                          <a:spcPts val="0"/>
                        </a:spcBef>
                        <a:buNone/>
                      </a:pPr>
                      <a:r>
                        <a:rPr lang="en" sz="900">
                          <a:latin typeface="Comic Sans MS"/>
                          <a:ea typeface="Comic Sans MS"/>
                          <a:cs typeface="Comic Sans MS"/>
                          <a:sym typeface="Comic Sans MS"/>
                        </a:rPr>
                        <a:t>Helicopter</a:t>
                      </a:r>
                    </a:p>
                    <a:p>
                      <a:pPr lvl="0">
                        <a:spcBef>
                          <a:spcPts val="0"/>
                        </a:spcBef>
                        <a:buNone/>
                      </a:pPr>
                      <a:r>
                        <a:t/>
                      </a:r>
                      <a:endParaRPr/>
                    </a:p>
                  </a:txBody>
                  <a:tcPr marT="91425" marB="91425" marR="91425" marL="91425"/>
                </a:tc>
                <a:tc>
                  <a:txBody>
                    <a:bodyPr>
                      <a:noAutofit/>
                    </a:bodyPr>
                    <a:lstStyle/>
                    <a:p>
                      <a:pPr lvl="0">
                        <a:spcBef>
                          <a:spcPts val="0"/>
                        </a:spcBef>
                        <a:buNone/>
                      </a:pPr>
                      <a:r>
                        <a:rPr lang="en" sz="1100">
                          <a:latin typeface="Comic Sans MS"/>
                          <a:ea typeface="Comic Sans MS"/>
                          <a:cs typeface="Comic Sans MS"/>
                          <a:sym typeface="Comic Sans MS"/>
                        </a:rPr>
                        <a:t>Helicopters are used in many war movies and are loaded with missiles ready to strike the enemy's territory. </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r h="740550">
                <a:tc>
                  <a:txBody>
                    <a:bodyPr>
                      <a:noAutofit/>
                    </a:bodyPr>
                    <a:lstStyle/>
                    <a:p>
                      <a:pPr lvl="0" rtl="0">
                        <a:spcBef>
                          <a:spcPts val="0"/>
                        </a:spcBef>
                        <a:buNone/>
                      </a:pPr>
                      <a:r>
                        <a:rPr lang="en"/>
                        <a:t>             body armor</a:t>
                      </a:r>
                    </a:p>
                    <a:p>
                      <a:pPr lvl="0">
                        <a:spcBef>
                          <a:spcPts val="0"/>
                        </a:spcBef>
                        <a:buNone/>
                      </a:pPr>
                      <a:r>
                        <a:t/>
                      </a:r>
                      <a:endParaRPr/>
                    </a:p>
                  </a:txBody>
                  <a:tcPr marT="91425" marB="91425" marR="91425" marL="91425"/>
                </a:tc>
                <a:tc>
                  <a:txBody>
                    <a:bodyPr>
                      <a:noAutofit/>
                    </a:bodyPr>
                    <a:lstStyle/>
                    <a:p>
                      <a:pPr lvl="0">
                        <a:spcBef>
                          <a:spcPts val="0"/>
                        </a:spcBef>
                        <a:buNone/>
                      </a:pPr>
                      <a:r>
                        <a:rPr lang="en" sz="1100"/>
                        <a:t>armor is used on soldiers so that they are safer on the battlefield, is the main uniform you see on a soldier</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rPr lang="en" sz="1100"/>
                        <a:t>world war 2 was taken place in germany,  and so many movies have been filmed there as well as a recreation of world war 2 that had taken place.</a:t>
                      </a:r>
                    </a:p>
                  </a:txBody>
                  <a:tcPr marT="91425" marB="91425" marR="91425" marL="91425"/>
                </a:tc>
              </a:tr>
            </a:tbl>
          </a:graphicData>
        </a:graphic>
      </p:graphicFrame>
      <p:pic>
        <p:nvPicPr>
          <p:cNvPr id="64" name="Shape 64"/>
          <p:cNvPicPr preferRelativeResize="0"/>
          <p:nvPr/>
        </p:nvPicPr>
        <p:blipFill>
          <a:blip r:embed="rId3">
            <a:alphaModFix/>
          </a:blip>
          <a:stretch>
            <a:fillRect/>
          </a:stretch>
        </p:blipFill>
        <p:spPr>
          <a:xfrm>
            <a:off x="977425" y="1196050"/>
            <a:ext cx="1083275" cy="609349"/>
          </a:xfrm>
          <a:prstGeom prst="rect">
            <a:avLst/>
          </a:prstGeom>
          <a:noFill/>
          <a:ln>
            <a:noFill/>
          </a:ln>
        </p:spPr>
      </p:pic>
      <p:pic>
        <p:nvPicPr>
          <p:cNvPr id="65" name="Shape 65"/>
          <p:cNvPicPr preferRelativeResize="0"/>
          <p:nvPr/>
        </p:nvPicPr>
        <p:blipFill>
          <a:blip r:embed="rId4">
            <a:alphaModFix/>
          </a:blip>
          <a:stretch>
            <a:fillRect/>
          </a:stretch>
        </p:blipFill>
        <p:spPr>
          <a:xfrm>
            <a:off x="1001925" y="2010999"/>
            <a:ext cx="1034271" cy="609350"/>
          </a:xfrm>
          <a:prstGeom prst="rect">
            <a:avLst/>
          </a:prstGeom>
          <a:noFill/>
          <a:ln>
            <a:noFill/>
          </a:ln>
        </p:spPr>
      </p:pic>
      <p:pic>
        <p:nvPicPr>
          <p:cNvPr id="66" name="Shape 66"/>
          <p:cNvPicPr preferRelativeResize="0"/>
          <p:nvPr/>
        </p:nvPicPr>
        <p:blipFill>
          <a:blip r:embed="rId5">
            <a:alphaModFix/>
          </a:blip>
          <a:stretch>
            <a:fillRect/>
          </a:stretch>
        </p:blipFill>
        <p:spPr>
          <a:xfrm>
            <a:off x="1084114" y="2976076"/>
            <a:ext cx="976591" cy="609349"/>
          </a:xfrm>
          <a:prstGeom prst="rect">
            <a:avLst/>
          </a:prstGeom>
          <a:noFill/>
          <a:ln>
            <a:noFill/>
          </a:ln>
        </p:spPr>
      </p:pic>
      <p:pic>
        <p:nvPicPr>
          <p:cNvPr id="67" name="Shape 67"/>
          <p:cNvPicPr preferRelativeResize="0"/>
          <p:nvPr/>
        </p:nvPicPr>
        <p:blipFill>
          <a:blip r:embed="rId6">
            <a:alphaModFix/>
          </a:blip>
          <a:stretch>
            <a:fillRect/>
          </a:stretch>
        </p:blipFill>
        <p:spPr>
          <a:xfrm>
            <a:off x="4904925" y="1297576"/>
            <a:ext cx="1083274" cy="562824"/>
          </a:xfrm>
          <a:prstGeom prst="rect">
            <a:avLst/>
          </a:prstGeom>
          <a:noFill/>
          <a:ln>
            <a:noFill/>
          </a:ln>
        </p:spPr>
      </p:pic>
      <p:pic>
        <p:nvPicPr>
          <p:cNvPr id="68" name="Shape 68"/>
          <p:cNvPicPr preferRelativeResize="0"/>
          <p:nvPr/>
        </p:nvPicPr>
        <p:blipFill>
          <a:blip r:embed="rId7">
            <a:alphaModFix/>
          </a:blip>
          <a:stretch>
            <a:fillRect/>
          </a:stretch>
        </p:blipFill>
        <p:spPr>
          <a:xfrm>
            <a:off x="4904925" y="2144125"/>
            <a:ext cx="1141750" cy="609349"/>
          </a:xfrm>
          <a:prstGeom prst="rect">
            <a:avLst/>
          </a:prstGeom>
          <a:noFill/>
          <a:ln>
            <a:noFill/>
          </a:ln>
        </p:spPr>
      </p:pic>
      <p:pic>
        <p:nvPicPr>
          <p:cNvPr id="69" name="Shape 69"/>
          <p:cNvPicPr preferRelativeResize="0"/>
          <p:nvPr/>
        </p:nvPicPr>
        <p:blipFill>
          <a:blip r:embed="rId8">
            <a:alphaModFix/>
          </a:blip>
          <a:stretch>
            <a:fillRect/>
          </a:stretch>
        </p:blipFill>
        <p:spPr>
          <a:xfrm>
            <a:off x="1030772" y="3789872"/>
            <a:ext cx="1083274" cy="722552"/>
          </a:xfrm>
          <a:prstGeom prst="rect">
            <a:avLst/>
          </a:prstGeom>
          <a:noFill/>
          <a:ln>
            <a:noFill/>
          </a:ln>
        </p:spPr>
      </p:pic>
      <p:pic>
        <p:nvPicPr>
          <p:cNvPr descr="13166.jpeg" id="70" name="Shape 70"/>
          <p:cNvPicPr preferRelativeResize="0"/>
          <p:nvPr/>
        </p:nvPicPr>
        <p:blipFill>
          <a:blip r:embed="rId9">
            <a:alphaModFix/>
          </a:blip>
          <a:stretch>
            <a:fillRect/>
          </a:stretch>
        </p:blipFill>
        <p:spPr>
          <a:xfrm>
            <a:off x="311423" y="4016000"/>
            <a:ext cx="564450" cy="1299649"/>
          </a:xfrm>
          <a:prstGeom prst="rect">
            <a:avLst/>
          </a:prstGeom>
          <a:noFill/>
          <a:ln>
            <a:noFill/>
          </a:ln>
        </p:spPr>
      </p:pic>
      <p:pic>
        <p:nvPicPr>
          <p:cNvPr descr="germ-MMAP-md.png" id="71" name="Shape 71"/>
          <p:cNvPicPr preferRelativeResize="0"/>
          <p:nvPr/>
        </p:nvPicPr>
        <p:blipFill>
          <a:blip r:embed="rId10">
            <a:alphaModFix/>
          </a:blip>
          <a:stretch>
            <a:fillRect/>
          </a:stretch>
        </p:blipFill>
        <p:spPr>
          <a:xfrm>
            <a:off x="4752050" y="4613900"/>
            <a:ext cx="1294624" cy="763199"/>
          </a:xfrm>
          <a:prstGeom prst="rect">
            <a:avLst/>
          </a:prstGeom>
          <a:noFill/>
          <a:ln>
            <a:noFill/>
          </a:ln>
        </p:spPr>
      </p:pic>
      <p:pic>
        <p:nvPicPr>
          <p:cNvPr descr="^28A214C4E024CD0089E1C9018CCE0CD36649FEBDEBA134EDE2^pimgpsh_fullsize_distr (2).jpg" id="72" name="Shape 72"/>
          <p:cNvPicPr preferRelativeResize="0"/>
          <p:nvPr/>
        </p:nvPicPr>
        <p:blipFill>
          <a:blip r:embed="rId11">
            <a:alphaModFix/>
          </a:blip>
          <a:stretch>
            <a:fillRect/>
          </a:stretch>
        </p:blipFill>
        <p:spPr>
          <a:xfrm>
            <a:off x="8907962" y="2844450"/>
            <a:ext cx="640225" cy="1299649"/>
          </a:xfrm>
          <a:prstGeom prst="rect">
            <a:avLst/>
          </a:prstGeom>
          <a:noFill/>
          <a:ln>
            <a:noFill/>
          </a:ln>
        </p:spPr>
      </p:pic>
      <p:pic>
        <p:nvPicPr>
          <p:cNvPr descr="^28A214C4E024CD0089E1C9018CCE0CD36649FEBDEBA134EDE2^pimgpsh_fullsize_distr (2).jpg" id="73" name="Shape 73"/>
          <p:cNvPicPr preferRelativeResize="0"/>
          <p:nvPr/>
        </p:nvPicPr>
        <p:blipFill>
          <a:blip r:embed="rId11">
            <a:alphaModFix/>
          </a:blip>
          <a:stretch>
            <a:fillRect/>
          </a:stretch>
        </p:blipFill>
        <p:spPr>
          <a:xfrm>
            <a:off x="8907962" y="4144100"/>
            <a:ext cx="640225" cy="1299649"/>
          </a:xfrm>
          <a:prstGeom prst="rect">
            <a:avLst/>
          </a:prstGeom>
          <a:noFill/>
          <a:ln>
            <a:noFill/>
          </a:ln>
        </p:spPr>
      </p:pic>
      <p:pic>
        <p:nvPicPr>
          <p:cNvPr descr="^28A214C4E024CD0089E1C9018CCE0CD36649FEBDEBA134EDE2^pimgpsh_fullsize_distr (2).jpg" id="74" name="Shape 74"/>
          <p:cNvPicPr preferRelativeResize="0"/>
          <p:nvPr/>
        </p:nvPicPr>
        <p:blipFill>
          <a:blip r:embed="rId11">
            <a:alphaModFix/>
          </a:blip>
          <a:stretch>
            <a:fillRect/>
          </a:stretch>
        </p:blipFill>
        <p:spPr>
          <a:xfrm>
            <a:off x="-404212" y="2844450"/>
            <a:ext cx="640225" cy="1299649"/>
          </a:xfrm>
          <a:prstGeom prst="rect">
            <a:avLst/>
          </a:prstGeom>
          <a:noFill/>
          <a:ln>
            <a:noFill/>
          </a:ln>
        </p:spPr>
      </p:pic>
      <p:pic>
        <p:nvPicPr>
          <p:cNvPr descr="^28A214C4E024CD0089E1C9018CCE0CD36649FEBDEBA134EDE2^pimgpsh_fullsize_distr (2).jpg" id="75" name="Shape 75"/>
          <p:cNvPicPr preferRelativeResize="0"/>
          <p:nvPr/>
        </p:nvPicPr>
        <p:blipFill>
          <a:blip r:embed="rId11">
            <a:alphaModFix/>
          </a:blip>
          <a:stretch>
            <a:fillRect/>
          </a:stretch>
        </p:blipFill>
        <p:spPr>
          <a:xfrm>
            <a:off x="-404212" y="4144100"/>
            <a:ext cx="640225" cy="1299649"/>
          </a:xfrm>
          <a:prstGeom prst="rect">
            <a:avLst/>
          </a:prstGeom>
          <a:noFill/>
          <a:ln>
            <a:noFill/>
          </a:ln>
        </p:spPr>
      </p:pic>
      <p:pic>
        <p:nvPicPr>
          <p:cNvPr descr="^28A214C4E024CD0089E1C9018CCE0CD36649FEBDEBA134EDE2^pimgpsh_fullsize_distr (2).jpg" id="76" name="Shape 76"/>
          <p:cNvPicPr preferRelativeResize="0"/>
          <p:nvPr/>
        </p:nvPicPr>
        <p:blipFill>
          <a:blip r:embed="rId11">
            <a:alphaModFix/>
          </a:blip>
          <a:stretch>
            <a:fillRect/>
          </a:stretch>
        </p:blipFill>
        <p:spPr>
          <a:xfrm>
            <a:off x="8907962" y="275600"/>
            <a:ext cx="640225" cy="1299649"/>
          </a:xfrm>
          <a:prstGeom prst="rect">
            <a:avLst/>
          </a:prstGeom>
          <a:noFill/>
          <a:ln>
            <a:noFill/>
          </a:ln>
        </p:spPr>
      </p:pic>
      <p:pic>
        <p:nvPicPr>
          <p:cNvPr descr="^28A214C4E024CD0089E1C9018CCE0CD36649FEBDEBA134EDE2^pimgpsh_fullsize_distr (2).jpg" id="77" name="Shape 77"/>
          <p:cNvPicPr preferRelativeResize="0"/>
          <p:nvPr/>
        </p:nvPicPr>
        <p:blipFill>
          <a:blip r:embed="rId11">
            <a:alphaModFix/>
          </a:blip>
          <a:stretch>
            <a:fillRect/>
          </a:stretch>
        </p:blipFill>
        <p:spPr>
          <a:xfrm>
            <a:off x="8907962" y="1544800"/>
            <a:ext cx="640225" cy="1299649"/>
          </a:xfrm>
          <a:prstGeom prst="rect">
            <a:avLst/>
          </a:prstGeom>
          <a:noFill/>
          <a:ln>
            <a:noFill/>
          </a:ln>
        </p:spPr>
      </p:pic>
      <p:pic>
        <p:nvPicPr>
          <p:cNvPr descr="^28A214C4E024CD0089E1C9018CCE0CD36649FEBDEBA134EDE2^pimgpsh_fullsize_distr (2).jpg" id="78" name="Shape 78"/>
          <p:cNvPicPr preferRelativeResize="0"/>
          <p:nvPr/>
        </p:nvPicPr>
        <p:blipFill>
          <a:blip r:embed="rId11">
            <a:alphaModFix/>
          </a:blip>
          <a:stretch>
            <a:fillRect/>
          </a:stretch>
        </p:blipFill>
        <p:spPr>
          <a:xfrm>
            <a:off x="-404224" y="-630025"/>
            <a:ext cx="9952424" cy="1299649"/>
          </a:xfrm>
          <a:prstGeom prst="rect">
            <a:avLst/>
          </a:prstGeom>
          <a:noFill/>
          <a:ln>
            <a:noFill/>
          </a:ln>
        </p:spPr>
      </p:pic>
      <p:pic>
        <p:nvPicPr>
          <p:cNvPr descr="^28A214C4E024CD0089E1C9018CCE0CD36649FEBDEBA134EDE2^pimgpsh_fullsize_distr (2).jpg" id="79" name="Shape 79"/>
          <p:cNvPicPr preferRelativeResize="0"/>
          <p:nvPr/>
        </p:nvPicPr>
        <p:blipFill>
          <a:blip r:embed="rId11">
            <a:alphaModFix/>
          </a:blip>
          <a:stretch>
            <a:fillRect/>
          </a:stretch>
        </p:blipFill>
        <p:spPr>
          <a:xfrm>
            <a:off x="-404225" y="644525"/>
            <a:ext cx="640249" cy="900276"/>
          </a:xfrm>
          <a:prstGeom prst="rect">
            <a:avLst/>
          </a:prstGeom>
          <a:noFill/>
          <a:ln>
            <a:noFill/>
          </a:ln>
        </p:spPr>
      </p:pic>
      <p:pic>
        <p:nvPicPr>
          <p:cNvPr descr="^28A214C4E024CD0089E1C9018CCE0CD36649FEBDEBA134EDE2^pimgpsh_fullsize_distr (2).jpg" id="80" name="Shape 80"/>
          <p:cNvPicPr preferRelativeResize="0"/>
          <p:nvPr/>
        </p:nvPicPr>
        <p:blipFill>
          <a:blip r:embed="rId11">
            <a:alphaModFix/>
          </a:blip>
          <a:stretch>
            <a:fillRect/>
          </a:stretch>
        </p:blipFill>
        <p:spPr>
          <a:xfrm>
            <a:off x="-404212" y="1544800"/>
            <a:ext cx="640225" cy="1299649"/>
          </a:xfrm>
          <a:prstGeom prst="rect">
            <a:avLst/>
          </a:prstGeom>
          <a:noFill/>
          <a:ln>
            <a:noFill/>
          </a:ln>
        </p:spPr>
      </p:pic>
      <p:sp>
        <p:nvSpPr>
          <p:cNvPr id="81" name="Shape 81"/>
          <p:cNvSpPr txBox="1"/>
          <p:nvPr>
            <p:ph type="title"/>
          </p:nvPr>
        </p:nvSpPr>
        <p:spPr>
          <a:xfrm>
            <a:off x="93475" y="-97625"/>
            <a:ext cx="8520599" cy="800999"/>
          </a:xfrm>
          <a:prstGeom prst="rect">
            <a:avLst/>
          </a:prstGeom>
        </p:spPr>
        <p:txBody>
          <a:bodyPr anchorCtr="0" anchor="t" bIns="91425" lIns="91425" rIns="91425" tIns="91425">
            <a:noAutofit/>
          </a:bodyPr>
          <a:lstStyle/>
          <a:p>
            <a:pPr lvl="0" rtl="0">
              <a:spcBef>
                <a:spcPts val="0"/>
              </a:spcBef>
              <a:buNone/>
            </a:pPr>
            <a:r>
              <a:rPr lang="en">
                <a:solidFill>
                  <a:srgbClr val="FFFFFF"/>
                </a:solidFill>
              </a:rPr>
              <a:t>Settings and props - War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sp>
        <p:nvSpPr>
          <p:cNvPr id="86" name="Shape 86"/>
          <p:cNvSpPr txBox="1"/>
          <p:nvPr>
            <p:ph type="title"/>
          </p:nvPr>
        </p:nvSpPr>
        <p:spPr>
          <a:xfrm>
            <a:off x="311700" y="29650"/>
            <a:ext cx="8520599" cy="800999"/>
          </a:xfrm>
          <a:prstGeom prst="rect">
            <a:avLst/>
          </a:prstGeom>
        </p:spPr>
        <p:txBody>
          <a:bodyPr anchorCtr="0" anchor="t" bIns="91425" lIns="91425" rIns="91425" tIns="91425">
            <a:noAutofit/>
          </a:bodyPr>
          <a:lstStyle/>
          <a:p>
            <a:pPr lvl="0">
              <a:spcBef>
                <a:spcPts val="0"/>
              </a:spcBef>
              <a:buNone/>
            </a:pPr>
            <a:r>
              <a:rPr lang="en"/>
              <a:t>Settings and props - Science Fiction</a:t>
            </a:r>
          </a:p>
        </p:txBody>
      </p:sp>
      <p:graphicFrame>
        <p:nvGraphicFramePr>
          <p:cNvPr id="87" name="Shape 87"/>
          <p:cNvGraphicFramePr/>
          <p:nvPr/>
        </p:nvGraphicFramePr>
        <p:xfrm>
          <a:off x="303025" y="830650"/>
          <a:ext cx="3000000" cy="3000000"/>
        </p:xfrm>
        <a:graphic>
          <a:graphicData uri="http://schemas.openxmlformats.org/drawingml/2006/table">
            <a:tbl>
              <a:tblPr>
                <a:noFill/>
                <a:tableStyleId>{C25A7EF2-443A-444B-B577-7A50C21FF292}</a:tableStyleId>
              </a:tblPr>
              <a:tblGrid>
                <a:gridCol w="1909950"/>
                <a:gridCol w="2426000"/>
                <a:gridCol w="1734525"/>
                <a:gridCol w="2601450"/>
              </a:tblGrid>
              <a:tr h="285525">
                <a:tc>
                  <a:txBody>
                    <a:bodyPr>
                      <a:noAutofit/>
                    </a:bodyPr>
                    <a:lstStyle/>
                    <a:p>
                      <a:pPr lvl="0" rtl="0">
                        <a:spcBef>
                          <a:spcPts val="0"/>
                        </a:spcBef>
                        <a:buNone/>
                      </a:pPr>
                      <a:r>
                        <a:rPr lang="en" sz="900">
                          <a:solidFill>
                            <a:srgbClr val="EFEFEF"/>
                          </a:solidFill>
                        </a:rPr>
                        <a:t>Prop (Example)</a:t>
                      </a:r>
                    </a:p>
                  </a:txBody>
                  <a:tcPr marT="91425" marB="91425" marR="91425" marL="91425">
                    <a:solidFill>
                      <a:schemeClr val="dk1"/>
                    </a:solidFill>
                  </a:tcPr>
                </a:tc>
                <a:tc>
                  <a:txBody>
                    <a:bodyPr>
                      <a:noAutofit/>
                    </a:bodyPr>
                    <a:lstStyle/>
                    <a:p>
                      <a:pPr lvl="0" rtl="0">
                        <a:spcBef>
                          <a:spcPts val="0"/>
                        </a:spcBef>
                        <a:buNone/>
                      </a:pPr>
                      <a:r>
                        <a:rPr lang="en" sz="900">
                          <a:solidFill>
                            <a:srgbClr val="EFEFEF"/>
                          </a:solidFill>
                        </a:rPr>
                        <a:t>Prop (Explanation)</a:t>
                      </a:r>
                    </a:p>
                  </a:txBody>
                  <a:tcPr marT="91425" marB="91425" marR="91425" marL="91425">
                    <a:solidFill>
                      <a:schemeClr val="dk1"/>
                    </a:solidFill>
                  </a:tcPr>
                </a:tc>
                <a:tc>
                  <a:txBody>
                    <a:bodyPr>
                      <a:noAutofit/>
                    </a:bodyPr>
                    <a:lstStyle/>
                    <a:p>
                      <a:pPr lvl="0" rtl="0">
                        <a:spcBef>
                          <a:spcPts val="0"/>
                        </a:spcBef>
                        <a:buNone/>
                      </a:pPr>
                      <a:r>
                        <a:rPr lang="en" sz="900">
                          <a:solidFill>
                            <a:srgbClr val="EFEFEF"/>
                          </a:solidFill>
                        </a:rPr>
                        <a:t>Setting (Example)</a:t>
                      </a:r>
                    </a:p>
                  </a:txBody>
                  <a:tcPr marT="91425" marB="91425" marR="91425" marL="91425">
                    <a:solidFill>
                      <a:schemeClr val="dk1"/>
                    </a:solidFill>
                  </a:tcPr>
                </a:tc>
                <a:tc>
                  <a:txBody>
                    <a:bodyPr>
                      <a:noAutofit/>
                    </a:bodyPr>
                    <a:lstStyle/>
                    <a:p>
                      <a:pPr lvl="0" rtl="0">
                        <a:spcBef>
                          <a:spcPts val="0"/>
                        </a:spcBef>
                        <a:buNone/>
                      </a:pPr>
                      <a:r>
                        <a:rPr lang="en" sz="900">
                          <a:solidFill>
                            <a:srgbClr val="EFEFEF"/>
                          </a:solidFill>
                        </a:rPr>
                        <a:t>Setting (Explanation)</a:t>
                      </a:r>
                    </a:p>
                  </a:txBody>
                  <a:tcPr marT="91425" marB="91425" marR="91425" marL="91425">
                    <a:solidFill>
                      <a:schemeClr val="dk1"/>
                    </a:solidFill>
                  </a:tcPr>
                </a:tc>
              </a:tr>
              <a:tr h="652875">
                <a:tc>
                  <a:txBody>
                    <a:bodyPr>
                      <a:noAutofit/>
                    </a:bodyPr>
                    <a:lstStyle/>
                    <a:p>
                      <a:pPr lvl="0" rtl="0">
                        <a:spcBef>
                          <a:spcPts val="0"/>
                        </a:spcBef>
                        <a:buNone/>
                      </a:pPr>
                      <a:r>
                        <a:rPr lang="en" sz="900"/>
                        <a:t>Lightsaber</a:t>
                      </a:r>
                    </a:p>
                    <a:p>
                      <a:pPr lvl="0" rtl="0">
                        <a:spcBef>
                          <a:spcPts val="0"/>
                        </a:spcBef>
                        <a:buNone/>
                      </a:pPr>
                      <a:r>
                        <a:t/>
                      </a:r>
                      <a:endParaRPr sz="900"/>
                    </a:p>
                  </a:txBody>
                  <a:tcPr marT="91425" marB="91425" marR="91425" marL="91425"/>
                </a:tc>
                <a:tc>
                  <a:txBody>
                    <a:bodyPr>
                      <a:noAutofit/>
                    </a:bodyPr>
                    <a:lstStyle/>
                    <a:p>
                      <a:pPr lvl="0">
                        <a:spcBef>
                          <a:spcPts val="0"/>
                        </a:spcBef>
                        <a:buNone/>
                      </a:pPr>
                      <a:r>
                        <a:rPr lang="en" sz="1100"/>
                        <a:t>Lightsabers are swords whose blade is in the form of a laser and are widely used in different science fiction films.</a:t>
                      </a:r>
                    </a:p>
                  </a:txBody>
                  <a:tcPr marT="91425" marB="91425" marR="91425" marL="91425"/>
                </a:tc>
                <a:tc>
                  <a:txBody>
                    <a:bodyPr>
                      <a:noAutofit/>
                    </a:bodyPr>
                    <a:lstStyle/>
                    <a:p>
                      <a:pPr lvl="0">
                        <a:spcBef>
                          <a:spcPts val="0"/>
                        </a:spcBef>
                        <a:buNone/>
                      </a:pPr>
                      <a:r>
                        <a:rPr lang="en" sz="900"/>
                        <a:t>Space</a:t>
                      </a:r>
                    </a:p>
                  </a:txBody>
                  <a:tcPr marT="91425" marB="91425" marR="91425" marL="91425"/>
                </a:tc>
                <a:tc>
                  <a:txBody>
                    <a:bodyPr>
                      <a:noAutofit/>
                    </a:bodyPr>
                    <a:lstStyle/>
                    <a:p>
                      <a:pPr lvl="0">
                        <a:spcBef>
                          <a:spcPts val="0"/>
                        </a:spcBef>
                        <a:buNone/>
                      </a:pPr>
                      <a:r>
                        <a:rPr lang="en" sz="900"/>
                        <a:t>Most Sci Fi movies take place in outer space, an example of this is star wars. </a:t>
                      </a:r>
                    </a:p>
                  </a:txBody>
                  <a:tcPr marT="91425" marB="91425" marR="91425" marL="91425">
                    <a:lnB cap="flat" cmpd="sng" w="9525">
                      <a:solidFill>
                        <a:srgbClr val="000000"/>
                      </a:solidFill>
                      <a:prstDash val="solid"/>
                      <a:round/>
                      <a:headEnd len="med" w="med" type="none"/>
                      <a:tailEnd len="med" w="med" type="none"/>
                    </a:lnB>
                  </a:tcPr>
                </a:tc>
              </a:tr>
              <a:tr h="864775">
                <a:tc>
                  <a:txBody>
                    <a:bodyPr>
                      <a:noAutofit/>
                    </a:bodyPr>
                    <a:lstStyle/>
                    <a:p>
                      <a:pPr lvl="0" rtl="0">
                        <a:spcBef>
                          <a:spcPts val="0"/>
                        </a:spcBef>
                        <a:buNone/>
                      </a:pPr>
                      <a:r>
                        <a:rPr lang="en" sz="900"/>
                        <a:t>Spaceships</a:t>
                      </a:r>
                    </a:p>
                    <a:p>
                      <a:pPr lvl="0" rtl="0">
                        <a:spcBef>
                          <a:spcPts val="0"/>
                        </a:spcBef>
                        <a:buNone/>
                      </a:pPr>
                      <a:r>
                        <a:t/>
                      </a:r>
                      <a:endParaRPr sz="900"/>
                    </a:p>
                  </a:txBody>
                  <a:tcPr marT="91425" marB="91425" marR="91425" marL="91425"/>
                </a:tc>
                <a:tc>
                  <a:txBody>
                    <a:bodyPr>
                      <a:noAutofit/>
                    </a:bodyPr>
                    <a:lstStyle/>
                    <a:p>
                      <a:pPr lvl="0">
                        <a:spcBef>
                          <a:spcPts val="0"/>
                        </a:spcBef>
                        <a:buNone/>
                      </a:pPr>
                      <a:r>
                        <a:rPr lang="en" sz="1100">
                          <a:solidFill>
                            <a:srgbClr val="222222"/>
                          </a:solidFill>
                          <a:highlight>
                            <a:srgbClr val="FFFFFF"/>
                          </a:highlight>
                        </a:rPr>
                        <a:t>Spaceships are basically a spacecraft, especially one controlled by a crew. This part</a:t>
                      </a:r>
                    </a:p>
                  </a:txBody>
                  <a:tcPr marT="91425" marB="91425" marR="91425" marL="91425"/>
                </a:tc>
                <a:tc>
                  <a:txBody>
                    <a:bodyPr>
                      <a:noAutofit/>
                    </a:bodyPr>
                    <a:lstStyle/>
                    <a:p>
                      <a:pPr lvl="0" rtl="0">
                        <a:spcBef>
                          <a:spcPts val="0"/>
                        </a:spcBef>
                        <a:buNone/>
                      </a:pPr>
                      <a:r>
                        <a:rPr lang="en" sz="900"/>
                        <a:t>The</a:t>
                      </a:r>
                    </a:p>
                    <a:p>
                      <a:pPr lvl="0">
                        <a:spcBef>
                          <a:spcPts val="0"/>
                        </a:spcBef>
                        <a:buNone/>
                      </a:pPr>
                      <a:r>
                        <a:rPr lang="en" sz="900"/>
                        <a:t>Future</a:t>
                      </a:r>
                    </a:p>
                  </a:txBody>
                  <a:tcPr marT="91425" marB="91425" marR="91425" marL="91425">
                    <a:lnR cap="flat" cmpd="sng" w="9525">
                      <a:solidFill>
                        <a:srgbClr val="000000"/>
                      </a:solidFill>
                      <a:prstDash val="solid"/>
                      <a:round/>
                      <a:headEnd len="med" w="med" type="none"/>
                      <a:tailEnd len="med" w="med" type="none"/>
                    </a:lnR>
                  </a:tcPr>
                </a:tc>
                <a:tc>
                  <a:txBody>
                    <a:bodyPr>
                      <a:noAutofit/>
                    </a:bodyPr>
                    <a:lstStyle/>
                    <a:p>
                      <a:pPr lvl="0">
                        <a:spcBef>
                          <a:spcPts val="0"/>
                        </a:spcBef>
                        <a:buNone/>
                      </a:pPr>
                      <a:r>
                        <a:rPr lang="en" sz="1050">
                          <a:solidFill>
                            <a:srgbClr val="252525"/>
                          </a:solidFill>
                          <a:highlight>
                            <a:srgbClr val="FFFFFF"/>
                          </a:highlight>
                        </a:rPr>
                        <a:t>The future is what will happen in the time after the present. Its arrival is considered inevitable due to the existence of time and the laws of</a:t>
                      </a:r>
                      <a:r>
                        <a:rPr lang="en" sz="1050">
                          <a:solidFill>
                            <a:srgbClr val="0B0080"/>
                          </a:solidFill>
                          <a:highlight>
                            <a:srgbClr val="FFFFFF"/>
                          </a:highlight>
                          <a:hlinkClick r:id="rId3"/>
                        </a:rPr>
                        <a:t> </a:t>
                      </a:r>
                      <a:r>
                        <a:rPr lang="en" sz="900"/>
                        <a:t>physics</a:t>
                      </a:r>
                    </a:p>
                  </a:txBody>
                  <a:tcPr marT="91425" marB="91425" marR="91425" marL="91425">
                    <a:lnL cap="flat" cmpd="sng" w="9525">
                      <a:solidFill>
                        <a:srgbClr val="000000"/>
                      </a:solidFill>
                      <a:prstDash val="solid"/>
                      <a:round/>
                      <a:headEnd len="med" w="med" type="none"/>
                      <a:tailEnd len="med" w="med" type="none"/>
                    </a:lnL>
                    <a:lnR cap="flat" cmpd="sng" w="9525">
                      <a:solidFill>
                        <a:srgbClr val="000000"/>
                      </a:solidFill>
                      <a:prstDash val="solid"/>
                      <a:round/>
                      <a:headEnd len="med" w="med" type="none"/>
                      <a:tailEnd len="med" w="med" type="none"/>
                    </a:ln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820925">
                <a:tc>
                  <a:txBody>
                    <a:bodyPr>
                      <a:noAutofit/>
                    </a:bodyPr>
                    <a:lstStyle/>
                    <a:p>
                      <a:pPr lvl="0" rtl="0">
                        <a:spcBef>
                          <a:spcPts val="0"/>
                        </a:spcBef>
                        <a:buNone/>
                      </a:pPr>
                      <a:r>
                        <a:rPr lang="en" sz="900"/>
                        <a:t>Gadgets/guns</a:t>
                      </a:r>
                    </a:p>
                    <a:p>
                      <a:pPr lvl="0" rtl="0">
                        <a:spcBef>
                          <a:spcPts val="0"/>
                        </a:spcBef>
                        <a:buNone/>
                      </a:pPr>
                      <a:r>
                        <a:t/>
                      </a:r>
                      <a:endParaRPr sz="900"/>
                    </a:p>
                  </a:txBody>
                  <a:tcPr marT="91425" marB="91425" marR="91425" marL="91425"/>
                </a:tc>
                <a:tc>
                  <a:txBody>
                    <a:bodyPr>
                      <a:noAutofit/>
                    </a:bodyPr>
                    <a:lstStyle/>
                    <a:p>
                      <a:pPr lvl="0">
                        <a:spcBef>
                          <a:spcPts val="0"/>
                        </a:spcBef>
                        <a:buNone/>
                      </a:pPr>
                      <a:r>
                        <a:rPr lang="en" sz="1100">
                          <a:solidFill>
                            <a:srgbClr val="222222"/>
                          </a:solidFill>
                          <a:highlight>
                            <a:srgbClr val="FFFFFF"/>
                          </a:highlight>
                        </a:rPr>
                        <a:t>Gadgets/guns are usually small devices or tools that insinuates violence or conflict in a film.</a:t>
                      </a:r>
                    </a:p>
                  </a:txBody>
                  <a:tcPr marT="91425" marB="91425" marR="91425" marL="91425"/>
                </a:tc>
                <a:tc>
                  <a:txBody>
                    <a:bodyPr>
                      <a:noAutofit/>
                    </a:bodyPr>
                    <a:lstStyle/>
                    <a:p>
                      <a:pPr lvl="0" rtl="0">
                        <a:spcBef>
                          <a:spcPts val="0"/>
                        </a:spcBef>
                        <a:buNone/>
                      </a:pPr>
                      <a:r>
                        <a:rPr lang="en" sz="900"/>
                        <a:t>Space </a:t>
                      </a:r>
                    </a:p>
                    <a:p>
                      <a:pPr lvl="0">
                        <a:spcBef>
                          <a:spcPts val="0"/>
                        </a:spcBef>
                        <a:buNone/>
                      </a:pPr>
                      <a:r>
                        <a:rPr lang="en" sz="900"/>
                        <a:t>station</a:t>
                      </a:r>
                    </a:p>
                  </a:txBody>
                  <a:tcPr marT="91425" marB="91425" marR="91425" marL="91425"/>
                </a:tc>
                <a:tc>
                  <a:txBody>
                    <a:bodyPr>
                      <a:noAutofit/>
                    </a:bodyPr>
                    <a:lstStyle/>
                    <a:p>
                      <a:pPr lvl="0">
                        <a:spcBef>
                          <a:spcPts val="0"/>
                        </a:spcBef>
                        <a:buNone/>
                      </a:pPr>
                      <a:r>
                        <a:rPr lang="en" sz="900"/>
                        <a:t>Most survival sci-fi movies take place in space stations like the movie “Gravity”. </a:t>
                      </a:r>
                    </a:p>
                  </a:txBody>
                  <a:tcPr marT="91425" marB="91425" marR="91425" marL="91425">
                    <a:lnT cap="flat" cmpd="sng" w="9525">
                      <a:solidFill>
                        <a:srgbClr val="000000"/>
                      </a:solidFill>
                      <a:prstDash val="solid"/>
                      <a:round/>
                      <a:headEnd len="med" w="med" type="none"/>
                      <a:tailEnd len="med" w="med" type="none"/>
                    </a:lnT>
                  </a:tcPr>
                </a:tc>
              </a:tr>
              <a:tr h="740550">
                <a:tc>
                  <a:txBody>
                    <a:bodyPr>
                      <a:noAutofit/>
                    </a:bodyPr>
                    <a:lstStyle/>
                    <a:p>
                      <a:pPr lvl="0" rtl="0">
                        <a:spcBef>
                          <a:spcPts val="0"/>
                        </a:spcBef>
                        <a:buNone/>
                      </a:pPr>
                      <a:r>
                        <a:rPr lang="en" sz="900"/>
                        <a:t>Creatures</a:t>
                      </a:r>
                    </a:p>
                    <a:p>
                      <a:pPr lvl="0" rtl="0">
                        <a:spcBef>
                          <a:spcPts val="0"/>
                        </a:spcBef>
                        <a:buNone/>
                      </a:pPr>
                      <a:r>
                        <a:t/>
                      </a:r>
                      <a:endParaRPr sz="900"/>
                    </a:p>
                  </a:txBody>
                  <a:tcPr marT="91425" marB="91425" marR="91425" marL="91425"/>
                </a:tc>
                <a:tc>
                  <a:txBody>
                    <a:bodyPr>
                      <a:noAutofit/>
                    </a:bodyPr>
                    <a:lstStyle/>
                    <a:p>
                      <a:pPr lvl="0">
                        <a:spcBef>
                          <a:spcPts val="0"/>
                        </a:spcBef>
                        <a:buNone/>
                      </a:pPr>
                      <a:r>
                        <a:rPr lang="en" sz="1100"/>
                        <a:t>Creatures are living things involved in sci-fi films which aren’t classified as animals or humans. </a:t>
                      </a:r>
                    </a:p>
                  </a:txBody>
                  <a:tcPr marT="91425" marB="91425" marR="91425" marL="91425"/>
                </a:tc>
                <a:tc>
                  <a:txBody>
                    <a:bodyPr>
                      <a:noAutofit/>
                    </a:bodyPr>
                    <a:lstStyle/>
                    <a:p>
                      <a:pPr lvl="0" rtl="0">
                        <a:spcBef>
                          <a:spcPts val="0"/>
                        </a:spcBef>
                        <a:buNone/>
                      </a:pPr>
                      <a:r>
                        <a:t/>
                      </a:r>
                      <a:endParaRPr sz="900"/>
                    </a:p>
                    <a:p>
                      <a:pPr lvl="0">
                        <a:spcBef>
                          <a:spcPts val="0"/>
                        </a:spcBef>
                        <a:buNone/>
                      </a:pPr>
                      <a:r>
                        <a:t/>
                      </a:r>
                      <a:endParaRPr sz="900"/>
                    </a:p>
                  </a:txBody>
                  <a:tcPr marT="91425" marB="91425" marR="91425" marL="91425"/>
                </a:tc>
                <a:tc>
                  <a:txBody>
                    <a:bodyPr>
                      <a:noAutofit/>
                    </a:bodyPr>
                    <a:lstStyle/>
                    <a:p>
                      <a:pPr lvl="0" rtl="0">
                        <a:spcBef>
                          <a:spcPts val="0"/>
                        </a:spcBef>
                        <a:buNone/>
                      </a:pPr>
                      <a:r>
                        <a:rPr lang="en" sz="900"/>
                        <a:t>Characters may travel interstellar distances or portray the most random plots towards parallel universes. It could consist of aliens, creatures, different environments / civilisations etc. </a:t>
                      </a:r>
                    </a:p>
                  </a:txBody>
                  <a:tcPr marT="91425" marB="91425" marR="91425" marL="91425"/>
                </a:tc>
              </a:tr>
              <a:tr h="740550">
                <a:tc>
                  <a:txBody>
                    <a:bodyPr>
                      <a:noAutofit/>
                    </a:bodyPr>
                    <a:lstStyle/>
                    <a:p>
                      <a:pPr lvl="0" rtl="0">
                        <a:spcBef>
                          <a:spcPts val="0"/>
                        </a:spcBef>
                        <a:buNone/>
                      </a:pPr>
                      <a:r>
                        <a:rPr lang="en" sz="900"/>
                        <a:t>Robots</a:t>
                      </a:r>
                    </a:p>
                    <a:p>
                      <a:pPr lvl="0" rtl="0">
                        <a:spcBef>
                          <a:spcPts val="0"/>
                        </a:spcBef>
                        <a:buNone/>
                      </a:pPr>
                      <a:r>
                        <a:t/>
                      </a:r>
                      <a:endParaRPr sz="900"/>
                    </a:p>
                  </a:txBody>
                  <a:tcPr marT="91425" marB="91425" marR="91425" marL="91425"/>
                </a:tc>
                <a:tc>
                  <a:txBody>
                    <a:bodyPr>
                      <a:noAutofit/>
                    </a:bodyPr>
                    <a:lstStyle/>
                    <a:p>
                      <a:pPr lvl="0">
                        <a:spcBef>
                          <a:spcPts val="0"/>
                        </a:spcBef>
                        <a:buNone/>
                      </a:pPr>
                      <a:r>
                        <a:rPr lang="en" sz="900"/>
                        <a:t>Robots are designed to have the capability to do advanced things through complex technology. They are smart mechanisms that are featured in hundreds of sci-fi films.</a:t>
                      </a:r>
                    </a:p>
                  </a:txBody>
                  <a:tcPr marT="91425" marB="91425" marR="91425" marL="91425"/>
                </a:tc>
                <a:tc>
                  <a:txBody>
                    <a:bodyPr>
                      <a:noAutofit/>
                    </a:bodyPr>
                    <a:lstStyle/>
                    <a:p>
                      <a:pPr lvl="0" rtl="0">
                        <a:spcBef>
                          <a:spcPts val="0"/>
                        </a:spcBef>
                        <a:buNone/>
                      </a:pPr>
                      <a:r>
                        <a:rPr lang="en" sz="900"/>
                        <a:t>Planet</a:t>
                      </a:r>
                    </a:p>
                    <a:p>
                      <a:pPr lvl="0">
                        <a:spcBef>
                          <a:spcPts val="0"/>
                        </a:spcBef>
                        <a:buNone/>
                      </a:pPr>
                      <a:r>
                        <a:rPr lang="en" sz="900"/>
                        <a:t>Mars</a:t>
                      </a:r>
                    </a:p>
                  </a:txBody>
                  <a:tcPr marT="91425" marB="91425" marR="91425" marL="91425"/>
                </a:tc>
                <a:tc>
                  <a:txBody>
                    <a:bodyPr>
                      <a:noAutofit/>
                    </a:bodyPr>
                    <a:lstStyle/>
                    <a:p>
                      <a:pPr lvl="0" rtl="0">
                        <a:spcBef>
                          <a:spcPts val="0"/>
                        </a:spcBef>
                        <a:buNone/>
                      </a:pPr>
                      <a:r>
                        <a:rPr lang="en" sz="900"/>
                        <a:t>Science fiction films are often set on different planets such as Mars. It gives a galaxy feel to the movie and is very commonly used in Sci-fi movies.</a:t>
                      </a:r>
                    </a:p>
                  </a:txBody>
                  <a:tcPr marT="91425" marB="91425" marR="91425" marL="91425"/>
                </a:tc>
              </a:tr>
            </a:tbl>
          </a:graphicData>
        </a:graphic>
      </p:graphicFrame>
      <p:pic>
        <p:nvPicPr>
          <p:cNvPr descr="lightsaber.jpg" id="88" name="Shape 88"/>
          <p:cNvPicPr preferRelativeResize="0"/>
          <p:nvPr/>
        </p:nvPicPr>
        <p:blipFill>
          <a:blip r:embed="rId4">
            <a:alphaModFix/>
          </a:blip>
          <a:stretch>
            <a:fillRect/>
          </a:stretch>
        </p:blipFill>
        <p:spPr>
          <a:xfrm>
            <a:off x="1110151" y="1205675"/>
            <a:ext cx="1045148" cy="587924"/>
          </a:xfrm>
          <a:prstGeom prst="rect">
            <a:avLst/>
          </a:prstGeom>
          <a:noFill/>
          <a:ln>
            <a:noFill/>
          </a:ln>
        </p:spPr>
      </p:pic>
      <p:pic>
        <p:nvPicPr>
          <p:cNvPr descr="spaceship.jpg" id="89" name="Shape 89"/>
          <p:cNvPicPr preferRelativeResize="0"/>
          <p:nvPr/>
        </p:nvPicPr>
        <p:blipFill>
          <a:blip r:embed="rId5">
            <a:alphaModFix/>
          </a:blip>
          <a:stretch>
            <a:fillRect/>
          </a:stretch>
        </p:blipFill>
        <p:spPr>
          <a:xfrm>
            <a:off x="1097011" y="2013200"/>
            <a:ext cx="943338" cy="587924"/>
          </a:xfrm>
          <a:prstGeom prst="rect">
            <a:avLst/>
          </a:prstGeom>
          <a:noFill/>
          <a:ln>
            <a:noFill/>
          </a:ln>
        </p:spPr>
      </p:pic>
      <p:pic>
        <p:nvPicPr>
          <p:cNvPr descr="guns.jpg" id="90" name="Shape 90"/>
          <p:cNvPicPr preferRelativeResize="0"/>
          <p:nvPr/>
        </p:nvPicPr>
        <p:blipFill>
          <a:blip r:embed="rId6">
            <a:alphaModFix/>
          </a:blip>
          <a:stretch>
            <a:fillRect/>
          </a:stretch>
        </p:blipFill>
        <p:spPr>
          <a:xfrm>
            <a:off x="1097000" y="2857251"/>
            <a:ext cx="943348" cy="589599"/>
          </a:xfrm>
          <a:prstGeom prst="rect">
            <a:avLst/>
          </a:prstGeom>
          <a:noFill/>
          <a:ln>
            <a:noFill/>
          </a:ln>
        </p:spPr>
      </p:pic>
      <p:pic>
        <p:nvPicPr>
          <p:cNvPr descr="robots.jpg" id="91" name="Shape 91"/>
          <p:cNvPicPr preferRelativeResize="0"/>
          <p:nvPr/>
        </p:nvPicPr>
        <p:blipFill>
          <a:blip r:embed="rId7">
            <a:alphaModFix/>
          </a:blip>
          <a:stretch>
            <a:fillRect/>
          </a:stretch>
        </p:blipFill>
        <p:spPr>
          <a:xfrm>
            <a:off x="1066316" y="4510500"/>
            <a:ext cx="840574" cy="629625"/>
          </a:xfrm>
          <a:prstGeom prst="rect">
            <a:avLst/>
          </a:prstGeom>
          <a:noFill/>
          <a:ln>
            <a:noFill/>
          </a:ln>
        </p:spPr>
      </p:pic>
      <p:pic>
        <p:nvPicPr>
          <p:cNvPr descr="gofg.jpg" id="92" name="Shape 92"/>
          <p:cNvPicPr preferRelativeResize="0"/>
          <p:nvPr/>
        </p:nvPicPr>
        <p:blipFill>
          <a:blip r:embed="rId8">
            <a:alphaModFix/>
          </a:blip>
          <a:stretch>
            <a:fillRect/>
          </a:stretch>
        </p:blipFill>
        <p:spPr>
          <a:xfrm>
            <a:off x="1211927" y="3824650"/>
            <a:ext cx="943350" cy="530042"/>
          </a:xfrm>
          <a:prstGeom prst="rect">
            <a:avLst/>
          </a:prstGeom>
          <a:noFill/>
          <a:ln>
            <a:noFill/>
          </a:ln>
        </p:spPr>
      </p:pic>
      <p:pic>
        <p:nvPicPr>
          <p:cNvPr id="93" name="Shape 93"/>
          <p:cNvPicPr preferRelativeResize="0"/>
          <p:nvPr/>
        </p:nvPicPr>
        <p:blipFill>
          <a:blip r:embed="rId9">
            <a:alphaModFix/>
          </a:blip>
          <a:stretch>
            <a:fillRect/>
          </a:stretch>
        </p:blipFill>
        <p:spPr>
          <a:xfrm>
            <a:off x="5208700" y="1274775"/>
            <a:ext cx="1108548" cy="699025"/>
          </a:xfrm>
          <a:prstGeom prst="rect">
            <a:avLst/>
          </a:prstGeom>
          <a:noFill/>
          <a:ln>
            <a:noFill/>
          </a:ln>
        </p:spPr>
      </p:pic>
      <p:pic>
        <p:nvPicPr>
          <p:cNvPr id="94" name="Shape 94"/>
          <p:cNvPicPr preferRelativeResize="0"/>
          <p:nvPr/>
        </p:nvPicPr>
        <p:blipFill>
          <a:blip r:embed="rId10">
            <a:alphaModFix/>
          </a:blip>
          <a:stretch>
            <a:fillRect/>
          </a:stretch>
        </p:blipFill>
        <p:spPr>
          <a:xfrm>
            <a:off x="5204725" y="2081625"/>
            <a:ext cx="1116480" cy="699024"/>
          </a:xfrm>
          <a:prstGeom prst="rect">
            <a:avLst/>
          </a:prstGeom>
          <a:noFill/>
          <a:ln>
            <a:noFill/>
          </a:ln>
        </p:spPr>
      </p:pic>
      <p:pic>
        <p:nvPicPr>
          <p:cNvPr id="95" name="Shape 95"/>
          <p:cNvPicPr preferRelativeResize="0"/>
          <p:nvPr/>
        </p:nvPicPr>
        <p:blipFill>
          <a:blip r:embed="rId11">
            <a:alphaModFix/>
          </a:blip>
          <a:stretch>
            <a:fillRect/>
          </a:stretch>
        </p:blipFill>
        <p:spPr>
          <a:xfrm>
            <a:off x="5200775" y="2990375"/>
            <a:ext cx="1116474" cy="629624"/>
          </a:xfrm>
          <a:prstGeom prst="rect">
            <a:avLst/>
          </a:prstGeom>
          <a:noFill/>
          <a:ln>
            <a:noFill/>
          </a:ln>
        </p:spPr>
      </p:pic>
      <p:pic>
        <p:nvPicPr>
          <p:cNvPr id="96" name="Shape 96"/>
          <p:cNvPicPr preferRelativeResize="0"/>
          <p:nvPr/>
        </p:nvPicPr>
        <p:blipFill>
          <a:blip r:embed="rId12">
            <a:alphaModFix/>
          </a:blip>
          <a:stretch>
            <a:fillRect/>
          </a:stretch>
        </p:blipFill>
        <p:spPr>
          <a:xfrm>
            <a:off x="5200775" y="4492200"/>
            <a:ext cx="1116475" cy="666250"/>
          </a:xfrm>
          <a:prstGeom prst="rect">
            <a:avLst/>
          </a:prstGeom>
          <a:noFill/>
          <a:ln>
            <a:noFill/>
          </a:ln>
        </p:spPr>
      </p:pic>
      <p:pic>
        <p:nvPicPr>
          <p:cNvPr descr="parallel.jpg" id="97" name="Shape 97"/>
          <p:cNvPicPr preferRelativeResize="0"/>
          <p:nvPr/>
        </p:nvPicPr>
        <p:blipFill>
          <a:blip r:embed="rId13">
            <a:alphaModFix/>
          </a:blip>
          <a:stretch>
            <a:fillRect/>
          </a:stretch>
        </p:blipFill>
        <p:spPr>
          <a:xfrm>
            <a:off x="5256600" y="3761300"/>
            <a:ext cx="1108549" cy="589599"/>
          </a:xfrm>
          <a:prstGeom prst="rect">
            <a:avLst/>
          </a:prstGeom>
          <a:noFill/>
          <a:ln>
            <a:noFill/>
          </a:ln>
        </p:spPr>
      </p:pic>
      <p:sp>
        <p:nvSpPr>
          <p:cNvPr id="98" name="Shape 98"/>
          <p:cNvSpPr txBox="1"/>
          <p:nvPr/>
        </p:nvSpPr>
        <p:spPr>
          <a:xfrm>
            <a:off x="4667250" y="3773375"/>
            <a:ext cx="589200" cy="530099"/>
          </a:xfrm>
          <a:prstGeom prst="rect">
            <a:avLst/>
          </a:prstGeom>
          <a:noFill/>
          <a:ln>
            <a:noFill/>
          </a:ln>
        </p:spPr>
        <p:txBody>
          <a:bodyPr anchorCtr="0" anchor="t" bIns="91425" lIns="91425" rIns="91425" tIns="91425">
            <a:noAutofit/>
          </a:bodyPr>
          <a:lstStyle/>
          <a:p>
            <a:pPr lvl="0">
              <a:spcBef>
                <a:spcPts val="0"/>
              </a:spcBef>
              <a:buNone/>
            </a:pPr>
            <a:r>
              <a:rPr lang="en" sz="800"/>
              <a:t>Parallel Universe</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76375"/>
            <a:ext cx="8520599" cy="800999"/>
          </a:xfrm>
          <a:prstGeom prst="rect">
            <a:avLst/>
          </a:prstGeom>
        </p:spPr>
        <p:txBody>
          <a:bodyPr anchorCtr="0" anchor="t" bIns="91425" lIns="91425" rIns="91425" tIns="91425">
            <a:noAutofit/>
          </a:bodyPr>
          <a:lstStyle/>
          <a:p>
            <a:pPr lvl="0">
              <a:spcBef>
                <a:spcPts val="0"/>
              </a:spcBef>
              <a:buNone/>
            </a:pPr>
            <a:r>
              <a:rPr lang="en"/>
              <a:t>Settings and props - Horror </a:t>
            </a:r>
          </a:p>
        </p:txBody>
      </p:sp>
      <p:graphicFrame>
        <p:nvGraphicFramePr>
          <p:cNvPr id="104" name="Shape 104"/>
          <p:cNvGraphicFramePr/>
          <p:nvPr/>
        </p:nvGraphicFramePr>
        <p:xfrm>
          <a:off x="303025" y="830650"/>
          <a:ext cx="3000000" cy="3000000"/>
        </p:xfrm>
        <a:graphic>
          <a:graphicData uri="http://schemas.openxmlformats.org/drawingml/2006/table">
            <a:tbl>
              <a:tblPr>
                <a:noFill/>
                <a:tableStyleId>{C25A7EF2-443A-444B-B577-7A50C21FF292}</a:tableStyleId>
              </a:tblPr>
              <a:tblGrid>
                <a:gridCol w="1909950"/>
                <a:gridCol w="2426000"/>
                <a:gridCol w="1734525"/>
                <a:gridCol w="2601450"/>
              </a:tblGrid>
              <a:tr h="482775">
                <a:tc>
                  <a:txBody>
                    <a:bodyPr>
                      <a:noAutofit/>
                    </a:bodyPr>
                    <a:lstStyle/>
                    <a:p>
                      <a:pPr lvl="0" rtl="0">
                        <a:spcBef>
                          <a:spcPts val="0"/>
                        </a:spcBef>
                        <a:buNone/>
                      </a:pPr>
                      <a:r>
                        <a:rPr lang="en">
                          <a:solidFill>
                            <a:srgbClr val="EFEFEF"/>
                          </a:solidFill>
                        </a:rPr>
                        <a:t>Prop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Prop (Explanation)</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(Explanation)</a:t>
                      </a:r>
                    </a:p>
                  </a:txBody>
                  <a:tcPr marT="91425" marB="91425" marR="91425" marL="91425">
                    <a:solidFill>
                      <a:schemeClr val="dk1"/>
                    </a:solidFill>
                  </a:tcPr>
                </a:tc>
              </a:tr>
              <a:tr h="740550">
                <a:tc>
                  <a:txBody>
                    <a:bodyPr>
                      <a:noAutofit/>
                    </a:bodyPr>
                    <a:lstStyle/>
                    <a:p>
                      <a:pPr lvl="0" rtl="0">
                        <a:spcBef>
                          <a:spcPts val="0"/>
                        </a:spcBef>
                        <a:buNone/>
                      </a:pPr>
                      <a:r>
                        <a:rPr lang="en"/>
                        <a:t>Dolls</a:t>
                      </a:r>
                    </a:p>
                    <a:p>
                      <a:pPr lvl="0" rtl="0">
                        <a:spcBef>
                          <a:spcPts val="0"/>
                        </a:spcBef>
                        <a:buNone/>
                      </a:pPr>
                      <a:r>
                        <a:t/>
                      </a:r>
                      <a:endParaRPr/>
                    </a:p>
                  </a:txBody>
                  <a:tcPr marT="91425" marB="91425" marR="91425" marL="91425"/>
                </a:tc>
                <a:tc>
                  <a:txBody>
                    <a:bodyPr>
                      <a:noAutofit/>
                    </a:bodyPr>
                    <a:lstStyle/>
                    <a:p>
                      <a:pPr lvl="0">
                        <a:spcBef>
                          <a:spcPts val="0"/>
                        </a:spcBef>
                        <a:buNone/>
                      </a:pPr>
                      <a:r>
                        <a:rPr lang="en" sz="800"/>
                        <a:t>Dolls, In specific looks to the viewer they can scare the s*** out of someone by simply staring at you. It is natural for a human to receive this as creepy because that is not something that is visually pleasing to the human eye.</a:t>
                      </a:r>
                    </a:p>
                  </a:txBody>
                  <a:tcPr marT="91425" marB="91425" marR="91425" marL="91425"/>
                </a:tc>
                <a:tc>
                  <a:txBody>
                    <a:bodyPr>
                      <a:noAutofit/>
                    </a:bodyPr>
                    <a:lstStyle/>
                    <a:p>
                      <a:pPr lvl="0" rtl="0">
                        <a:spcBef>
                          <a:spcPts val="0"/>
                        </a:spcBef>
                        <a:buNone/>
                      </a:pPr>
                      <a:r>
                        <a:rPr lang="en" sz="1000"/>
                        <a:t>Lighting -Gagan Singh</a:t>
                      </a:r>
                    </a:p>
                    <a:p>
                      <a:pPr lvl="0">
                        <a:spcBef>
                          <a:spcPts val="0"/>
                        </a:spcBef>
                        <a:buNone/>
                      </a:pPr>
                      <a:r>
                        <a:t/>
                      </a:r>
                      <a:endParaRPr sz="1000"/>
                    </a:p>
                  </a:txBody>
                  <a:tcPr marT="91425" marB="91425" marR="91425" marL="91425"/>
                </a:tc>
                <a:tc>
                  <a:txBody>
                    <a:bodyPr>
                      <a:noAutofit/>
                    </a:bodyPr>
                    <a:lstStyle/>
                    <a:p>
                      <a:pPr lvl="0">
                        <a:spcBef>
                          <a:spcPts val="0"/>
                        </a:spcBef>
                        <a:buNone/>
                      </a:pPr>
                      <a:r>
                        <a:rPr lang="en" sz="800"/>
                        <a:t>This can startle the viewer and can perform uneasy emotions. You just don’t get scared by seeing something at broad daylight or something that looks like like Las vegas. Something like dim lighting like lights peering out from the curtains or a candle light is enough.</a:t>
                      </a:r>
                    </a:p>
                  </a:txBody>
                  <a:tcPr marT="91425" marB="91425" marR="91425" marL="91425"/>
                </a:tc>
              </a:tr>
              <a:tr h="740550">
                <a:tc>
                  <a:txBody>
                    <a:bodyPr>
                      <a:noAutofit/>
                    </a:bodyPr>
                    <a:lstStyle/>
                    <a:p>
                      <a:pPr lvl="0" rtl="0">
                        <a:spcBef>
                          <a:spcPts val="0"/>
                        </a:spcBef>
                        <a:buNone/>
                      </a:pPr>
                      <a:r>
                        <a:rPr lang="en"/>
                        <a:t>Chainsaw</a:t>
                      </a:r>
                    </a:p>
                    <a:p>
                      <a:pPr lvl="0" rtl="0">
                        <a:spcBef>
                          <a:spcPts val="0"/>
                        </a:spcBef>
                        <a:buNone/>
                      </a:pPr>
                      <a:r>
                        <a:t/>
                      </a:r>
                      <a:endParaRPr/>
                    </a:p>
                  </a:txBody>
                  <a:tcPr marT="91425" marB="91425" marR="91425" marL="91425"/>
                </a:tc>
                <a:tc>
                  <a:txBody>
                    <a:bodyPr>
                      <a:noAutofit/>
                    </a:bodyPr>
                    <a:lstStyle/>
                    <a:p>
                      <a:pPr lvl="0">
                        <a:spcBef>
                          <a:spcPts val="0"/>
                        </a:spcBef>
                        <a:buNone/>
                      </a:pPr>
                      <a:r>
                        <a:rPr lang="en" sz="800"/>
                        <a:t>When a death scene is initiated, a gun will not look intimidating for scaring someone in terms of death, something more gorey like a chainsaw can do the trick.</a:t>
                      </a:r>
                    </a:p>
                  </a:txBody>
                  <a:tcPr marT="91425" marB="91425" marR="91425" marL="91425"/>
                </a:tc>
                <a:tc>
                  <a:txBody>
                    <a:bodyPr>
                      <a:noAutofit/>
                    </a:bodyPr>
                    <a:lstStyle/>
                    <a:p>
                      <a:pPr lvl="0" rtl="0">
                        <a:spcBef>
                          <a:spcPts val="0"/>
                        </a:spcBef>
                        <a:buNone/>
                      </a:pPr>
                      <a:r>
                        <a:rPr lang="en" sz="800"/>
                        <a:t>(Blue Scary Red Happy)</a:t>
                      </a:r>
                    </a:p>
                    <a:p>
                      <a:pPr lvl="0" rtl="0">
                        <a:spcBef>
                          <a:spcPts val="0"/>
                        </a:spcBef>
                        <a:buNone/>
                      </a:pPr>
                      <a:r>
                        <a:rPr lang="en" sz="800">
                          <a:solidFill>
                            <a:srgbClr val="1155CC"/>
                          </a:solidFill>
                        </a:rPr>
                        <a:t>https://www.youtube.com/watch?v=xNDiPhVVrZ8</a:t>
                      </a:r>
                    </a:p>
                    <a:p>
                      <a:pPr lvl="0">
                        <a:spcBef>
                          <a:spcPts val="0"/>
                        </a:spcBef>
                        <a:buNone/>
                      </a:pPr>
                      <a:r>
                        <a:rPr lang="en" sz="800">
                          <a:solidFill>
                            <a:schemeClr val="accent5"/>
                          </a:solidFill>
                        </a:rPr>
                        <a:t>https://www.youtube.com/watch?time_continue=4&amp;v=YH4csOSAzz0</a:t>
                      </a:r>
                    </a:p>
                  </a:txBody>
                  <a:tcPr marT="91425" marB="91425" marR="91425" marL="91425"/>
                </a:tc>
                <a:tc>
                  <a:txBody>
                    <a:bodyPr>
                      <a:noAutofit/>
                    </a:bodyPr>
                    <a:lstStyle/>
                    <a:p>
                      <a:pPr lvl="0">
                        <a:spcBef>
                          <a:spcPts val="0"/>
                        </a:spcBef>
                        <a:buNone/>
                      </a:pPr>
                      <a:r>
                        <a:rPr lang="en" sz="800"/>
                        <a:t>When you hear that blue link, you expect a dark grim event like a jumpscare or someone's death, you also feel uneasy While the red link is completey the opposite</a:t>
                      </a:r>
                    </a:p>
                  </a:txBody>
                  <a:tcPr marT="91425" marB="91425" marR="91425" marL="91425"/>
                </a:tc>
              </a:tr>
              <a:tr h="740550">
                <a:tc>
                  <a:txBody>
                    <a:bodyPr>
                      <a:noAutofit/>
                    </a:bodyPr>
                    <a:lstStyle/>
                    <a:p>
                      <a:pPr lvl="0" rtl="0">
                        <a:spcBef>
                          <a:spcPts val="0"/>
                        </a:spcBef>
                        <a:buNone/>
                      </a:pPr>
                      <a:r>
                        <a:rPr lang="en"/>
                        <a:t>Body Parts</a:t>
                      </a:r>
                    </a:p>
                  </a:txBody>
                  <a:tcPr marT="91425" marB="91425" marR="91425" marL="91425"/>
                </a:tc>
                <a:tc>
                  <a:txBody>
                    <a:bodyPr>
                      <a:noAutofit/>
                    </a:bodyPr>
                    <a:lstStyle/>
                    <a:p>
                      <a:pPr lvl="0">
                        <a:spcBef>
                          <a:spcPts val="0"/>
                        </a:spcBef>
                        <a:buNone/>
                      </a:pPr>
                      <a:r>
                        <a:rPr lang="en" sz="800"/>
                        <a:t>Its added for realism and can depending on how it’s conducted like the quality of the body parts or how they are used.</a:t>
                      </a:r>
                    </a:p>
                  </a:txBody>
                  <a:tcPr marT="91425" marB="91425" marR="91425" marL="91425"/>
                </a:tc>
                <a:tc>
                  <a:txBody>
                    <a:bodyPr>
                      <a:noAutofit/>
                    </a:bodyPr>
                    <a:lstStyle/>
                    <a:p>
                      <a:pPr lvl="0">
                        <a:spcBef>
                          <a:spcPts val="0"/>
                        </a:spcBef>
                        <a:buNone/>
                      </a:pPr>
                      <a:r>
                        <a:rPr lang="en"/>
                        <a:t>Villain</a:t>
                      </a:r>
                    </a:p>
                  </a:txBody>
                  <a:tcPr marT="91425" marB="91425" marR="91425" marL="91425"/>
                </a:tc>
                <a:tc>
                  <a:txBody>
                    <a:bodyPr>
                      <a:noAutofit/>
                    </a:bodyPr>
                    <a:lstStyle/>
                    <a:p>
                      <a:pPr lvl="0">
                        <a:spcBef>
                          <a:spcPts val="0"/>
                        </a:spcBef>
                        <a:buNone/>
                      </a:pPr>
                      <a:r>
                        <a:rPr lang="en" sz="800"/>
                        <a:t>When filming, show me a horror movie that doesn't have a bad guy. It can be one seeking revenge, just want watch the world burn, or has a unique backstory. They all at the end have cause trouble</a:t>
                      </a:r>
                    </a:p>
                  </a:txBody>
                  <a:tcPr marT="91425" marB="91425" marR="91425" marL="91425"/>
                </a:tc>
              </a:tr>
              <a:tr h="740550">
                <a:tc>
                  <a:txBody>
                    <a:bodyPr>
                      <a:noAutofit/>
                    </a:bodyPr>
                    <a:lstStyle/>
                    <a:p>
                      <a:pPr lvl="0" rtl="0">
                        <a:spcBef>
                          <a:spcPts val="0"/>
                        </a:spcBef>
                        <a:buNone/>
                      </a:pPr>
                      <a:r>
                        <a:rPr lang="en"/>
                        <a:t>Blood</a:t>
                      </a:r>
                    </a:p>
                    <a:p>
                      <a:pPr lvl="0" rtl="0">
                        <a:spcBef>
                          <a:spcPts val="0"/>
                        </a:spcBef>
                        <a:buNone/>
                      </a:pPr>
                      <a:r>
                        <a:t/>
                      </a:r>
                      <a:endParaRPr sz="600"/>
                    </a:p>
                  </a:txBody>
                  <a:tcPr marT="91425" marB="91425" marR="91425" marL="91425"/>
                </a:tc>
                <a:tc>
                  <a:txBody>
                    <a:bodyPr>
                      <a:noAutofit/>
                    </a:bodyPr>
                    <a:lstStyle/>
                    <a:p>
                      <a:pPr lvl="0">
                        <a:spcBef>
                          <a:spcPts val="0"/>
                        </a:spcBef>
                        <a:buNone/>
                      </a:pPr>
                      <a:r>
                        <a:rPr lang="en" sz="800"/>
                        <a:t>Again it has the same story for the body parts, BUT it can also be used to set the scene when used correctly like covering the walls in blood.</a:t>
                      </a:r>
                    </a:p>
                  </a:txBody>
                  <a:tcPr marT="91425" marB="91425" marR="91425" marL="91425"/>
                </a:tc>
                <a:tc>
                  <a:txBody>
                    <a:bodyPr>
                      <a:noAutofit/>
                    </a:bodyPr>
                    <a:lstStyle/>
                    <a:p>
                      <a:pPr lvl="0">
                        <a:spcBef>
                          <a:spcPts val="0"/>
                        </a:spcBef>
                        <a:buNone/>
                      </a:pPr>
                      <a:r>
                        <a:rPr lang="en"/>
                        <a:t>location</a:t>
                      </a:r>
                    </a:p>
                  </a:txBody>
                  <a:tcPr marT="91425" marB="91425" marR="91425" marL="91425"/>
                </a:tc>
                <a:tc>
                  <a:txBody>
                    <a:bodyPr>
                      <a:noAutofit/>
                    </a:bodyPr>
                    <a:lstStyle/>
                    <a:p>
                      <a:pPr lvl="0" rtl="0">
                        <a:spcBef>
                          <a:spcPts val="0"/>
                        </a:spcBef>
                        <a:buNone/>
                      </a:pPr>
                      <a:r>
                        <a:rPr lang="en" sz="800"/>
                        <a:t>You don’t film a horror location at Disney Land, Somehting that can appear grim and show a unwelcoming feel.</a:t>
                      </a:r>
                    </a:p>
                  </a:txBody>
                  <a:tcPr marT="91425" marB="91425" marR="91425" marL="91425"/>
                </a:tc>
              </a:tr>
              <a:tr h="740550">
                <a:tc>
                  <a:txBody>
                    <a:bodyPr>
                      <a:noAutofit/>
                    </a:bodyPr>
                    <a:lstStyle/>
                    <a:p>
                      <a:pPr lvl="0" rtl="0">
                        <a:spcBef>
                          <a:spcPts val="0"/>
                        </a:spcBef>
                        <a:buNone/>
                      </a:pPr>
                      <a:r>
                        <a:rPr lang="en"/>
                        <a:t>Costume</a:t>
                      </a:r>
                    </a:p>
                    <a:p>
                      <a:pPr lvl="0" rtl="0">
                        <a:spcBef>
                          <a:spcPts val="0"/>
                        </a:spcBef>
                        <a:buNone/>
                      </a:pPr>
                      <a:r>
                        <a:t/>
                      </a:r>
                      <a:endParaRPr/>
                    </a:p>
                  </a:txBody>
                  <a:tcPr marT="91425" marB="91425" marR="91425" marL="91425"/>
                </a:tc>
                <a:tc>
                  <a:txBody>
                    <a:bodyPr>
                      <a:noAutofit/>
                    </a:bodyPr>
                    <a:lstStyle/>
                    <a:p>
                      <a:pPr lvl="0">
                        <a:spcBef>
                          <a:spcPts val="0"/>
                        </a:spcBef>
                        <a:buNone/>
                      </a:pPr>
                      <a:r>
                        <a:rPr lang="en" sz="800"/>
                        <a:t>Well you won’t see something kid friendly like a Mikey Mouse costume murdering someone, infact depending on the person, they can find the outcome humerous</a:t>
                      </a:r>
                    </a:p>
                  </a:txBody>
                  <a:tcPr marT="91425" marB="91425" marR="91425" marL="91425"/>
                </a:tc>
                <a:tc>
                  <a:txBody>
                    <a:bodyPr>
                      <a:noAutofit/>
                    </a:bodyPr>
                    <a:lstStyle/>
                    <a:p>
                      <a:pPr lvl="0">
                        <a:spcBef>
                          <a:spcPts val="0"/>
                        </a:spcBef>
                        <a:buNone/>
                      </a:pPr>
                      <a:r>
                        <a:rPr lang="en"/>
                        <a:t>climax</a:t>
                      </a:r>
                    </a:p>
                  </a:txBody>
                  <a:tcPr marT="91425" marB="91425" marR="91425" marL="91425"/>
                </a:tc>
                <a:tc>
                  <a:txBody>
                    <a:bodyPr>
                      <a:noAutofit/>
                    </a:bodyPr>
                    <a:lstStyle/>
                    <a:p>
                      <a:pPr lvl="0" rtl="0">
                        <a:spcBef>
                          <a:spcPts val="0"/>
                        </a:spcBef>
                        <a:buNone/>
                      </a:pPr>
                      <a:r>
                        <a:rPr lang="en" sz="800"/>
                        <a:t>Most of the main tention come though the climaxes of the video. You don’t get scared at the start of the video, or the end. It’s at the middle where all the troubles happen like where someone is running from somthing or is diying.</a:t>
                      </a:r>
                    </a:p>
                  </a:txBody>
                  <a:tcPr marT="91425" marB="91425" marR="91425" marL="91425"/>
                </a:tc>
              </a:tr>
            </a:tbl>
          </a:graphicData>
        </a:graphic>
      </p:graphicFrame>
      <p:pic>
        <p:nvPicPr>
          <p:cNvPr id="105" name="Shape 105"/>
          <p:cNvPicPr preferRelativeResize="0"/>
          <p:nvPr/>
        </p:nvPicPr>
        <p:blipFill>
          <a:blip r:embed="rId3">
            <a:alphaModFix/>
          </a:blip>
          <a:stretch>
            <a:fillRect/>
          </a:stretch>
        </p:blipFill>
        <p:spPr>
          <a:xfrm>
            <a:off x="1159625" y="4630125"/>
            <a:ext cx="1026700" cy="513364"/>
          </a:xfrm>
          <a:prstGeom prst="rect">
            <a:avLst/>
          </a:prstGeom>
          <a:noFill/>
          <a:ln>
            <a:noFill/>
          </a:ln>
        </p:spPr>
      </p:pic>
      <p:pic>
        <p:nvPicPr>
          <p:cNvPr id="106" name="Shape 106"/>
          <p:cNvPicPr preferRelativeResize="0"/>
          <p:nvPr/>
        </p:nvPicPr>
        <p:blipFill>
          <a:blip r:embed="rId4">
            <a:alphaModFix/>
          </a:blip>
          <a:stretch>
            <a:fillRect/>
          </a:stretch>
        </p:blipFill>
        <p:spPr>
          <a:xfrm>
            <a:off x="1159625" y="1337790"/>
            <a:ext cx="1026700" cy="683235"/>
          </a:xfrm>
          <a:prstGeom prst="rect">
            <a:avLst/>
          </a:prstGeom>
          <a:noFill/>
          <a:ln>
            <a:noFill/>
          </a:ln>
        </p:spPr>
      </p:pic>
      <p:pic>
        <p:nvPicPr>
          <p:cNvPr id="107" name="Shape 107"/>
          <p:cNvPicPr preferRelativeResize="0"/>
          <p:nvPr/>
        </p:nvPicPr>
        <p:blipFill>
          <a:blip r:embed="rId5">
            <a:alphaModFix/>
          </a:blip>
          <a:stretch>
            <a:fillRect/>
          </a:stretch>
        </p:blipFill>
        <p:spPr>
          <a:xfrm>
            <a:off x="1214462" y="2366650"/>
            <a:ext cx="917025" cy="540163"/>
          </a:xfrm>
          <a:prstGeom prst="rect">
            <a:avLst/>
          </a:prstGeom>
          <a:noFill/>
          <a:ln>
            <a:noFill/>
          </a:ln>
        </p:spPr>
      </p:pic>
      <p:pic>
        <p:nvPicPr>
          <p:cNvPr id="108" name="Shape 108"/>
          <p:cNvPicPr preferRelativeResize="0"/>
          <p:nvPr/>
        </p:nvPicPr>
        <p:blipFill>
          <a:blip r:embed="rId6">
            <a:alphaModFix/>
          </a:blip>
          <a:stretch>
            <a:fillRect/>
          </a:stretch>
        </p:blipFill>
        <p:spPr>
          <a:xfrm>
            <a:off x="1393430" y="3043280"/>
            <a:ext cx="683224" cy="683224"/>
          </a:xfrm>
          <a:prstGeom prst="rect">
            <a:avLst/>
          </a:prstGeom>
          <a:noFill/>
          <a:ln>
            <a:noFill/>
          </a:ln>
        </p:spPr>
      </p:pic>
      <p:pic>
        <p:nvPicPr>
          <p:cNvPr id="109" name="Shape 109"/>
          <p:cNvPicPr preferRelativeResize="0"/>
          <p:nvPr/>
        </p:nvPicPr>
        <p:blipFill>
          <a:blip r:embed="rId7">
            <a:alphaModFix/>
          </a:blip>
          <a:stretch>
            <a:fillRect/>
          </a:stretch>
        </p:blipFill>
        <p:spPr>
          <a:xfrm>
            <a:off x="873200" y="3862937"/>
            <a:ext cx="1313124" cy="484474"/>
          </a:xfrm>
          <a:prstGeom prst="rect">
            <a:avLst/>
          </a:prstGeom>
          <a:noFill/>
          <a:ln>
            <a:noFill/>
          </a:ln>
        </p:spPr>
      </p:pic>
      <p:pic>
        <p:nvPicPr>
          <p:cNvPr id="110" name="Shape 110"/>
          <p:cNvPicPr preferRelativeResize="0"/>
          <p:nvPr/>
        </p:nvPicPr>
        <p:blipFill>
          <a:blip r:embed="rId8">
            <a:alphaModFix/>
          </a:blip>
          <a:stretch>
            <a:fillRect/>
          </a:stretch>
        </p:blipFill>
        <p:spPr>
          <a:xfrm>
            <a:off x="4834675" y="1559521"/>
            <a:ext cx="1026699" cy="6369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76350"/>
            <a:ext cx="8520599" cy="800999"/>
          </a:xfrm>
          <a:prstGeom prst="rect">
            <a:avLst/>
          </a:prstGeom>
        </p:spPr>
        <p:txBody>
          <a:bodyPr anchorCtr="0" anchor="t" bIns="91425" lIns="91425" rIns="91425" tIns="91425">
            <a:noAutofit/>
          </a:bodyPr>
          <a:lstStyle/>
          <a:p>
            <a:pPr lvl="0">
              <a:spcBef>
                <a:spcPts val="0"/>
              </a:spcBef>
              <a:buNone/>
            </a:pPr>
            <a:r>
              <a:rPr lang="en"/>
              <a:t>Settings and props - Crime and Gangster </a:t>
            </a:r>
          </a:p>
        </p:txBody>
      </p:sp>
      <p:graphicFrame>
        <p:nvGraphicFramePr>
          <p:cNvPr id="116" name="Shape 116"/>
          <p:cNvGraphicFramePr/>
          <p:nvPr/>
        </p:nvGraphicFramePr>
        <p:xfrm>
          <a:off x="303025" y="830650"/>
          <a:ext cx="3000000" cy="3000000"/>
        </p:xfrm>
        <a:graphic>
          <a:graphicData uri="http://schemas.openxmlformats.org/drawingml/2006/table">
            <a:tbl>
              <a:tblPr>
                <a:noFill/>
                <a:tableStyleId>{C25A7EF2-443A-444B-B577-7A50C21FF292}</a:tableStyleId>
              </a:tblPr>
              <a:tblGrid>
                <a:gridCol w="1909950"/>
                <a:gridCol w="2426000"/>
                <a:gridCol w="1734525"/>
                <a:gridCol w="2601450"/>
              </a:tblGrid>
              <a:tr h="482775">
                <a:tc>
                  <a:txBody>
                    <a:bodyPr>
                      <a:noAutofit/>
                    </a:bodyPr>
                    <a:lstStyle/>
                    <a:p>
                      <a:pPr lvl="0" rtl="0">
                        <a:spcBef>
                          <a:spcPts val="0"/>
                        </a:spcBef>
                        <a:buNone/>
                      </a:pPr>
                      <a:r>
                        <a:rPr lang="en">
                          <a:solidFill>
                            <a:srgbClr val="EFEFEF"/>
                          </a:solidFill>
                        </a:rPr>
                        <a:t>Prop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Prop (Explanation)</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(Explanation)</a:t>
                      </a:r>
                    </a:p>
                  </a:txBody>
                  <a:tcPr marT="91425" marB="91425" marR="91425" marL="91425">
                    <a:solidFill>
                      <a:schemeClr val="dk1"/>
                    </a:solidFill>
                  </a:tcPr>
                </a:tc>
              </a:tr>
              <a:tr h="918875">
                <a:tc>
                  <a:txBody>
                    <a:bodyPr>
                      <a:noAutofit/>
                    </a:bodyPr>
                    <a:lstStyle/>
                    <a:p>
                      <a:pPr lvl="0" rtl="0">
                        <a:spcBef>
                          <a:spcPts val="0"/>
                        </a:spcBef>
                        <a:buNone/>
                      </a:pPr>
                      <a:r>
                        <a:rPr lang="en"/>
                        <a:t>Gun</a:t>
                      </a:r>
                    </a:p>
                    <a:p>
                      <a:pPr lvl="0" rtl="0">
                        <a:spcBef>
                          <a:spcPts val="0"/>
                        </a:spcBef>
                        <a:buNone/>
                      </a:pPr>
                      <a:r>
                        <a:t/>
                      </a:r>
                      <a:endParaRPr/>
                    </a:p>
                  </a:txBody>
                  <a:tcPr marT="91425" marB="91425" marR="91425" marL="91425"/>
                </a:tc>
                <a:tc>
                  <a:txBody>
                    <a:bodyPr>
                      <a:noAutofit/>
                    </a:bodyPr>
                    <a:lstStyle/>
                    <a:p>
                      <a:pPr lvl="0">
                        <a:spcBef>
                          <a:spcPts val="0"/>
                        </a:spcBef>
                        <a:buNone/>
                      </a:pPr>
                      <a:r>
                        <a:rPr lang="en" sz="900"/>
                        <a:t>This is used by characters in gangster films, it is used as a self-protection weapon against other protection: Straight Outta Compton (2015), Boyz In The Hood (1991) and Blood In, Blood Out (1993).  </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rPr lang="en" sz="1000"/>
                        <a:t>This gun in Crime and Gangster genre is often referred to as a “Glock” or Gat, It is used in gunfire scenes in movies. </a:t>
                      </a:r>
                    </a:p>
                  </a:txBody>
                  <a:tcPr marT="91425" marB="91425" marR="91425" marL="91425"/>
                </a:tc>
              </a:tr>
              <a:tr h="1073875">
                <a:tc>
                  <a:txBody>
                    <a:bodyPr>
                      <a:noAutofit/>
                    </a:bodyPr>
                    <a:lstStyle/>
                    <a:p>
                      <a:pPr lvl="0" rtl="0">
                        <a:spcBef>
                          <a:spcPts val="0"/>
                        </a:spcBef>
                        <a:buNone/>
                      </a:pPr>
                      <a:r>
                        <a:rPr lang="en"/>
                        <a:t>Lowriders</a:t>
                      </a:r>
                    </a:p>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a:spcBef>
                          <a:spcPts val="0"/>
                        </a:spcBef>
                        <a:buNone/>
                      </a:pPr>
                      <a:r>
                        <a:rPr lang="en" sz="1000"/>
                        <a:t>Gangsters usually drive around cool cars like customized lowriders.</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rPr lang="en" sz="1000"/>
                        <a:t>A “Lowrider” is usually used by Mexican gangs in movies, Lowriders, It is also used to execute “Drive-Bys” on rival gangs.</a:t>
                      </a:r>
                      <a:r>
                        <a:rPr lang="en"/>
                        <a:t> </a:t>
                      </a:r>
                    </a:p>
                  </a:txBody>
                  <a:tcPr marT="91425" marB="91425" marR="91425" marL="91425"/>
                </a:tc>
              </a:tr>
              <a:tr h="880775">
                <a:tc>
                  <a:txBody>
                    <a:bodyPr>
                      <a:noAutofit/>
                    </a:bodyPr>
                    <a:lstStyle/>
                    <a:p>
                      <a:pPr lvl="0" rtl="0">
                        <a:spcBef>
                          <a:spcPts val="0"/>
                        </a:spcBef>
                        <a:buNone/>
                      </a:pPr>
                      <a:r>
                        <a:rPr lang="en"/>
                        <a:t>Tattoos </a:t>
                      </a:r>
                    </a:p>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a:spcBef>
                          <a:spcPts val="0"/>
                        </a:spcBef>
                        <a:buNone/>
                      </a:pPr>
                      <a:r>
                        <a:rPr lang="en" sz="1000"/>
                        <a:t>Gangsters also get tattoos to show that they are cool, It is used to inform the audience what kind of gang they’re in and also to show that the character is a criminal.  </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r>
              <a:tr h="740550">
                <a:tc>
                  <a:txBody>
                    <a:bodyPr>
                      <a:noAutofit/>
                    </a:bodyPr>
                    <a:lstStyle/>
                    <a:p>
                      <a:pPr lvl="0" rtl="0">
                        <a:spcBef>
                          <a:spcPts val="0"/>
                        </a:spcBef>
                        <a:buNone/>
                      </a:pPr>
                      <a:r>
                        <a:rPr lang="en" sz="1000"/>
                        <a:t>Glossary: </a:t>
                      </a:r>
                    </a:p>
                    <a:p>
                      <a:pPr lvl="0" rtl="0">
                        <a:spcBef>
                          <a:spcPts val="0"/>
                        </a:spcBef>
                        <a:buNone/>
                      </a:pPr>
                      <a:r>
                        <a:rPr lang="en" sz="1000"/>
                        <a:t>Glock or Gat- A semi automatic pistol designed in Austria. </a:t>
                      </a:r>
                    </a:p>
                    <a:p>
                      <a:pPr lvl="0" rtl="0">
                        <a:spcBef>
                          <a:spcPts val="0"/>
                        </a:spcBef>
                        <a:buNone/>
                      </a:pPr>
                      <a:r>
                        <a:t/>
                      </a:r>
                      <a:endParaRPr sz="1000"/>
                    </a:p>
                    <a:p>
                      <a:pPr lvl="0" rtl="0">
                        <a:spcBef>
                          <a:spcPts val="0"/>
                        </a:spcBef>
                        <a:buNone/>
                      </a:pPr>
                      <a:r>
                        <a:rPr lang="en" sz="1000"/>
                        <a:t>Lowrider- A automobile modified to bounce up and down. </a:t>
                      </a:r>
                    </a:p>
                    <a:p>
                      <a:pPr lvl="0" rtl="0">
                        <a:spcBef>
                          <a:spcPts val="0"/>
                        </a:spcBef>
                        <a:buNone/>
                      </a:pPr>
                      <a:r>
                        <a:t/>
                      </a:r>
                      <a:endParaRPr sz="1000"/>
                    </a:p>
                    <a:p>
                      <a:pPr lvl="0" rtl="0">
                        <a:spcBef>
                          <a:spcPts val="0"/>
                        </a:spcBef>
                        <a:buNone/>
                      </a:pPr>
                      <a:r>
                        <a:rPr lang="en" sz="1000"/>
                        <a:t>Drive-Bys - When a group of Gang Members travel in a car and shoot at rival gangs. </a:t>
                      </a:r>
                    </a:p>
                    <a:p>
                      <a:pPr lvl="0" rtl="0">
                        <a:spcBef>
                          <a:spcPts val="0"/>
                        </a:spcBef>
                        <a:buNone/>
                      </a:pPr>
                      <a:r>
                        <a:t/>
                      </a:r>
                      <a:endParaRPr sz="1000"/>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t/>
                      </a:r>
                      <a:endParaRPr/>
                    </a:p>
                  </a:txBody>
                  <a:tcPr marT="91425" marB="91425" marR="91425" marL="91425"/>
                </a:tc>
              </a:tr>
            </a:tbl>
          </a:graphicData>
        </a:graphic>
      </p:graphicFrame>
      <p:pic>
        <p:nvPicPr>
          <p:cNvPr descr="glock.jpg" id="117" name="Shape 117"/>
          <p:cNvPicPr preferRelativeResize="0"/>
          <p:nvPr/>
        </p:nvPicPr>
        <p:blipFill>
          <a:blip r:embed="rId3">
            <a:alphaModFix/>
          </a:blip>
          <a:stretch>
            <a:fillRect/>
          </a:stretch>
        </p:blipFill>
        <p:spPr>
          <a:xfrm>
            <a:off x="810850" y="1641475"/>
            <a:ext cx="1130625" cy="477057"/>
          </a:xfrm>
          <a:prstGeom prst="rect">
            <a:avLst/>
          </a:prstGeom>
          <a:noFill/>
          <a:ln>
            <a:noFill/>
          </a:ln>
        </p:spPr>
      </p:pic>
      <p:pic>
        <p:nvPicPr>
          <p:cNvPr descr="gangsta car" id="118" name="Shape 118"/>
          <p:cNvPicPr preferRelativeResize="0"/>
          <p:nvPr/>
        </p:nvPicPr>
        <p:blipFill>
          <a:blip r:embed="rId4">
            <a:alphaModFix/>
          </a:blip>
          <a:stretch>
            <a:fillRect/>
          </a:stretch>
        </p:blipFill>
        <p:spPr>
          <a:xfrm>
            <a:off x="597500" y="2546025"/>
            <a:ext cx="987475" cy="554049"/>
          </a:xfrm>
          <a:prstGeom prst="rect">
            <a:avLst/>
          </a:prstGeom>
          <a:noFill/>
          <a:ln>
            <a:noFill/>
          </a:ln>
        </p:spPr>
      </p:pic>
      <p:pic>
        <p:nvPicPr>
          <p:cNvPr descr="gangster-tattoo-11.jpg" id="119" name="Shape 119"/>
          <p:cNvPicPr preferRelativeResize="0"/>
          <p:nvPr/>
        </p:nvPicPr>
        <p:blipFill>
          <a:blip r:embed="rId5">
            <a:alphaModFix/>
          </a:blip>
          <a:stretch>
            <a:fillRect/>
          </a:stretch>
        </p:blipFill>
        <p:spPr>
          <a:xfrm>
            <a:off x="1150803" y="3457400"/>
            <a:ext cx="938798" cy="554049"/>
          </a:xfrm>
          <a:prstGeom prst="rect">
            <a:avLst/>
          </a:prstGeom>
          <a:noFill/>
          <a:ln>
            <a:noFill/>
          </a:ln>
        </p:spPr>
      </p:pic>
      <p:pic>
        <p:nvPicPr>
          <p:cNvPr descr="gun.jpg" id="120" name="Shape 120"/>
          <p:cNvPicPr preferRelativeResize="0"/>
          <p:nvPr/>
        </p:nvPicPr>
        <p:blipFill>
          <a:blip r:embed="rId6">
            <a:alphaModFix/>
          </a:blip>
          <a:stretch>
            <a:fillRect/>
          </a:stretch>
        </p:blipFill>
        <p:spPr>
          <a:xfrm>
            <a:off x="4939475" y="1390775"/>
            <a:ext cx="1130625" cy="753750"/>
          </a:xfrm>
          <a:prstGeom prst="rect">
            <a:avLst/>
          </a:prstGeom>
          <a:noFill/>
          <a:ln>
            <a:noFill/>
          </a:ln>
        </p:spPr>
      </p:pic>
      <p:pic>
        <p:nvPicPr>
          <p:cNvPr descr="Lowrider.jpg" id="121" name="Shape 121"/>
          <p:cNvPicPr preferRelativeResize="0"/>
          <p:nvPr/>
        </p:nvPicPr>
        <p:blipFill>
          <a:blip r:embed="rId7">
            <a:alphaModFix/>
          </a:blip>
          <a:stretch>
            <a:fillRect/>
          </a:stretch>
        </p:blipFill>
        <p:spPr>
          <a:xfrm>
            <a:off x="4966433" y="2325476"/>
            <a:ext cx="1076705" cy="71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45450"/>
            <a:ext cx="8520599" cy="800999"/>
          </a:xfrm>
          <a:prstGeom prst="rect">
            <a:avLst/>
          </a:prstGeom>
        </p:spPr>
        <p:txBody>
          <a:bodyPr anchorCtr="0" anchor="t" bIns="91425" lIns="91425" rIns="91425" tIns="91425">
            <a:noAutofit/>
          </a:bodyPr>
          <a:lstStyle/>
          <a:p>
            <a:pPr lvl="0">
              <a:spcBef>
                <a:spcPts val="0"/>
              </a:spcBef>
              <a:buNone/>
            </a:pPr>
            <a:r>
              <a:rPr lang="en"/>
              <a:t>Settings and props - Martial Arts </a:t>
            </a:r>
          </a:p>
        </p:txBody>
      </p:sp>
      <p:sp>
        <p:nvSpPr>
          <p:cNvPr id="127" name="Shape 127"/>
          <p:cNvSpPr txBox="1"/>
          <p:nvPr/>
        </p:nvSpPr>
        <p:spPr>
          <a:xfrm>
            <a:off x="4689650" y="1444025"/>
            <a:ext cx="1622699" cy="570900"/>
          </a:xfrm>
          <a:prstGeom prst="rect">
            <a:avLst/>
          </a:prstGeom>
          <a:noFill/>
          <a:ln>
            <a:noFill/>
          </a:ln>
        </p:spPr>
        <p:txBody>
          <a:bodyPr anchorCtr="0" anchor="t" bIns="91425" lIns="91425" rIns="91425" tIns="91425">
            <a:noAutofit/>
          </a:bodyPr>
          <a:lstStyle/>
          <a:p>
            <a:pPr lvl="0">
              <a:spcBef>
                <a:spcPts val="0"/>
              </a:spcBef>
              <a:buNone/>
            </a:pPr>
            <a:r>
              <a:t/>
            </a:r>
            <a:endParaRPr/>
          </a:p>
        </p:txBody>
      </p:sp>
      <p:graphicFrame>
        <p:nvGraphicFramePr>
          <p:cNvPr id="128" name="Shape 128"/>
          <p:cNvGraphicFramePr/>
          <p:nvPr/>
        </p:nvGraphicFramePr>
        <p:xfrm>
          <a:off x="346075" y="860200"/>
          <a:ext cx="3000000" cy="3000000"/>
        </p:xfrm>
        <a:graphic>
          <a:graphicData uri="http://schemas.openxmlformats.org/drawingml/2006/table">
            <a:tbl>
              <a:tblPr>
                <a:noFill/>
                <a:tableStyleId>{C25A7EF2-443A-444B-B577-7A50C21FF292}</a:tableStyleId>
              </a:tblPr>
              <a:tblGrid>
                <a:gridCol w="1909950"/>
                <a:gridCol w="2426000"/>
                <a:gridCol w="1734525"/>
                <a:gridCol w="2601450"/>
              </a:tblGrid>
              <a:tr h="482775">
                <a:tc>
                  <a:txBody>
                    <a:bodyPr>
                      <a:noAutofit/>
                    </a:bodyPr>
                    <a:lstStyle/>
                    <a:p>
                      <a:pPr lvl="0" rtl="0">
                        <a:spcBef>
                          <a:spcPts val="0"/>
                        </a:spcBef>
                        <a:buNone/>
                      </a:pPr>
                      <a:r>
                        <a:rPr lang="en">
                          <a:solidFill>
                            <a:srgbClr val="EFEFEF"/>
                          </a:solidFill>
                        </a:rPr>
                        <a:t>Prop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Prop (Explanation)</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(Explanation)</a:t>
                      </a:r>
                    </a:p>
                  </a:txBody>
                  <a:tcPr marT="91425" marB="91425" marR="91425" marL="91425">
                    <a:solidFill>
                      <a:schemeClr val="dk1"/>
                    </a:solidFill>
                  </a:tcPr>
                </a:tc>
              </a:tr>
              <a:tr h="740575">
                <a:tc>
                  <a:txBody>
                    <a:bodyPr>
                      <a:noAutofit/>
                    </a:bodyPr>
                    <a:lstStyle/>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rtl="0">
                        <a:spcBef>
                          <a:spcPts val="0"/>
                        </a:spcBef>
                        <a:buNone/>
                      </a:pPr>
                      <a:r>
                        <a:rPr lang="en" sz="1000"/>
                        <a:t>Weapons: They Interest and </a:t>
                      </a:r>
                    </a:p>
                    <a:p>
                      <a:pPr lvl="0">
                        <a:spcBef>
                          <a:spcPts val="0"/>
                        </a:spcBef>
                        <a:buNone/>
                      </a:pPr>
                      <a:r>
                        <a:rPr lang="en" sz="1000"/>
                        <a:t>draw the attention of the audience.</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rPr lang="en" sz="1000"/>
                        <a:t>Monk Temple: Where training may begin</a:t>
                      </a:r>
                    </a:p>
                  </a:txBody>
                  <a:tcPr marT="91425" marB="91425" marR="91425" marL="91425"/>
                </a:tc>
              </a:tr>
              <a:tr h="860650">
                <a:tc>
                  <a:txBody>
                    <a:bodyPr>
                      <a:noAutofit/>
                    </a:bodyPr>
                    <a:lstStyle/>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a:spcBef>
                          <a:spcPts val="0"/>
                        </a:spcBef>
                        <a:buNone/>
                      </a:pPr>
                      <a:r>
                        <a:rPr lang="en" sz="1000"/>
                        <a:t>Guns: They are very rare in Martial Arts Movies but if it’s a gangster themed movie it’s bound to be there.</a:t>
                      </a: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rPr lang="en" sz="1000"/>
                        <a:t>Asia/China: Where Martial Arts has originated from.</a:t>
                      </a:r>
                    </a:p>
                  </a:txBody>
                  <a:tcPr marT="91425" marB="91425" marR="91425" marL="91425"/>
                </a:tc>
              </a:tr>
              <a:tr h="740550">
                <a:tc>
                  <a:txBody>
                    <a:bodyPr>
                      <a:noAutofit/>
                    </a:bodyPr>
                    <a:lstStyle/>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rPr lang="en" sz="1000"/>
                        <a:t>Training Hall: Base level dojo for beginners learning Martial Arts.</a:t>
                      </a:r>
                    </a:p>
                  </a:txBody>
                  <a:tcPr marT="91425" marB="91425" marR="91425" marL="91425"/>
                </a:tc>
              </a:tr>
              <a:tr h="740550">
                <a:tc>
                  <a:txBody>
                    <a:bodyPr>
                      <a:noAutofit/>
                    </a:bodyPr>
                    <a:lstStyle/>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rPr lang="en" sz="1000"/>
                        <a:t>Fighting Arena: A Martial Arts Battle.</a:t>
                      </a:r>
                    </a:p>
                  </a:txBody>
                  <a:tcPr marT="91425" marB="91425" marR="91425" marL="91425"/>
                </a:tc>
              </a:tr>
              <a:tr h="740550">
                <a:tc>
                  <a:txBody>
                    <a:bodyPr>
                      <a:noAutofit/>
                    </a:bodyPr>
                    <a:lstStyle/>
                    <a:p>
                      <a:pPr lvl="0" rt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rPr lang="en" sz="1000"/>
                        <a:t>Dojo: A club/respected home of Martial Arts.</a:t>
                      </a:r>
                    </a:p>
                  </a:txBody>
                  <a:tcPr marT="91425" marB="91425" marR="91425" marL="91425"/>
                </a:tc>
              </a:tr>
            </a:tbl>
          </a:graphicData>
        </a:graphic>
      </p:graphicFrame>
      <p:pic>
        <p:nvPicPr>
          <p:cNvPr id="129" name="Shape 129"/>
          <p:cNvPicPr preferRelativeResize="0"/>
          <p:nvPr/>
        </p:nvPicPr>
        <p:blipFill>
          <a:blip r:embed="rId3">
            <a:alphaModFix/>
          </a:blip>
          <a:stretch>
            <a:fillRect/>
          </a:stretch>
        </p:blipFill>
        <p:spPr>
          <a:xfrm>
            <a:off x="5049700" y="1444025"/>
            <a:ext cx="762351" cy="544524"/>
          </a:xfrm>
          <a:prstGeom prst="rect">
            <a:avLst/>
          </a:prstGeom>
          <a:noFill/>
          <a:ln>
            <a:noFill/>
          </a:ln>
        </p:spPr>
      </p:pic>
      <p:pic>
        <p:nvPicPr>
          <p:cNvPr id="130" name="Shape 130"/>
          <p:cNvPicPr preferRelativeResize="0"/>
          <p:nvPr/>
        </p:nvPicPr>
        <p:blipFill>
          <a:blip r:embed="rId4">
            <a:alphaModFix/>
          </a:blip>
          <a:stretch>
            <a:fillRect/>
          </a:stretch>
        </p:blipFill>
        <p:spPr>
          <a:xfrm>
            <a:off x="4972537" y="2145575"/>
            <a:ext cx="1010323" cy="736900"/>
          </a:xfrm>
          <a:prstGeom prst="rect">
            <a:avLst/>
          </a:prstGeom>
          <a:noFill/>
          <a:ln>
            <a:noFill/>
          </a:ln>
        </p:spPr>
      </p:pic>
      <p:pic>
        <p:nvPicPr>
          <p:cNvPr id="131" name="Shape 131"/>
          <p:cNvPicPr preferRelativeResize="0"/>
          <p:nvPr/>
        </p:nvPicPr>
        <p:blipFill>
          <a:blip r:embed="rId5">
            <a:alphaModFix/>
          </a:blip>
          <a:stretch>
            <a:fillRect/>
          </a:stretch>
        </p:blipFill>
        <p:spPr>
          <a:xfrm>
            <a:off x="4991525" y="3013125"/>
            <a:ext cx="972355" cy="644699"/>
          </a:xfrm>
          <a:prstGeom prst="rect">
            <a:avLst/>
          </a:prstGeom>
          <a:noFill/>
          <a:ln>
            <a:noFill/>
          </a:ln>
        </p:spPr>
      </p:pic>
      <p:pic>
        <p:nvPicPr>
          <p:cNvPr id="132" name="Shape 132"/>
          <p:cNvPicPr preferRelativeResize="0"/>
          <p:nvPr/>
        </p:nvPicPr>
        <p:blipFill>
          <a:blip r:embed="rId6">
            <a:alphaModFix/>
          </a:blip>
          <a:stretch>
            <a:fillRect/>
          </a:stretch>
        </p:blipFill>
        <p:spPr>
          <a:xfrm>
            <a:off x="4991525" y="3745775"/>
            <a:ext cx="972349" cy="648233"/>
          </a:xfrm>
          <a:prstGeom prst="rect">
            <a:avLst/>
          </a:prstGeom>
          <a:noFill/>
          <a:ln>
            <a:noFill/>
          </a:ln>
        </p:spPr>
      </p:pic>
      <p:pic>
        <p:nvPicPr>
          <p:cNvPr id="133" name="Shape 133"/>
          <p:cNvPicPr preferRelativeResize="0"/>
          <p:nvPr/>
        </p:nvPicPr>
        <p:blipFill>
          <a:blip r:embed="rId7">
            <a:alphaModFix/>
          </a:blip>
          <a:stretch>
            <a:fillRect/>
          </a:stretch>
        </p:blipFill>
        <p:spPr>
          <a:xfrm>
            <a:off x="4991526" y="4481950"/>
            <a:ext cx="972350" cy="544520"/>
          </a:xfrm>
          <a:prstGeom prst="rect">
            <a:avLst/>
          </a:prstGeom>
          <a:noFill/>
          <a:ln>
            <a:noFill/>
          </a:ln>
        </p:spPr>
      </p:pic>
      <p:pic>
        <p:nvPicPr>
          <p:cNvPr id="134" name="Shape 134"/>
          <p:cNvPicPr preferRelativeResize="0"/>
          <p:nvPr/>
        </p:nvPicPr>
        <p:blipFill>
          <a:blip r:embed="rId8">
            <a:alphaModFix/>
          </a:blip>
          <a:stretch>
            <a:fillRect/>
          </a:stretch>
        </p:blipFill>
        <p:spPr>
          <a:xfrm>
            <a:off x="503875" y="1393037"/>
            <a:ext cx="1010324" cy="672879"/>
          </a:xfrm>
          <a:prstGeom prst="rect">
            <a:avLst/>
          </a:prstGeom>
          <a:noFill/>
          <a:ln>
            <a:noFill/>
          </a:ln>
        </p:spPr>
      </p:pic>
      <p:pic>
        <p:nvPicPr>
          <p:cNvPr id="135" name="Shape 135"/>
          <p:cNvPicPr preferRelativeResize="0"/>
          <p:nvPr/>
        </p:nvPicPr>
        <p:blipFill>
          <a:blip r:embed="rId9">
            <a:alphaModFix/>
          </a:blip>
          <a:stretch>
            <a:fillRect/>
          </a:stretch>
        </p:blipFill>
        <p:spPr>
          <a:xfrm>
            <a:off x="503875" y="2177250"/>
            <a:ext cx="1010323" cy="6735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type="title"/>
          </p:nvPr>
        </p:nvSpPr>
        <p:spPr>
          <a:xfrm>
            <a:off x="311700" y="66050"/>
            <a:ext cx="8520599" cy="800999"/>
          </a:xfrm>
          <a:prstGeom prst="rect">
            <a:avLst/>
          </a:prstGeom>
        </p:spPr>
        <p:txBody>
          <a:bodyPr anchorCtr="0" anchor="t" bIns="91425" lIns="91425" rIns="91425" tIns="91425">
            <a:noAutofit/>
          </a:bodyPr>
          <a:lstStyle/>
          <a:p>
            <a:pPr lvl="0">
              <a:spcBef>
                <a:spcPts val="0"/>
              </a:spcBef>
              <a:buNone/>
            </a:pPr>
            <a:r>
              <a:rPr lang="en"/>
              <a:t>Settings and props - Western</a:t>
            </a:r>
          </a:p>
        </p:txBody>
      </p:sp>
      <p:graphicFrame>
        <p:nvGraphicFramePr>
          <p:cNvPr id="141" name="Shape 141"/>
          <p:cNvGraphicFramePr/>
          <p:nvPr/>
        </p:nvGraphicFramePr>
        <p:xfrm>
          <a:off x="160375" y="906275"/>
          <a:ext cx="3000000" cy="3000000"/>
        </p:xfrm>
        <a:graphic>
          <a:graphicData uri="http://schemas.openxmlformats.org/drawingml/2006/table">
            <a:tbl>
              <a:tblPr>
                <a:noFill/>
                <a:tableStyleId>{C25A7EF2-443A-444B-B577-7A50C21FF292}</a:tableStyleId>
              </a:tblPr>
              <a:tblGrid>
                <a:gridCol w="1909950"/>
                <a:gridCol w="2426000"/>
                <a:gridCol w="1932075"/>
                <a:gridCol w="2403900"/>
              </a:tblGrid>
              <a:tr h="482775">
                <a:tc>
                  <a:txBody>
                    <a:bodyPr>
                      <a:noAutofit/>
                    </a:bodyPr>
                    <a:lstStyle/>
                    <a:p>
                      <a:pPr lvl="0" rtl="0">
                        <a:spcBef>
                          <a:spcPts val="0"/>
                        </a:spcBef>
                        <a:buNone/>
                      </a:pPr>
                      <a:r>
                        <a:rPr lang="en">
                          <a:solidFill>
                            <a:srgbClr val="EFEFEF"/>
                          </a:solidFill>
                        </a:rPr>
                        <a:t>Prop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Prop (Explanation)</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(Example)</a:t>
                      </a:r>
                    </a:p>
                  </a:txBody>
                  <a:tcPr marT="91425" marB="91425" marR="91425" marL="91425">
                    <a:solidFill>
                      <a:schemeClr val="dk1"/>
                    </a:solidFill>
                  </a:tcPr>
                </a:tc>
                <a:tc>
                  <a:txBody>
                    <a:bodyPr>
                      <a:noAutofit/>
                    </a:bodyPr>
                    <a:lstStyle/>
                    <a:p>
                      <a:pPr lvl="0" rtl="0">
                        <a:spcBef>
                          <a:spcPts val="0"/>
                        </a:spcBef>
                        <a:buNone/>
                      </a:pPr>
                      <a:r>
                        <a:rPr lang="en">
                          <a:solidFill>
                            <a:srgbClr val="EFEFEF"/>
                          </a:solidFill>
                        </a:rPr>
                        <a:t>Setting (Explanation)</a:t>
                      </a:r>
                    </a:p>
                  </a:txBody>
                  <a:tcPr marT="91425" marB="91425" marR="91425" marL="91425">
                    <a:solidFill>
                      <a:schemeClr val="dk1"/>
                    </a:solidFill>
                  </a:tcPr>
                </a:tc>
              </a:tr>
              <a:tr h="740550">
                <a:tc>
                  <a:txBody>
                    <a:bodyPr>
                      <a:noAutofit/>
                    </a:bodyPr>
                    <a:lstStyle/>
                    <a:p>
                      <a:pPr lvl="0" rtl="0">
                        <a:spcBef>
                          <a:spcPts val="0"/>
                        </a:spcBef>
                        <a:buNone/>
                      </a:pPr>
                      <a:r>
                        <a:rPr lang="en" sz="1000"/>
                        <a:t>-Weapons(Guns)</a:t>
                      </a:r>
                    </a:p>
                    <a:p>
                      <a:pPr lvl="0" rtl="0">
                        <a:spcBef>
                          <a:spcPts val="0"/>
                        </a:spcBef>
                        <a:buNone/>
                      </a:pPr>
                      <a:r>
                        <a:t/>
                      </a:r>
                      <a:endParaRPr sz="1000"/>
                    </a:p>
                    <a:p>
                      <a:pPr lvl="0" rtl="0">
                        <a:spcBef>
                          <a:spcPts val="0"/>
                        </a:spcBef>
                        <a:buNone/>
                      </a:pPr>
                      <a:r>
                        <a:t/>
                      </a:r>
                      <a:endParaRPr sz="1000"/>
                    </a:p>
                    <a:p>
                      <a:pPr lvl="0" rtl="0">
                        <a:spcBef>
                          <a:spcPts val="0"/>
                        </a:spcBef>
                        <a:buNone/>
                      </a:pPr>
                      <a:r>
                        <a:t/>
                      </a:r>
                      <a:endParaRPr sz="1000"/>
                    </a:p>
                    <a:p>
                      <a:pPr lvl="0" rtl="0">
                        <a:spcBef>
                          <a:spcPts val="0"/>
                        </a:spcBef>
                        <a:buNone/>
                      </a:pPr>
                      <a:r>
                        <a:t/>
                      </a:r>
                      <a:endParaRPr sz="1000"/>
                    </a:p>
                  </a:txBody>
                  <a:tcPr marT="91425" marB="91425" marR="91425" marL="91425"/>
                </a:tc>
                <a:tc>
                  <a:txBody>
                    <a:bodyPr>
                      <a:noAutofit/>
                    </a:bodyPr>
                    <a:lstStyle/>
                    <a:p>
                      <a:pPr lvl="0" rtl="0">
                        <a:spcBef>
                          <a:spcPts val="0"/>
                        </a:spcBef>
                        <a:buNone/>
                      </a:pPr>
                      <a:r>
                        <a:rPr lang="en" sz="1000"/>
                        <a:t>Guns are the most normal weapon in the war, it can also be seen in western, its high lethality lets it became the best weapon of the world.</a:t>
                      </a:r>
                    </a:p>
                  </a:txBody>
                  <a:tcPr marT="91425" marB="91425" marR="91425" marL="91425"/>
                </a:tc>
                <a:tc>
                  <a:txBody>
                    <a:bodyPr>
                      <a:noAutofit/>
                    </a:bodyPr>
                    <a:lstStyle/>
                    <a:p>
                      <a:pPr lvl="0" rtl="0">
                        <a:spcBef>
                          <a:spcPts val="0"/>
                        </a:spcBef>
                        <a:buNone/>
                      </a:pPr>
                      <a:r>
                        <a:rPr lang="en" sz="1000"/>
                        <a:t>-Dessert</a:t>
                      </a:r>
                    </a:p>
                    <a:p>
                      <a:pPr lvl="0" rtl="0">
                        <a:spcBef>
                          <a:spcPts val="0"/>
                        </a:spcBef>
                        <a:buNone/>
                      </a:pPr>
                      <a:r>
                        <a:t/>
                      </a:r>
                      <a:endParaRPr sz="1000"/>
                    </a:p>
                    <a:p>
                      <a:pPr lvl="0" rtl="0">
                        <a:spcBef>
                          <a:spcPts val="0"/>
                        </a:spcBef>
                        <a:buNone/>
                      </a:pPr>
                      <a:r>
                        <a:t/>
                      </a:r>
                      <a:endParaRPr sz="1000"/>
                    </a:p>
                    <a:p>
                      <a:pPr lvl="0" rtl="0">
                        <a:spcBef>
                          <a:spcPts val="0"/>
                        </a:spcBef>
                        <a:buNone/>
                      </a:pPr>
                      <a:r>
                        <a:t/>
                      </a:r>
                      <a:endParaRPr sz="1000"/>
                    </a:p>
                    <a:p>
                      <a:pPr lvl="0" rtl="0">
                        <a:spcBef>
                          <a:spcPts val="0"/>
                        </a:spcBef>
                        <a:buNone/>
                      </a:pPr>
                      <a:r>
                        <a:t/>
                      </a:r>
                      <a:endParaRPr sz="1000"/>
                    </a:p>
                    <a:p>
                      <a:pPr lvl="0" rtl="0">
                        <a:spcBef>
                          <a:spcPts val="0"/>
                        </a:spcBef>
                        <a:buNone/>
                      </a:pPr>
                      <a:r>
                        <a:t/>
                      </a:r>
                      <a:endParaRPr sz="1000"/>
                    </a:p>
                  </a:txBody>
                  <a:tcPr marT="91425" marB="91425" marR="91425" marL="91425"/>
                </a:tc>
                <a:tc>
                  <a:txBody>
                    <a:bodyPr>
                      <a:noAutofit/>
                    </a:bodyPr>
                    <a:lstStyle/>
                    <a:p>
                      <a:pPr lvl="0">
                        <a:spcBef>
                          <a:spcPts val="0"/>
                        </a:spcBef>
                        <a:buNone/>
                      </a:pPr>
                      <a:r>
                        <a:rPr lang="en"/>
                        <a:t>Where the battle may bigin.</a:t>
                      </a:r>
                    </a:p>
                  </a:txBody>
                  <a:tcPr marT="91425" marB="91425" marR="91425" marL="91425"/>
                </a:tc>
              </a:tr>
              <a:tr h="740550">
                <a:tc>
                  <a:txBody>
                    <a:bodyPr>
                      <a:noAutofit/>
                    </a:bodyPr>
                    <a:lstStyle/>
                    <a:p>
                      <a:pPr lvl="0" rtl="0">
                        <a:spcBef>
                          <a:spcPts val="0"/>
                        </a:spcBef>
                        <a:buNone/>
                      </a:pPr>
                      <a:r>
                        <a:rPr lang="en" sz="1000"/>
                        <a:t>-Horses</a:t>
                      </a:r>
                    </a:p>
                    <a:p>
                      <a:pPr lvl="0" rtl="0">
                        <a:spcBef>
                          <a:spcPts val="0"/>
                        </a:spcBef>
                        <a:buNone/>
                      </a:pPr>
                      <a:r>
                        <a:t/>
                      </a:r>
                      <a:endParaRPr sz="1000"/>
                    </a:p>
                    <a:p>
                      <a:pPr lvl="0" rtl="0">
                        <a:spcBef>
                          <a:spcPts val="0"/>
                        </a:spcBef>
                        <a:buNone/>
                      </a:pPr>
                      <a:r>
                        <a:t/>
                      </a:r>
                      <a:endParaRPr sz="1000"/>
                    </a:p>
                    <a:p>
                      <a:pPr lvl="0" rtl="0">
                        <a:spcBef>
                          <a:spcPts val="0"/>
                        </a:spcBef>
                        <a:buNone/>
                      </a:pPr>
                      <a:r>
                        <a:t/>
                      </a:r>
                      <a:endParaRPr sz="1000"/>
                    </a:p>
                    <a:p>
                      <a:pPr lvl="0" rtl="0">
                        <a:spcBef>
                          <a:spcPts val="0"/>
                        </a:spcBef>
                        <a:buNone/>
                      </a:pPr>
                      <a:r>
                        <a:t/>
                      </a:r>
                      <a:endParaRPr sz="1000"/>
                    </a:p>
                  </a:txBody>
                  <a:tcPr marT="91425" marB="91425" marR="91425" marL="91425"/>
                </a:tc>
                <a:tc>
                  <a:txBody>
                    <a:bodyPr>
                      <a:noAutofit/>
                    </a:bodyPr>
                    <a:lstStyle/>
                    <a:p>
                      <a:pPr lvl="0" rtl="0">
                        <a:spcBef>
                          <a:spcPts val="0"/>
                        </a:spcBef>
                        <a:buNone/>
                      </a:pPr>
                      <a:r>
                        <a:rPr lang="en" sz="1000"/>
                        <a:t>Horses are important in ancient, but nowadays, cars became our most popular </a:t>
                      </a:r>
                    </a:p>
                  </a:txBody>
                  <a:tcPr marT="91425" marB="91425" marR="91425" marL="91425"/>
                </a:tc>
                <a:tc>
                  <a:txBody>
                    <a:bodyPr>
                      <a:noAutofit/>
                    </a:bodyPr>
                    <a:lstStyle/>
                    <a:p>
                      <a:pPr lvl="0" rtl="0">
                        <a:spcBef>
                          <a:spcPts val="0"/>
                        </a:spcBef>
                        <a:buNone/>
                      </a:pPr>
                      <a:r>
                        <a:rPr lang="en" sz="1000"/>
                        <a:t>-Town</a:t>
                      </a:r>
                    </a:p>
                    <a:p>
                      <a:pPr lvl="0" rtl="0">
                        <a:spcBef>
                          <a:spcPts val="0"/>
                        </a:spcBef>
                        <a:buNone/>
                      </a:pPr>
                      <a:r>
                        <a:t/>
                      </a:r>
                      <a:endParaRPr sz="1000"/>
                    </a:p>
                  </a:txBody>
                  <a:tcPr marT="91425" marB="91425" marR="91425" marL="91425"/>
                </a:tc>
                <a:tc>
                  <a:txBody>
                    <a:bodyPr>
                      <a:noAutofit/>
                    </a:bodyPr>
                    <a:lstStyle/>
                    <a:p>
                      <a:pPr lvl="0">
                        <a:spcBef>
                          <a:spcPts val="0"/>
                        </a:spcBef>
                        <a:buNone/>
                      </a:pPr>
                      <a:r>
                        <a:rPr lang="en"/>
                        <a:t>Where the gangsters and  the cowboys meet.</a:t>
                      </a:r>
                    </a:p>
                  </a:txBody>
                  <a:tcPr marT="91425" marB="91425" marR="91425" marL="91425"/>
                </a:tc>
              </a:tr>
              <a:tr h="740550">
                <a:tc>
                  <a:txBody>
                    <a:bodyPr>
                      <a:noAutofit/>
                    </a:bodyPr>
                    <a:lstStyle/>
                    <a:p>
                      <a:pPr lvl="0" rtl="0">
                        <a:spcBef>
                          <a:spcPts val="0"/>
                        </a:spcBef>
                        <a:buNone/>
                      </a:pPr>
                      <a:r>
                        <a:rPr lang="en" sz="1000"/>
                        <a:t>- Stage Coach</a:t>
                      </a:r>
                    </a:p>
                    <a:p>
                      <a:pPr lvl="0" rtl="0">
                        <a:spcBef>
                          <a:spcPts val="0"/>
                        </a:spcBef>
                        <a:buNone/>
                      </a:pPr>
                      <a:r>
                        <a:t/>
                      </a:r>
                      <a:endParaRPr sz="1000"/>
                    </a:p>
                    <a:p>
                      <a:pPr lvl="0" rtl="0">
                        <a:spcBef>
                          <a:spcPts val="0"/>
                        </a:spcBef>
                        <a:buNone/>
                      </a:pPr>
                      <a:r>
                        <a:t/>
                      </a:r>
                      <a:endParaRPr sz="1000"/>
                    </a:p>
                    <a:p>
                      <a:pPr lvl="0" rtl="0">
                        <a:spcBef>
                          <a:spcPts val="0"/>
                        </a:spcBef>
                        <a:buNone/>
                      </a:pPr>
                      <a:r>
                        <a:t/>
                      </a:r>
                      <a:endParaRPr sz="1000"/>
                    </a:p>
                  </a:txBody>
                  <a:tcPr marT="91425" marB="91425" marR="91425" marL="91425"/>
                </a:tc>
                <a:tc>
                  <a:txBody>
                    <a:bodyPr>
                      <a:noAutofit/>
                    </a:bodyPr>
                    <a:lstStyle/>
                    <a:p>
                      <a:pPr lvl="0" rtl="0">
                        <a:spcBef>
                          <a:spcPts val="0"/>
                        </a:spcBef>
                        <a:buNone/>
                      </a:pPr>
                      <a:r>
                        <a:t/>
                      </a:r>
                      <a:endParaRPr sz="1000"/>
                    </a:p>
                  </a:txBody>
                  <a:tcPr marT="91425" marB="91425" marR="91425" marL="91425"/>
                </a:tc>
                <a:tc>
                  <a:txBody>
                    <a:bodyPr>
                      <a:noAutofit/>
                    </a:bodyPr>
                    <a:lstStyle/>
                    <a:p>
                      <a:pPr lvl="0">
                        <a:spcBef>
                          <a:spcPts val="0"/>
                        </a:spcBef>
                        <a:buNone/>
                      </a:pPr>
                      <a:r>
                        <a:t/>
                      </a:r>
                      <a:endParaRPr sz="1000"/>
                    </a:p>
                  </a:txBody>
                  <a:tcPr marT="91425" marB="91425" marR="91425" marL="91425"/>
                </a:tc>
                <a:tc>
                  <a:txBody>
                    <a:bodyPr>
                      <a:noAutofit/>
                    </a:bodyPr>
                    <a:lstStyle/>
                    <a:p>
                      <a:pPr lvl="0">
                        <a:spcBef>
                          <a:spcPts val="0"/>
                        </a:spcBef>
                        <a:buNone/>
                      </a:pPr>
                      <a:r>
                        <a:t/>
                      </a:r>
                      <a:endParaRPr/>
                    </a:p>
                  </a:txBody>
                  <a:tcPr marT="91425" marB="91425" marR="91425" marL="91425"/>
                </a:tc>
              </a:tr>
              <a:tr h="740550">
                <a:tc>
                  <a:txBody>
                    <a:bodyPr>
                      <a:noAutofit/>
                    </a:bodyPr>
                    <a:lstStyle/>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rt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t/>
                      </a:r>
                      <a:endParaRPr/>
                    </a:p>
                  </a:txBody>
                  <a:tcPr marT="91425" marB="91425" marR="91425" marL="91425"/>
                </a:tc>
              </a:tr>
              <a:tr h="740550">
                <a:tc>
                  <a:txBody>
                    <a:bodyPr>
                      <a:noAutofit/>
                    </a:bodyPr>
                    <a:lstStyle/>
                    <a:p>
                      <a:pPr lvl="0" rtl="0">
                        <a:spcBef>
                          <a:spcPts val="0"/>
                        </a:spcBef>
                        <a:buNone/>
                      </a:pPr>
                      <a:r>
                        <a:t/>
                      </a:r>
                      <a:endParaRPr/>
                    </a:p>
                    <a:p>
                      <a:pPr lvl="0" rt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a:spcBef>
                          <a:spcPts val="0"/>
                        </a:spcBef>
                        <a:buNone/>
                      </a:pPr>
                      <a:r>
                        <a:t/>
                      </a:r>
                      <a:endParaRPr/>
                    </a:p>
                  </a:txBody>
                  <a:tcPr marT="91425" marB="91425" marR="91425" marL="91425"/>
                </a:tc>
                <a:tc>
                  <a:txBody>
                    <a:bodyPr>
                      <a:noAutofit/>
                    </a:bodyPr>
                    <a:lstStyle/>
                    <a:p>
                      <a:pPr lvl="0" rtl="0">
                        <a:spcBef>
                          <a:spcPts val="0"/>
                        </a:spcBef>
                        <a:buNone/>
                      </a:pPr>
                      <a:r>
                        <a:t/>
                      </a:r>
                      <a:endParaRPr/>
                    </a:p>
                  </a:txBody>
                  <a:tcPr marT="91425" marB="91425" marR="91425" marL="91425"/>
                </a:tc>
              </a:tr>
            </a:tbl>
          </a:graphicData>
        </a:graphic>
      </p:graphicFrame>
      <p:pic>
        <p:nvPicPr>
          <p:cNvPr id="142" name="Shape 142"/>
          <p:cNvPicPr preferRelativeResize="0"/>
          <p:nvPr/>
        </p:nvPicPr>
        <p:blipFill>
          <a:blip r:embed="rId3">
            <a:alphaModFix/>
          </a:blip>
          <a:stretch>
            <a:fillRect/>
          </a:stretch>
        </p:blipFill>
        <p:spPr>
          <a:xfrm>
            <a:off x="281600" y="1758866"/>
            <a:ext cx="1622174" cy="662399"/>
          </a:xfrm>
          <a:prstGeom prst="rect">
            <a:avLst/>
          </a:prstGeom>
          <a:noFill/>
          <a:ln>
            <a:noFill/>
          </a:ln>
        </p:spPr>
      </p:pic>
      <p:pic>
        <p:nvPicPr>
          <p:cNvPr id="143" name="Shape 143"/>
          <p:cNvPicPr preferRelativeResize="0"/>
          <p:nvPr/>
        </p:nvPicPr>
        <p:blipFill>
          <a:blip r:embed="rId4">
            <a:alphaModFix/>
          </a:blip>
          <a:stretch>
            <a:fillRect/>
          </a:stretch>
        </p:blipFill>
        <p:spPr>
          <a:xfrm>
            <a:off x="4620800" y="1758872"/>
            <a:ext cx="817569" cy="510974"/>
          </a:xfrm>
          <a:prstGeom prst="rect">
            <a:avLst/>
          </a:prstGeom>
          <a:noFill/>
          <a:ln>
            <a:noFill/>
          </a:ln>
        </p:spPr>
      </p:pic>
      <p:pic>
        <p:nvPicPr>
          <p:cNvPr id="144" name="Shape 144"/>
          <p:cNvPicPr preferRelativeResize="0"/>
          <p:nvPr/>
        </p:nvPicPr>
        <p:blipFill>
          <a:blip r:embed="rId5">
            <a:alphaModFix/>
          </a:blip>
          <a:stretch>
            <a:fillRect/>
          </a:stretch>
        </p:blipFill>
        <p:spPr>
          <a:xfrm>
            <a:off x="428369" y="2772725"/>
            <a:ext cx="1020400" cy="510974"/>
          </a:xfrm>
          <a:prstGeom prst="rect">
            <a:avLst/>
          </a:prstGeom>
          <a:noFill/>
          <a:ln>
            <a:noFill/>
          </a:ln>
        </p:spPr>
      </p:pic>
      <p:pic>
        <p:nvPicPr>
          <p:cNvPr id="145" name="Shape 145"/>
          <p:cNvPicPr preferRelativeResize="0"/>
          <p:nvPr/>
        </p:nvPicPr>
        <p:blipFill>
          <a:blip r:embed="rId6">
            <a:alphaModFix/>
          </a:blip>
          <a:stretch>
            <a:fillRect/>
          </a:stretch>
        </p:blipFill>
        <p:spPr>
          <a:xfrm>
            <a:off x="4855525" y="2772725"/>
            <a:ext cx="1095010" cy="579075"/>
          </a:xfrm>
          <a:prstGeom prst="rect">
            <a:avLst/>
          </a:prstGeom>
          <a:noFill/>
          <a:ln>
            <a:noFill/>
          </a:ln>
        </p:spPr>
      </p:pic>
      <p:pic>
        <p:nvPicPr>
          <p:cNvPr id="146" name="Shape 146"/>
          <p:cNvPicPr preferRelativeResize="0"/>
          <p:nvPr/>
        </p:nvPicPr>
        <p:blipFill>
          <a:blip r:embed="rId7">
            <a:alphaModFix/>
          </a:blip>
          <a:stretch>
            <a:fillRect/>
          </a:stretch>
        </p:blipFill>
        <p:spPr>
          <a:xfrm>
            <a:off x="207150" y="3740750"/>
            <a:ext cx="1020400" cy="4342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