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aleway"/>
      <p:regular r:id="rId14"/>
      <p:bold r:id="rId15"/>
      <p:italic r:id="rId16"/>
      <p:boldItalic r:id="rId17"/>
    </p:embeddedFont>
    <p:embeddedFont>
      <p:font typeface="Roboto"/>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Lato-regular.fntdata"/><Relationship Id="rId21" Type="http://schemas.openxmlformats.org/officeDocument/2006/relationships/font" Target="fonts/Roboto-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aleway-bold.fntdata"/><Relationship Id="rId14" Type="http://schemas.openxmlformats.org/officeDocument/2006/relationships/font" Target="fonts/Raleway-regular.fntdata"/><Relationship Id="rId17" Type="http://schemas.openxmlformats.org/officeDocument/2006/relationships/font" Target="fonts/Raleway-boldItalic.fntdata"/><Relationship Id="rId16" Type="http://schemas.openxmlformats.org/officeDocument/2006/relationships/font" Target="fonts/Raleway-italic.fntdata"/><Relationship Id="rId19" Type="http://schemas.openxmlformats.org/officeDocument/2006/relationships/font" Target="fonts/Roboto-bold.fntdata"/><Relationship Id="rId1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7fa7c87bb2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7fa7c87bb2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7fa7c87bb2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7fa7c87bb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f1c2ffd1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f1c2ffd1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f1c2ffd11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f1c2ffd11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1c2ffd11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1c2ffd11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f1c2ffd11d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f1c2ffd11d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f1c2ffd11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f1c2ffd11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Wn_eBrIDUuc"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busuu.com/en/english/grammar-rules"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Grammar Slideshow</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95057"/>
                </a:solidFill>
                <a:highlight>
                  <a:srgbClr val="FFFFFF"/>
                </a:highlight>
                <a:latin typeface="Roboto"/>
                <a:ea typeface="Roboto"/>
                <a:cs typeface="Roboto"/>
                <a:sym typeface="Roboto"/>
              </a:rPr>
              <a:t>L.I: We are FOCUSING on grammar by </a:t>
            </a:r>
            <a:r>
              <a:rPr i="1" lang="en" sz="1200">
                <a:solidFill>
                  <a:srgbClr val="495057"/>
                </a:solidFill>
                <a:highlight>
                  <a:srgbClr val="FFFFFF"/>
                </a:highlight>
                <a:latin typeface="Roboto"/>
                <a:ea typeface="Roboto"/>
                <a:cs typeface="Roboto"/>
                <a:sym typeface="Roboto"/>
              </a:rPr>
              <a:t>explaining </a:t>
            </a:r>
            <a:r>
              <a:rPr lang="en" sz="1200">
                <a:solidFill>
                  <a:srgbClr val="495057"/>
                </a:solidFill>
                <a:highlight>
                  <a:srgbClr val="FFFFFF"/>
                </a:highlight>
                <a:latin typeface="Roboto"/>
                <a:ea typeface="Roboto"/>
                <a:cs typeface="Roboto"/>
                <a:sym typeface="Roboto"/>
              </a:rPr>
              <a:t>the effects of conventions in a written/visual text.</a:t>
            </a:r>
            <a:endParaRPr sz="1200"/>
          </a:p>
        </p:txBody>
      </p:sp>
      <p:pic>
        <p:nvPicPr>
          <p:cNvPr id="88" name="Google Shape;88;p13"/>
          <p:cNvPicPr preferRelativeResize="0"/>
          <p:nvPr/>
        </p:nvPicPr>
        <p:blipFill>
          <a:blip r:embed="rId3">
            <a:alphaModFix/>
          </a:blip>
          <a:stretch>
            <a:fillRect/>
          </a:stretch>
        </p:blipFill>
        <p:spPr>
          <a:xfrm>
            <a:off x="6217525" y="640475"/>
            <a:ext cx="2739249" cy="23943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Grammar Matter</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does grammar matter?</a:t>
            </a:r>
            <a:endParaRPr/>
          </a:p>
        </p:txBody>
      </p:sp>
      <p:pic>
        <p:nvPicPr>
          <p:cNvPr id="95" name="Google Shape;95;p14"/>
          <p:cNvPicPr preferRelativeResize="0"/>
          <p:nvPr/>
        </p:nvPicPr>
        <p:blipFill>
          <a:blip r:embed="rId4">
            <a:alphaModFix/>
          </a:blip>
          <a:stretch>
            <a:fillRect/>
          </a:stretch>
        </p:blipFill>
        <p:spPr>
          <a:xfrm>
            <a:off x="4670525" y="1684950"/>
            <a:ext cx="3231950" cy="23549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0" y="0"/>
            <a:ext cx="9144000" cy="2429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highlight>
                  <a:srgbClr val="FFFFFF"/>
                </a:highlight>
                <a:latin typeface="Georgia"/>
                <a:ea typeface="Georgia"/>
                <a:cs typeface="Georgia"/>
                <a:sym typeface="Georgia"/>
              </a:rPr>
              <a:t>Previously, the term in common use instead of </a:t>
            </a:r>
            <a:r>
              <a:rPr lang="en" sz="1200">
                <a:highlight>
                  <a:srgbClr val="FFFFFF"/>
                </a:highlight>
                <a:latin typeface="Georgia"/>
                <a:ea typeface="Georgia"/>
                <a:cs typeface="Georgia"/>
                <a:sym typeface="Georgia"/>
              </a:rPr>
              <a:t>“mātauranga Māori”</a:t>
            </a:r>
            <a:r>
              <a:rPr lang="en" sz="1200">
                <a:highlight>
                  <a:srgbClr val="FFFFFF"/>
                </a:highlight>
                <a:latin typeface="Georgia"/>
                <a:ea typeface="Georgia"/>
                <a:cs typeface="Georgia"/>
                <a:sym typeface="Georgia"/>
              </a:rPr>
              <a:t> was “taha Māori”, which was translated as “a Māori perspective” or “a Māori side to Māori students”. The use of that term marked the beginning of recognising that Māori students came to the classroom with their culture and that this fact needed to be considered in their education. </a:t>
            </a:r>
            <a:endParaRPr sz="1200">
              <a:highlight>
                <a:srgbClr val="FFFFFF"/>
              </a:highlight>
              <a:latin typeface="Georgia"/>
              <a:ea typeface="Georgia"/>
              <a:cs typeface="Georgia"/>
              <a:sym typeface="Georgia"/>
            </a:endParaRPr>
          </a:p>
          <a:p>
            <a:pPr indent="0" lvl="0" marL="0" rtl="0" algn="l">
              <a:lnSpc>
                <a:spcPct val="150000"/>
              </a:lnSpc>
              <a:spcBef>
                <a:spcPts val="1400"/>
              </a:spcBef>
              <a:spcAft>
                <a:spcPts val="0"/>
              </a:spcAft>
              <a:buNone/>
            </a:pPr>
            <a:r>
              <a:rPr lang="en" sz="1200">
                <a:highlight>
                  <a:srgbClr val="FFFFFF"/>
                </a:highlight>
                <a:latin typeface="Georgia"/>
                <a:ea typeface="Georgia"/>
                <a:cs typeface="Georgia"/>
                <a:sym typeface="Georgia"/>
              </a:rPr>
              <a:t>But what was “taha Māori”? As a concept, taha Māori was a fuzzy term and it was not clear what it really meant. But its use, and the discussions about taha Māori, opened a door that eventually led towards the emergence of a more meaningful term. </a:t>
            </a:r>
            <a:endParaRPr sz="1200">
              <a:highlight>
                <a:srgbClr val="FFFFFF"/>
              </a:highlight>
              <a:latin typeface="Georgia"/>
              <a:ea typeface="Georgia"/>
              <a:cs typeface="Georgia"/>
              <a:sym typeface="Georgia"/>
            </a:endParaRPr>
          </a:p>
          <a:p>
            <a:pPr indent="0" lvl="0" marL="0" rtl="0" algn="l">
              <a:lnSpc>
                <a:spcPct val="150000"/>
              </a:lnSpc>
              <a:spcBef>
                <a:spcPts val="1400"/>
              </a:spcBef>
              <a:spcAft>
                <a:spcPts val="1400"/>
              </a:spcAft>
              <a:buNone/>
            </a:pPr>
            <a:r>
              <a:rPr lang="en" sz="1200">
                <a:highlight>
                  <a:srgbClr val="FFFFFF"/>
                </a:highlight>
                <a:latin typeface="Georgia"/>
                <a:ea typeface="Georgia"/>
                <a:cs typeface="Georgia"/>
                <a:sym typeface="Georgia"/>
              </a:rPr>
              <a:t>What exactly was it that Māori students entering the classroom possessed that took so long for the education system to recognise? The answer was “mātauranga Māori”, which is Māori knowledge complete with its values and attitudes.</a:t>
            </a:r>
            <a:r>
              <a:rPr lang="en" sz="1450">
                <a:highlight>
                  <a:srgbClr val="FFFFFF"/>
                </a:highlight>
                <a:latin typeface="Georgia"/>
                <a:ea typeface="Georgia"/>
                <a:cs typeface="Georgia"/>
                <a:sym typeface="Georgia"/>
              </a:rPr>
              <a:t> </a:t>
            </a:r>
            <a:endParaRPr sz="1450">
              <a:highlight>
                <a:srgbClr val="FFFFFF"/>
              </a:highlight>
              <a:latin typeface="Georgia"/>
              <a:ea typeface="Georgia"/>
              <a:cs typeface="Georgia"/>
              <a:sym typeface="Georgia"/>
            </a:endParaRPr>
          </a:p>
        </p:txBody>
      </p:sp>
      <p:pic>
        <p:nvPicPr>
          <p:cNvPr id="101" name="Google Shape;101;p15"/>
          <p:cNvPicPr preferRelativeResize="0"/>
          <p:nvPr/>
        </p:nvPicPr>
        <p:blipFill>
          <a:blip r:embed="rId3">
            <a:alphaModFix/>
          </a:blip>
          <a:stretch>
            <a:fillRect/>
          </a:stretch>
        </p:blipFill>
        <p:spPr>
          <a:xfrm>
            <a:off x="2468288" y="2473225"/>
            <a:ext cx="4207424" cy="251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7" name="Google Shape;107;p16"/>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 you will see a list of sentences with wrong grammar in them. Write the sentences with the correct grammar into your English books.</a:t>
            </a:r>
            <a:endParaRPr/>
          </a:p>
        </p:txBody>
      </p:sp>
      <p:pic>
        <p:nvPicPr>
          <p:cNvPr id="108" name="Google Shape;108;p16"/>
          <p:cNvPicPr preferRelativeResize="0"/>
          <p:nvPr/>
        </p:nvPicPr>
        <p:blipFill>
          <a:blip r:embed="rId3">
            <a:alphaModFix/>
          </a:blip>
          <a:stretch>
            <a:fillRect/>
          </a:stretch>
        </p:blipFill>
        <p:spPr>
          <a:xfrm>
            <a:off x="4887300" y="1822875"/>
            <a:ext cx="3113675" cy="2059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nvSpPr>
        <p:spPr>
          <a:xfrm>
            <a:off x="0" y="0"/>
            <a:ext cx="9144000" cy="5143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“Who do you think you is?”</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It’d be a different story if you was older.</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I’m just eatin’ into your time here.</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Seven swans a-swimmin’.</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He said with a kinda painful buoyancy.</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She has a good car last year.</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He had known right away I were a nervous person.</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I am kept it on my table.</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He can have not liked it.</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When they linger in my office now they told me stories.</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Of course she has </a:t>
            </a:r>
            <a:r>
              <a:rPr lang="en" sz="1800">
                <a:solidFill>
                  <a:schemeClr val="accent1"/>
                </a:solidFill>
                <a:latin typeface="Lato"/>
                <a:ea typeface="Lato"/>
                <a:cs typeface="Lato"/>
                <a:sym typeface="Lato"/>
              </a:rPr>
              <a:t>revealing it to lots of people.</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What are I to do?</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He look to me to say yes.</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They ask me how are I getting there?</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When I came in she were picking cherries.</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I finds myself trembling with anger.</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Next time he come to my door I locked it.</a:t>
            </a:r>
            <a:endParaRPr sz="1800">
              <a:solidFill>
                <a:schemeClr val="accent1"/>
              </a:solidFill>
              <a:latin typeface="Lato"/>
              <a:ea typeface="Lato"/>
              <a:cs typeface="Lato"/>
              <a:sym typeface="Lato"/>
            </a:endParaRPr>
          </a:p>
          <a:p>
            <a:pPr indent="-342900" lvl="0" marL="457200" rtl="0" algn="l">
              <a:spcBef>
                <a:spcPts val="0"/>
              </a:spcBef>
              <a:spcAft>
                <a:spcPts val="0"/>
              </a:spcAft>
              <a:buClr>
                <a:schemeClr val="accent1"/>
              </a:buClr>
              <a:buSzPts val="1800"/>
              <a:buFont typeface="Lato"/>
              <a:buAutoNum type="arabicPeriod"/>
            </a:pPr>
            <a:r>
              <a:rPr lang="en" sz="1800">
                <a:solidFill>
                  <a:schemeClr val="accent1"/>
                </a:solidFill>
                <a:latin typeface="Lato"/>
                <a:ea typeface="Lato"/>
                <a:cs typeface="Lato"/>
                <a:sym typeface="Lato"/>
              </a:rPr>
              <a:t>She call my name like it’s a joke.</a:t>
            </a:r>
            <a:endParaRPr sz="1800">
              <a:solidFill>
                <a:schemeClr val="accent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9" name="Google Shape;119;p18"/>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Using this </a:t>
            </a:r>
            <a:r>
              <a:rPr lang="en" u="sng">
                <a:solidFill>
                  <a:schemeClr val="accent5"/>
                </a:solidFill>
                <a:hlinkClick r:id="rId3">
                  <a:extLst>
                    <a:ext uri="{A12FA001-AC4F-418D-AE19-62706E023703}">
                      <ahyp:hlinkClr val="tx"/>
                    </a:ext>
                  </a:extLst>
                </a:hlinkClick>
              </a:rPr>
              <a:t>link</a:t>
            </a:r>
            <a:r>
              <a:rPr lang="en"/>
              <a:t> summarise the important points about grammar in your English book.</a:t>
            </a:r>
            <a:endParaRPr/>
          </a:p>
        </p:txBody>
      </p:sp>
      <p:pic>
        <p:nvPicPr>
          <p:cNvPr id="120" name="Google Shape;120;p18"/>
          <p:cNvPicPr preferRelativeResize="0"/>
          <p:nvPr/>
        </p:nvPicPr>
        <p:blipFill>
          <a:blip r:embed="rId4">
            <a:alphaModFix/>
          </a:blip>
          <a:stretch>
            <a:fillRect/>
          </a:stretch>
        </p:blipFill>
        <p:spPr>
          <a:xfrm>
            <a:off x="5212475" y="1734200"/>
            <a:ext cx="2226875" cy="2207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6" name="Google Shape;126;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Create a piece of writing with a minimum of 150 words with the wrong grammar. Then give it to another student to see if they can correct it with the right grammar.</a:t>
            </a:r>
            <a:endParaRPr/>
          </a:p>
        </p:txBody>
      </p:sp>
      <p:pic>
        <p:nvPicPr>
          <p:cNvPr id="127" name="Google Shape;127;p19"/>
          <p:cNvPicPr preferRelativeResize="0"/>
          <p:nvPr/>
        </p:nvPicPr>
        <p:blipFill>
          <a:blip r:embed="rId3">
            <a:alphaModFix/>
          </a:blip>
          <a:stretch>
            <a:fillRect/>
          </a:stretch>
        </p:blipFill>
        <p:spPr>
          <a:xfrm>
            <a:off x="4680400" y="1665225"/>
            <a:ext cx="3685175" cy="23746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33" name="Google Shape;133;p20"/>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you have written to </a:t>
            </a:r>
            <a:r>
              <a:rPr b="1" lang="en" sz="1800" u="sng">
                <a:solidFill>
                  <a:srgbClr val="1C1C1C"/>
                </a:solidFill>
                <a:latin typeface="Arial"/>
                <a:ea typeface="Arial"/>
                <a:cs typeface="Arial"/>
                <a:sym typeface="Arial"/>
              </a:rPr>
              <a:t>AT LEAST A YEAR EIGHT STANDARD</a:t>
            </a:r>
            <a:r>
              <a:rPr lang="en" sz="1400">
                <a:solidFill>
                  <a:srgbClr val="333333"/>
                </a:solidFill>
                <a:highlight>
                  <a:schemeClr val="lt1"/>
                </a:highlight>
                <a:latin typeface="Comfortaa"/>
                <a:ea typeface="Comfortaa"/>
                <a:cs typeface="Comfortaa"/>
                <a:sym typeface="Comfortaa"/>
              </a:rPr>
              <a:t>.</a:t>
            </a:r>
            <a:endParaRPr/>
          </a:p>
        </p:txBody>
      </p:sp>
      <p:pic>
        <p:nvPicPr>
          <p:cNvPr id="134" name="Google Shape;134;p20"/>
          <p:cNvPicPr preferRelativeResize="0"/>
          <p:nvPr/>
        </p:nvPicPr>
        <p:blipFill>
          <a:blip r:embed="rId3">
            <a:alphaModFix/>
          </a:blip>
          <a:stretch>
            <a:fillRect/>
          </a:stretch>
        </p:blipFill>
        <p:spPr>
          <a:xfrm>
            <a:off x="4976000" y="1665225"/>
            <a:ext cx="2569351" cy="2414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