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embeddedFontLst>
    <p:embeddedFont>
      <p:font typeface="Raleway"/>
      <p:regular r:id="rId14"/>
      <p:bold r:id="rId15"/>
      <p:italic r:id="rId16"/>
      <p:boldItalic r:id="rId17"/>
    </p:embeddedFont>
    <p:embeddedFont>
      <p:font typeface="Roboto"/>
      <p:regular r:id="rId18"/>
      <p:bold r:id="rId19"/>
      <p:italic r:id="rId20"/>
      <p:boldItalic r:id="rId21"/>
    </p:embeddedFont>
    <p:embeddedFont>
      <p:font typeface="Lato"/>
      <p:regular r:id="rId22"/>
      <p:bold r:id="rId23"/>
      <p:italic r:id="rId24"/>
      <p:boldItalic r:id="rId25"/>
    </p:embeddedFont>
    <p:embeddedFont>
      <p:font typeface="Comfortaa"/>
      <p:regular r:id="rId26"/>
      <p:bold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italic.fntdata"/><Relationship Id="rId22" Type="http://schemas.openxmlformats.org/officeDocument/2006/relationships/font" Target="fonts/Lato-regular.fntdata"/><Relationship Id="rId21" Type="http://schemas.openxmlformats.org/officeDocument/2006/relationships/font" Target="fonts/Roboto-boldItalic.fntdata"/><Relationship Id="rId24" Type="http://schemas.openxmlformats.org/officeDocument/2006/relationships/font" Target="fonts/Lato-italic.fntdata"/><Relationship Id="rId23" Type="http://schemas.openxmlformats.org/officeDocument/2006/relationships/font" Target="fonts/La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omfortaa-regular.fntdata"/><Relationship Id="rId25" Type="http://schemas.openxmlformats.org/officeDocument/2006/relationships/font" Target="fonts/Lato-boldItalic.fntdata"/><Relationship Id="rId27" Type="http://schemas.openxmlformats.org/officeDocument/2006/relationships/font" Target="fonts/Comfortaa-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font" Target="fonts/Raleway-bold.fntdata"/><Relationship Id="rId14" Type="http://schemas.openxmlformats.org/officeDocument/2006/relationships/font" Target="fonts/Raleway-regular.fntdata"/><Relationship Id="rId17" Type="http://schemas.openxmlformats.org/officeDocument/2006/relationships/font" Target="fonts/Raleway-boldItalic.fntdata"/><Relationship Id="rId16" Type="http://schemas.openxmlformats.org/officeDocument/2006/relationships/font" Target="fonts/Raleway-italic.fntdata"/><Relationship Id="rId19" Type="http://schemas.openxmlformats.org/officeDocument/2006/relationships/font" Target="fonts/Roboto-bold.fntdata"/><Relationship Id="rId18" Type="http://schemas.openxmlformats.org/officeDocument/2006/relationships/font" Target="fonts/Roboto-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7fa7c87bb2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7fa7c87bb2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7fa7c87bb2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7fa7c87bb2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f1c2ffd11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f1c2ffd11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f1c2ffd11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f1c2ffd11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f1c2ffd11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f1c2ffd11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f1c2ffd11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f1c2ffd11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f1c2ffd11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f1c2ffd11d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Wn_eBrIDUuc"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hyperlink" Target="https://www.busuu.com/en/english/grammar-rules" TargetMode="Externa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Grammar Slideshow</a:t>
            </a:r>
            <a:endParaRPr/>
          </a:p>
        </p:txBody>
      </p:sp>
      <p:sp>
        <p:nvSpPr>
          <p:cNvPr id="87" name="Google Shape;87;p13"/>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95057"/>
                </a:solidFill>
                <a:highlight>
                  <a:srgbClr val="FFFFFF"/>
                </a:highlight>
                <a:latin typeface="Roboto"/>
                <a:ea typeface="Roboto"/>
                <a:cs typeface="Roboto"/>
                <a:sym typeface="Roboto"/>
              </a:rPr>
              <a:t>L.I: We are FOCUSING on grammar by </a:t>
            </a:r>
            <a:r>
              <a:rPr i="1" lang="en" sz="1200">
                <a:solidFill>
                  <a:srgbClr val="495057"/>
                </a:solidFill>
                <a:highlight>
                  <a:srgbClr val="FFFFFF"/>
                </a:highlight>
                <a:latin typeface="Roboto"/>
                <a:ea typeface="Roboto"/>
                <a:cs typeface="Roboto"/>
                <a:sym typeface="Roboto"/>
              </a:rPr>
              <a:t>explaining </a:t>
            </a:r>
            <a:r>
              <a:rPr lang="en" sz="1200">
                <a:solidFill>
                  <a:srgbClr val="495057"/>
                </a:solidFill>
                <a:highlight>
                  <a:srgbClr val="FFFFFF"/>
                </a:highlight>
                <a:latin typeface="Roboto"/>
                <a:ea typeface="Roboto"/>
                <a:cs typeface="Roboto"/>
                <a:sym typeface="Roboto"/>
              </a:rPr>
              <a:t>the effects of conventions in a written/visual text.</a:t>
            </a:r>
            <a:endParaRPr sz="1200"/>
          </a:p>
        </p:txBody>
      </p:sp>
      <p:pic>
        <p:nvPicPr>
          <p:cNvPr id="88" name="Google Shape;88;p13"/>
          <p:cNvPicPr preferRelativeResize="0"/>
          <p:nvPr/>
        </p:nvPicPr>
        <p:blipFill>
          <a:blip r:embed="rId3">
            <a:alphaModFix/>
          </a:blip>
          <a:stretch>
            <a:fillRect/>
          </a:stretch>
        </p:blipFill>
        <p:spPr>
          <a:xfrm>
            <a:off x="6217525" y="640475"/>
            <a:ext cx="2739249" cy="239437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4"/>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Grammar Matter</a:t>
            </a:r>
            <a:endParaRPr/>
          </a:p>
        </p:txBody>
      </p:sp>
      <p:sp>
        <p:nvSpPr>
          <p:cNvPr id="94" name="Google Shape;94;p14"/>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Watch the following </a:t>
            </a:r>
            <a:r>
              <a:rPr lang="en" u="sng">
                <a:solidFill>
                  <a:schemeClr val="hlink"/>
                </a:solidFill>
                <a:hlinkClick r:id="rId3"/>
              </a:rPr>
              <a:t>video</a:t>
            </a:r>
            <a:r>
              <a:rPr lang="en"/>
              <a:t> about does grammar matter?</a:t>
            </a:r>
            <a:endParaRPr/>
          </a:p>
        </p:txBody>
      </p:sp>
      <p:pic>
        <p:nvPicPr>
          <p:cNvPr id="95" name="Google Shape;95;p14"/>
          <p:cNvPicPr preferRelativeResize="0"/>
          <p:nvPr/>
        </p:nvPicPr>
        <p:blipFill>
          <a:blip r:embed="rId4">
            <a:alphaModFix/>
          </a:blip>
          <a:stretch>
            <a:fillRect/>
          </a:stretch>
        </p:blipFill>
        <p:spPr>
          <a:xfrm>
            <a:off x="4670525" y="1684950"/>
            <a:ext cx="3231950" cy="2354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5"/>
          <p:cNvSpPr txBox="1"/>
          <p:nvPr/>
        </p:nvSpPr>
        <p:spPr>
          <a:xfrm>
            <a:off x="0" y="0"/>
            <a:ext cx="9144000" cy="2429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200">
                <a:highlight>
                  <a:srgbClr val="FFFFFF"/>
                </a:highlight>
                <a:latin typeface="Georgia"/>
                <a:ea typeface="Georgia"/>
                <a:cs typeface="Georgia"/>
                <a:sym typeface="Georgia"/>
              </a:rPr>
              <a:t>Previously, the term in common use instead of </a:t>
            </a:r>
            <a:r>
              <a:rPr lang="en" sz="1200">
                <a:highlight>
                  <a:srgbClr val="FFFFFF"/>
                </a:highlight>
                <a:latin typeface="Georgia"/>
                <a:ea typeface="Georgia"/>
                <a:cs typeface="Georgia"/>
                <a:sym typeface="Georgia"/>
              </a:rPr>
              <a:t>“mātauranga Māori”</a:t>
            </a:r>
            <a:r>
              <a:rPr lang="en" sz="1200">
                <a:highlight>
                  <a:srgbClr val="FFFFFF"/>
                </a:highlight>
                <a:latin typeface="Georgia"/>
                <a:ea typeface="Georgia"/>
                <a:cs typeface="Georgia"/>
                <a:sym typeface="Georgia"/>
              </a:rPr>
              <a:t> was “taha Māori”, which was translated as “a Māori perspective” or “a Māori side to Māori students”. The use of that term marked the beginning of recognising that Māori students came to the classroom with their culture and that this fact needed to be considered in their education. </a:t>
            </a:r>
            <a:endParaRPr sz="1200">
              <a:highlight>
                <a:srgbClr val="FFFFFF"/>
              </a:highlight>
              <a:latin typeface="Georgia"/>
              <a:ea typeface="Georgia"/>
              <a:cs typeface="Georgia"/>
              <a:sym typeface="Georgia"/>
            </a:endParaRPr>
          </a:p>
          <a:p>
            <a:pPr indent="0" lvl="0" marL="0" rtl="0" algn="l">
              <a:lnSpc>
                <a:spcPct val="150000"/>
              </a:lnSpc>
              <a:spcBef>
                <a:spcPts val="1400"/>
              </a:spcBef>
              <a:spcAft>
                <a:spcPts val="0"/>
              </a:spcAft>
              <a:buNone/>
            </a:pPr>
            <a:r>
              <a:rPr lang="en" sz="1200">
                <a:highlight>
                  <a:srgbClr val="FFFFFF"/>
                </a:highlight>
                <a:latin typeface="Georgia"/>
                <a:ea typeface="Georgia"/>
                <a:cs typeface="Georgia"/>
                <a:sym typeface="Georgia"/>
              </a:rPr>
              <a:t>But what was “taha Māori”? As a concept, taha Māori was a fuzzy term and it was not clear what it really meant. But its use, and the discussions about taha Māori, opened a door that eventually led towards the emergence of a more meaningful term. </a:t>
            </a:r>
            <a:endParaRPr sz="1200">
              <a:highlight>
                <a:srgbClr val="FFFFFF"/>
              </a:highlight>
              <a:latin typeface="Georgia"/>
              <a:ea typeface="Georgia"/>
              <a:cs typeface="Georgia"/>
              <a:sym typeface="Georgia"/>
            </a:endParaRPr>
          </a:p>
          <a:p>
            <a:pPr indent="0" lvl="0" marL="0" rtl="0" algn="l">
              <a:lnSpc>
                <a:spcPct val="150000"/>
              </a:lnSpc>
              <a:spcBef>
                <a:spcPts val="1400"/>
              </a:spcBef>
              <a:spcAft>
                <a:spcPts val="1400"/>
              </a:spcAft>
              <a:buNone/>
            </a:pPr>
            <a:r>
              <a:rPr lang="en" sz="1200">
                <a:highlight>
                  <a:srgbClr val="FFFFFF"/>
                </a:highlight>
                <a:latin typeface="Georgia"/>
                <a:ea typeface="Georgia"/>
                <a:cs typeface="Georgia"/>
                <a:sym typeface="Georgia"/>
              </a:rPr>
              <a:t>What exactly was it that Māori students entering the classroom possessed that took so long for the education system to recognise? The answer was “mātauranga Māori”, which is Māori knowledge complete with its values and attitudes.</a:t>
            </a:r>
            <a:r>
              <a:rPr lang="en" sz="1450">
                <a:highlight>
                  <a:srgbClr val="FFFFFF"/>
                </a:highlight>
                <a:latin typeface="Georgia"/>
                <a:ea typeface="Georgia"/>
                <a:cs typeface="Georgia"/>
                <a:sym typeface="Georgia"/>
              </a:rPr>
              <a:t> </a:t>
            </a:r>
            <a:endParaRPr sz="1450">
              <a:highlight>
                <a:srgbClr val="FFFFFF"/>
              </a:highlight>
              <a:latin typeface="Georgia"/>
              <a:ea typeface="Georgia"/>
              <a:cs typeface="Georgia"/>
              <a:sym typeface="Georgia"/>
            </a:endParaRPr>
          </a:p>
        </p:txBody>
      </p:sp>
      <p:pic>
        <p:nvPicPr>
          <p:cNvPr id="101" name="Google Shape;101;p15"/>
          <p:cNvPicPr preferRelativeResize="0"/>
          <p:nvPr/>
        </p:nvPicPr>
        <p:blipFill>
          <a:blip r:embed="rId3">
            <a:alphaModFix/>
          </a:blip>
          <a:stretch>
            <a:fillRect/>
          </a:stretch>
        </p:blipFill>
        <p:spPr>
          <a:xfrm>
            <a:off x="2468288" y="2473225"/>
            <a:ext cx="4207424" cy="25126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6"/>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Task 1</a:t>
            </a:r>
            <a:endParaRPr/>
          </a:p>
        </p:txBody>
      </p:sp>
      <p:sp>
        <p:nvSpPr>
          <p:cNvPr id="107" name="Google Shape;107;p16"/>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On the next slide you will see a list of sentences with wrong grammar in them. Write the sentences with the correct grammar into your English books.</a:t>
            </a:r>
            <a:endParaRPr/>
          </a:p>
        </p:txBody>
      </p:sp>
      <p:pic>
        <p:nvPicPr>
          <p:cNvPr id="108" name="Google Shape;108;p16"/>
          <p:cNvPicPr preferRelativeResize="0"/>
          <p:nvPr/>
        </p:nvPicPr>
        <p:blipFill>
          <a:blip r:embed="rId3">
            <a:alphaModFix/>
          </a:blip>
          <a:stretch>
            <a:fillRect/>
          </a:stretch>
        </p:blipFill>
        <p:spPr>
          <a:xfrm>
            <a:off x="4887300" y="1822875"/>
            <a:ext cx="3113675" cy="2059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7"/>
          <p:cNvSpPr txBox="1"/>
          <p:nvPr/>
        </p:nvSpPr>
        <p:spPr>
          <a:xfrm>
            <a:off x="0" y="0"/>
            <a:ext cx="9144000" cy="5143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accent1"/>
              </a:buClr>
              <a:buSzPts val="1800"/>
              <a:buFont typeface="Lato"/>
              <a:buAutoNum type="arabicPeriod"/>
            </a:pPr>
            <a:r>
              <a:rPr lang="en" sz="1800">
                <a:solidFill>
                  <a:schemeClr val="accent1"/>
                </a:solidFill>
                <a:latin typeface="Lato"/>
                <a:ea typeface="Lato"/>
                <a:cs typeface="Lato"/>
                <a:sym typeface="Lato"/>
              </a:rPr>
              <a:t>“Who do you think you is?”</a:t>
            </a:r>
            <a:endParaRPr sz="1800">
              <a:solidFill>
                <a:schemeClr val="accent1"/>
              </a:solidFill>
              <a:latin typeface="Lato"/>
              <a:ea typeface="Lato"/>
              <a:cs typeface="Lato"/>
              <a:sym typeface="Lato"/>
            </a:endParaRPr>
          </a:p>
          <a:p>
            <a:pPr indent="-342900" lvl="0" marL="457200" rtl="0" algn="l">
              <a:spcBef>
                <a:spcPts val="0"/>
              </a:spcBef>
              <a:spcAft>
                <a:spcPts val="0"/>
              </a:spcAft>
              <a:buClr>
                <a:schemeClr val="accent1"/>
              </a:buClr>
              <a:buSzPts val="1800"/>
              <a:buFont typeface="Lato"/>
              <a:buAutoNum type="arabicPeriod"/>
            </a:pPr>
            <a:r>
              <a:rPr lang="en" sz="1800">
                <a:solidFill>
                  <a:schemeClr val="accent1"/>
                </a:solidFill>
                <a:latin typeface="Lato"/>
                <a:ea typeface="Lato"/>
                <a:cs typeface="Lato"/>
                <a:sym typeface="Lato"/>
              </a:rPr>
              <a:t>It’d be a different story if you was older.</a:t>
            </a:r>
            <a:endParaRPr sz="1800">
              <a:solidFill>
                <a:schemeClr val="accent1"/>
              </a:solidFill>
              <a:latin typeface="Lato"/>
              <a:ea typeface="Lato"/>
              <a:cs typeface="Lato"/>
              <a:sym typeface="Lato"/>
            </a:endParaRPr>
          </a:p>
          <a:p>
            <a:pPr indent="-342900" lvl="0" marL="457200" rtl="0" algn="l">
              <a:spcBef>
                <a:spcPts val="0"/>
              </a:spcBef>
              <a:spcAft>
                <a:spcPts val="0"/>
              </a:spcAft>
              <a:buClr>
                <a:schemeClr val="accent1"/>
              </a:buClr>
              <a:buSzPts val="1800"/>
              <a:buFont typeface="Lato"/>
              <a:buAutoNum type="arabicPeriod"/>
            </a:pPr>
            <a:r>
              <a:rPr lang="en" sz="1800">
                <a:solidFill>
                  <a:schemeClr val="accent1"/>
                </a:solidFill>
                <a:latin typeface="Lato"/>
                <a:ea typeface="Lato"/>
                <a:cs typeface="Lato"/>
                <a:sym typeface="Lato"/>
              </a:rPr>
              <a:t>I’m just eatin’ into your time here.</a:t>
            </a:r>
            <a:endParaRPr sz="1800">
              <a:solidFill>
                <a:schemeClr val="accent1"/>
              </a:solidFill>
              <a:latin typeface="Lato"/>
              <a:ea typeface="Lato"/>
              <a:cs typeface="Lato"/>
              <a:sym typeface="Lato"/>
            </a:endParaRPr>
          </a:p>
          <a:p>
            <a:pPr indent="-342900" lvl="0" marL="457200" rtl="0" algn="l">
              <a:spcBef>
                <a:spcPts val="0"/>
              </a:spcBef>
              <a:spcAft>
                <a:spcPts val="0"/>
              </a:spcAft>
              <a:buClr>
                <a:schemeClr val="accent1"/>
              </a:buClr>
              <a:buSzPts val="1800"/>
              <a:buFont typeface="Lato"/>
              <a:buAutoNum type="arabicPeriod"/>
            </a:pPr>
            <a:r>
              <a:rPr lang="en" sz="1800">
                <a:solidFill>
                  <a:schemeClr val="accent1"/>
                </a:solidFill>
                <a:latin typeface="Lato"/>
                <a:ea typeface="Lato"/>
                <a:cs typeface="Lato"/>
                <a:sym typeface="Lato"/>
              </a:rPr>
              <a:t>Seven swans a-swimmin’.</a:t>
            </a:r>
            <a:endParaRPr sz="1800">
              <a:solidFill>
                <a:schemeClr val="accent1"/>
              </a:solidFill>
              <a:latin typeface="Lato"/>
              <a:ea typeface="Lato"/>
              <a:cs typeface="Lato"/>
              <a:sym typeface="Lato"/>
            </a:endParaRPr>
          </a:p>
          <a:p>
            <a:pPr indent="-342900" lvl="0" marL="457200" rtl="0" algn="l">
              <a:spcBef>
                <a:spcPts val="0"/>
              </a:spcBef>
              <a:spcAft>
                <a:spcPts val="0"/>
              </a:spcAft>
              <a:buClr>
                <a:schemeClr val="accent1"/>
              </a:buClr>
              <a:buSzPts val="1800"/>
              <a:buFont typeface="Lato"/>
              <a:buAutoNum type="arabicPeriod"/>
            </a:pPr>
            <a:r>
              <a:rPr lang="en" sz="1800">
                <a:solidFill>
                  <a:schemeClr val="accent1"/>
                </a:solidFill>
                <a:latin typeface="Lato"/>
                <a:ea typeface="Lato"/>
                <a:cs typeface="Lato"/>
                <a:sym typeface="Lato"/>
              </a:rPr>
              <a:t>He said with a kinda painful buoyancy.</a:t>
            </a:r>
            <a:endParaRPr sz="1800">
              <a:solidFill>
                <a:schemeClr val="accent1"/>
              </a:solidFill>
              <a:latin typeface="Lato"/>
              <a:ea typeface="Lato"/>
              <a:cs typeface="Lato"/>
              <a:sym typeface="Lato"/>
            </a:endParaRPr>
          </a:p>
          <a:p>
            <a:pPr indent="-342900" lvl="0" marL="457200" rtl="0" algn="l">
              <a:spcBef>
                <a:spcPts val="0"/>
              </a:spcBef>
              <a:spcAft>
                <a:spcPts val="0"/>
              </a:spcAft>
              <a:buClr>
                <a:schemeClr val="accent1"/>
              </a:buClr>
              <a:buSzPts val="1800"/>
              <a:buFont typeface="Lato"/>
              <a:buAutoNum type="arabicPeriod"/>
            </a:pPr>
            <a:r>
              <a:rPr lang="en" sz="1800">
                <a:solidFill>
                  <a:schemeClr val="accent1"/>
                </a:solidFill>
                <a:latin typeface="Lato"/>
                <a:ea typeface="Lato"/>
                <a:cs typeface="Lato"/>
                <a:sym typeface="Lato"/>
              </a:rPr>
              <a:t>She has a good car last year.</a:t>
            </a:r>
            <a:endParaRPr sz="1800">
              <a:solidFill>
                <a:schemeClr val="accent1"/>
              </a:solidFill>
              <a:latin typeface="Lato"/>
              <a:ea typeface="Lato"/>
              <a:cs typeface="Lato"/>
              <a:sym typeface="Lato"/>
            </a:endParaRPr>
          </a:p>
          <a:p>
            <a:pPr indent="-342900" lvl="0" marL="457200" rtl="0" algn="l">
              <a:spcBef>
                <a:spcPts val="0"/>
              </a:spcBef>
              <a:spcAft>
                <a:spcPts val="0"/>
              </a:spcAft>
              <a:buClr>
                <a:schemeClr val="accent1"/>
              </a:buClr>
              <a:buSzPts val="1800"/>
              <a:buFont typeface="Lato"/>
              <a:buAutoNum type="arabicPeriod"/>
            </a:pPr>
            <a:r>
              <a:rPr lang="en" sz="1800">
                <a:solidFill>
                  <a:schemeClr val="accent1"/>
                </a:solidFill>
                <a:latin typeface="Lato"/>
                <a:ea typeface="Lato"/>
                <a:cs typeface="Lato"/>
                <a:sym typeface="Lato"/>
              </a:rPr>
              <a:t>He had known right away I were a nervous person.</a:t>
            </a:r>
            <a:endParaRPr sz="1800">
              <a:solidFill>
                <a:schemeClr val="accent1"/>
              </a:solidFill>
              <a:latin typeface="Lato"/>
              <a:ea typeface="Lato"/>
              <a:cs typeface="Lato"/>
              <a:sym typeface="Lato"/>
            </a:endParaRPr>
          </a:p>
          <a:p>
            <a:pPr indent="-342900" lvl="0" marL="457200" rtl="0" algn="l">
              <a:spcBef>
                <a:spcPts val="0"/>
              </a:spcBef>
              <a:spcAft>
                <a:spcPts val="0"/>
              </a:spcAft>
              <a:buClr>
                <a:schemeClr val="accent1"/>
              </a:buClr>
              <a:buSzPts val="1800"/>
              <a:buFont typeface="Lato"/>
              <a:buAutoNum type="arabicPeriod"/>
            </a:pPr>
            <a:r>
              <a:rPr lang="en" sz="1800">
                <a:solidFill>
                  <a:schemeClr val="accent1"/>
                </a:solidFill>
                <a:latin typeface="Lato"/>
                <a:ea typeface="Lato"/>
                <a:cs typeface="Lato"/>
                <a:sym typeface="Lato"/>
              </a:rPr>
              <a:t>I am kept it on my table.</a:t>
            </a:r>
            <a:endParaRPr sz="1800">
              <a:solidFill>
                <a:schemeClr val="accent1"/>
              </a:solidFill>
              <a:latin typeface="Lato"/>
              <a:ea typeface="Lato"/>
              <a:cs typeface="Lato"/>
              <a:sym typeface="Lato"/>
            </a:endParaRPr>
          </a:p>
          <a:p>
            <a:pPr indent="-342900" lvl="0" marL="457200" rtl="0" algn="l">
              <a:spcBef>
                <a:spcPts val="0"/>
              </a:spcBef>
              <a:spcAft>
                <a:spcPts val="0"/>
              </a:spcAft>
              <a:buClr>
                <a:schemeClr val="accent1"/>
              </a:buClr>
              <a:buSzPts val="1800"/>
              <a:buFont typeface="Lato"/>
              <a:buAutoNum type="arabicPeriod"/>
            </a:pPr>
            <a:r>
              <a:rPr lang="en" sz="1800">
                <a:solidFill>
                  <a:schemeClr val="accent1"/>
                </a:solidFill>
                <a:latin typeface="Lato"/>
                <a:ea typeface="Lato"/>
                <a:cs typeface="Lato"/>
                <a:sym typeface="Lato"/>
              </a:rPr>
              <a:t>He can have not liked it.</a:t>
            </a:r>
            <a:endParaRPr sz="1800">
              <a:solidFill>
                <a:schemeClr val="accent1"/>
              </a:solidFill>
              <a:latin typeface="Lato"/>
              <a:ea typeface="Lato"/>
              <a:cs typeface="Lato"/>
              <a:sym typeface="Lato"/>
            </a:endParaRPr>
          </a:p>
          <a:p>
            <a:pPr indent="-342900" lvl="0" marL="457200" rtl="0" algn="l">
              <a:spcBef>
                <a:spcPts val="0"/>
              </a:spcBef>
              <a:spcAft>
                <a:spcPts val="0"/>
              </a:spcAft>
              <a:buClr>
                <a:schemeClr val="accent1"/>
              </a:buClr>
              <a:buSzPts val="1800"/>
              <a:buFont typeface="Lato"/>
              <a:buAutoNum type="arabicPeriod"/>
            </a:pPr>
            <a:r>
              <a:rPr lang="en" sz="1800">
                <a:solidFill>
                  <a:schemeClr val="accent1"/>
                </a:solidFill>
                <a:latin typeface="Lato"/>
                <a:ea typeface="Lato"/>
                <a:cs typeface="Lato"/>
                <a:sym typeface="Lato"/>
              </a:rPr>
              <a:t>When they linger in my office now they told me stories.</a:t>
            </a:r>
            <a:endParaRPr sz="1800">
              <a:solidFill>
                <a:schemeClr val="accent1"/>
              </a:solidFill>
              <a:latin typeface="Lato"/>
              <a:ea typeface="Lato"/>
              <a:cs typeface="Lato"/>
              <a:sym typeface="Lato"/>
            </a:endParaRPr>
          </a:p>
          <a:p>
            <a:pPr indent="-342900" lvl="0" marL="457200" rtl="0" algn="l">
              <a:spcBef>
                <a:spcPts val="0"/>
              </a:spcBef>
              <a:spcAft>
                <a:spcPts val="0"/>
              </a:spcAft>
              <a:buClr>
                <a:schemeClr val="accent1"/>
              </a:buClr>
              <a:buSzPts val="1800"/>
              <a:buFont typeface="Lato"/>
              <a:buAutoNum type="arabicPeriod"/>
            </a:pPr>
            <a:r>
              <a:rPr lang="en" sz="1800">
                <a:solidFill>
                  <a:schemeClr val="accent1"/>
                </a:solidFill>
                <a:latin typeface="Lato"/>
                <a:ea typeface="Lato"/>
                <a:cs typeface="Lato"/>
                <a:sym typeface="Lato"/>
              </a:rPr>
              <a:t>Of course she has </a:t>
            </a:r>
            <a:r>
              <a:rPr lang="en" sz="1800">
                <a:solidFill>
                  <a:schemeClr val="accent1"/>
                </a:solidFill>
                <a:latin typeface="Lato"/>
                <a:ea typeface="Lato"/>
                <a:cs typeface="Lato"/>
                <a:sym typeface="Lato"/>
              </a:rPr>
              <a:t>revealing it to lots of people.</a:t>
            </a:r>
            <a:endParaRPr sz="1800">
              <a:solidFill>
                <a:schemeClr val="accent1"/>
              </a:solidFill>
              <a:latin typeface="Lato"/>
              <a:ea typeface="Lato"/>
              <a:cs typeface="Lato"/>
              <a:sym typeface="Lato"/>
            </a:endParaRPr>
          </a:p>
          <a:p>
            <a:pPr indent="-342900" lvl="0" marL="457200" rtl="0" algn="l">
              <a:spcBef>
                <a:spcPts val="0"/>
              </a:spcBef>
              <a:spcAft>
                <a:spcPts val="0"/>
              </a:spcAft>
              <a:buClr>
                <a:schemeClr val="accent1"/>
              </a:buClr>
              <a:buSzPts val="1800"/>
              <a:buFont typeface="Lato"/>
              <a:buAutoNum type="arabicPeriod"/>
            </a:pPr>
            <a:r>
              <a:rPr lang="en" sz="1800">
                <a:solidFill>
                  <a:schemeClr val="accent1"/>
                </a:solidFill>
                <a:latin typeface="Lato"/>
                <a:ea typeface="Lato"/>
                <a:cs typeface="Lato"/>
                <a:sym typeface="Lato"/>
              </a:rPr>
              <a:t>What are I to do?</a:t>
            </a:r>
            <a:endParaRPr sz="1800">
              <a:solidFill>
                <a:schemeClr val="accent1"/>
              </a:solidFill>
              <a:latin typeface="Lato"/>
              <a:ea typeface="Lato"/>
              <a:cs typeface="Lato"/>
              <a:sym typeface="Lato"/>
            </a:endParaRPr>
          </a:p>
          <a:p>
            <a:pPr indent="-342900" lvl="0" marL="457200" rtl="0" algn="l">
              <a:spcBef>
                <a:spcPts val="0"/>
              </a:spcBef>
              <a:spcAft>
                <a:spcPts val="0"/>
              </a:spcAft>
              <a:buClr>
                <a:schemeClr val="accent1"/>
              </a:buClr>
              <a:buSzPts val="1800"/>
              <a:buFont typeface="Lato"/>
              <a:buAutoNum type="arabicPeriod"/>
            </a:pPr>
            <a:r>
              <a:rPr lang="en" sz="1800">
                <a:solidFill>
                  <a:schemeClr val="accent1"/>
                </a:solidFill>
                <a:latin typeface="Lato"/>
                <a:ea typeface="Lato"/>
                <a:cs typeface="Lato"/>
                <a:sym typeface="Lato"/>
              </a:rPr>
              <a:t>He look to me to say yes.</a:t>
            </a:r>
            <a:endParaRPr sz="1800">
              <a:solidFill>
                <a:schemeClr val="accent1"/>
              </a:solidFill>
              <a:latin typeface="Lato"/>
              <a:ea typeface="Lato"/>
              <a:cs typeface="Lato"/>
              <a:sym typeface="Lato"/>
            </a:endParaRPr>
          </a:p>
          <a:p>
            <a:pPr indent="-342900" lvl="0" marL="457200" rtl="0" algn="l">
              <a:spcBef>
                <a:spcPts val="0"/>
              </a:spcBef>
              <a:spcAft>
                <a:spcPts val="0"/>
              </a:spcAft>
              <a:buClr>
                <a:schemeClr val="accent1"/>
              </a:buClr>
              <a:buSzPts val="1800"/>
              <a:buFont typeface="Lato"/>
              <a:buAutoNum type="arabicPeriod"/>
            </a:pPr>
            <a:r>
              <a:rPr lang="en" sz="1800">
                <a:solidFill>
                  <a:schemeClr val="accent1"/>
                </a:solidFill>
                <a:latin typeface="Lato"/>
                <a:ea typeface="Lato"/>
                <a:cs typeface="Lato"/>
                <a:sym typeface="Lato"/>
              </a:rPr>
              <a:t>They ask me how are I getting there?</a:t>
            </a:r>
            <a:endParaRPr sz="1800">
              <a:solidFill>
                <a:schemeClr val="accent1"/>
              </a:solidFill>
              <a:latin typeface="Lato"/>
              <a:ea typeface="Lato"/>
              <a:cs typeface="Lato"/>
              <a:sym typeface="Lato"/>
            </a:endParaRPr>
          </a:p>
          <a:p>
            <a:pPr indent="-342900" lvl="0" marL="457200" rtl="0" algn="l">
              <a:spcBef>
                <a:spcPts val="0"/>
              </a:spcBef>
              <a:spcAft>
                <a:spcPts val="0"/>
              </a:spcAft>
              <a:buClr>
                <a:schemeClr val="accent1"/>
              </a:buClr>
              <a:buSzPts val="1800"/>
              <a:buFont typeface="Lato"/>
              <a:buAutoNum type="arabicPeriod"/>
            </a:pPr>
            <a:r>
              <a:rPr lang="en" sz="1800">
                <a:solidFill>
                  <a:schemeClr val="accent1"/>
                </a:solidFill>
                <a:latin typeface="Lato"/>
                <a:ea typeface="Lato"/>
                <a:cs typeface="Lato"/>
                <a:sym typeface="Lato"/>
              </a:rPr>
              <a:t>When I came in she were picking cherries.</a:t>
            </a:r>
            <a:endParaRPr sz="1800">
              <a:solidFill>
                <a:schemeClr val="accent1"/>
              </a:solidFill>
              <a:latin typeface="Lato"/>
              <a:ea typeface="Lato"/>
              <a:cs typeface="Lato"/>
              <a:sym typeface="Lato"/>
            </a:endParaRPr>
          </a:p>
          <a:p>
            <a:pPr indent="-342900" lvl="0" marL="457200" rtl="0" algn="l">
              <a:spcBef>
                <a:spcPts val="0"/>
              </a:spcBef>
              <a:spcAft>
                <a:spcPts val="0"/>
              </a:spcAft>
              <a:buClr>
                <a:schemeClr val="accent1"/>
              </a:buClr>
              <a:buSzPts val="1800"/>
              <a:buFont typeface="Lato"/>
              <a:buAutoNum type="arabicPeriod"/>
            </a:pPr>
            <a:r>
              <a:rPr lang="en" sz="1800">
                <a:solidFill>
                  <a:schemeClr val="accent1"/>
                </a:solidFill>
                <a:latin typeface="Lato"/>
                <a:ea typeface="Lato"/>
                <a:cs typeface="Lato"/>
                <a:sym typeface="Lato"/>
              </a:rPr>
              <a:t>I finds myself trembling with anger.</a:t>
            </a:r>
            <a:endParaRPr sz="1800">
              <a:solidFill>
                <a:schemeClr val="accent1"/>
              </a:solidFill>
              <a:latin typeface="Lato"/>
              <a:ea typeface="Lato"/>
              <a:cs typeface="Lato"/>
              <a:sym typeface="Lato"/>
            </a:endParaRPr>
          </a:p>
          <a:p>
            <a:pPr indent="-342900" lvl="0" marL="457200" rtl="0" algn="l">
              <a:spcBef>
                <a:spcPts val="0"/>
              </a:spcBef>
              <a:spcAft>
                <a:spcPts val="0"/>
              </a:spcAft>
              <a:buClr>
                <a:schemeClr val="accent1"/>
              </a:buClr>
              <a:buSzPts val="1800"/>
              <a:buFont typeface="Lato"/>
              <a:buAutoNum type="arabicPeriod"/>
            </a:pPr>
            <a:r>
              <a:rPr lang="en" sz="1800">
                <a:solidFill>
                  <a:schemeClr val="accent1"/>
                </a:solidFill>
                <a:latin typeface="Lato"/>
                <a:ea typeface="Lato"/>
                <a:cs typeface="Lato"/>
                <a:sym typeface="Lato"/>
              </a:rPr>
              <a:t>Next time he come to my door I locked it.</a:t>
            </a:r>
            <a:endParaRPr sz="1800">
              <a:solidFill>
                <a:schemeClr val="accent1"/>
              </a:solidFill>
              <a:latin typeface="Lato"/>
              <a:ea typeface="Lato"/>
              <a:cs typeface="Lato"/>
              <a:sym typeface="Lato"/>
            </a:endParaRPr>
          </a:p>
          <a:p>
            <a:pPr indent="-342900" lvl="0" marL="457200" rtl="0" algn="l">
              <a:spcBef>
                <a:spcPts val="0"/>
              </a:spcBef>
              <a:spcAft>
                <a:spcPts val="0"/>
              </a:spcAft>
              <a:buClr>
                <a:schemeClr val="accent1"/>
              </a:buClr>
              <a:buSzPts val="1800"/>
              <a:buFont typeface="Lato"/>
              <a:buAutoNum type="arabicPeriod"/>
            </a:pPr>
            <a:r>
              <a:rPr lang="en" sz="1800">
                <a:solidFill>
                  <a:schemeClr val="accent1"/>
                </a:solidFill>
                <a:latin typeface="Lato"/>
                <a:ea typeface="Lato"/>
                <a:cs typeface="Lato"/>
                <a:sym typeface="Lato"/>
              </a:rPr>
              <a:t>She call my name like it’s a joke.</a:t>
            </a:r>
            <a:endParaRPr sz="1800">
              <a:solidFill>
                <a:schemeClr val="accent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8"/>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Task 2</a:t>
            </a:r>
            <a:endParaRPr/>
          </a:p>
        </p:txBody>
      </p:sp>
      <p:sp>
        <p:nvSpPr>
          <p:cNvPr id="119" name="Google Shape;119;p18"/>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Using this </a:t>
            </a:r>
            <a:r>
              <a:rPr lang="en" u="sng">
                <a:solidFill>
                  <a:schemeClr val="accent5"/>
                </a:solidFill>
                <a:hlinkClick r:id="rId3">
                  <a:extLst>
                    <a:ext uri="{A12FA001-AC4F-418D-AE19-62706E023703}">
                      <ahyp:hlinkClr val="tx"/>
                    </a:ext>
                  </a:extLst>
                </a:hlinkClick>
              </a:rPr>
              <a:t>link</a:t>
            </a:r>
            <a:r>
              <a:rPr lang="en"/>
              <a:t> summarise the important points about grammar in your English book.</a:t>
            </a:r>
            <a:endParaRPr/>
          </a:p>
        </p:txBody>
      </p:sp>
      <p:pic>
        <p:nvPicPr>
          <p:cNvPr id="120" name="Google Shape;120;p18"/>
          <p:cNvPicPr preferRelativeResize="0"/>
          <p:nvPr/>
        </p:nvPicPr>
        <p:blipFill>
          <a:blip r:embed="rId4">
            <a:alphaModFix/>
          </a:blip>
          <a:stretch>
            <a:fillRect/>
          </a:stretch>
        </p:blipFill>
        <p:spPr>
          <a:xfrm>
            <a:off x="5212475" y="1734200"/>
            <a:ext cx="2226875" cy="2207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9"/>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Task 3</a:t>
            </a:r>
            <a:endParaRPr/>
          </a:p>
        </p:txBody>
      </p:sp>
      <p:sp>
        <p:nvSpPr>
          <p:cNvPr id="126" name="Google Shape;126;p19"/>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Create a piece of writing with a minimum of 150 words with the wrong grammar. Then give it to another student to see if they can correct it with the right grammar.</a:t>
            </a:r>
            <a:endParaRPr/>
          </a:p>
        </p:txBody>
      </p:sp>
      <p:pic>
        <p:nvPicPr>
          <p:cNvPr id="127" name="Google Shape;127;p19"/>
          <p:cNvPicPr preferRelativeResize="0"/>
          <p:nvPr/>
        </p:nvPicPr>
        <p:blipFill>
          <a:blip r:embed="rId3">
            <a:alphaModFix/>
          </a:blip>
          <a:stretch>
            <a:fillRect/>
          </a:stretch>
        </p:blipFill>
        <p:spPr>
          <a:xfrm>
            <a:off x="4680400" y="1665225"/>
            <a:ext cx="3685175" cy="23746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0"/>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Task 4</a:t>
            </a:r>
            <a:endParaRPr/>
          </a:p>
        </p:txBody>
      </p:sp>
      <p:sp>
        <p:nvSpPr>
          <p:cNvPr id="133" name="Google Shape;133;p20"/>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Draw, label and colour a picture of what you have written to </a:t>
            </a:r>
            <a:r>
              <a:rPr b="1" lang="en" sz="1800" u="sng">
                <a:solidFill>
                  <a:srgbClr val="1C1C1C"/>
                </a:solidFill>
                <a:latin typeface="Arial"/>
                <a:ea typeface="Arial"/>
                <a:cs typeface="Arial"/>
                <a:sym typeface="Arial"/>
              </a:rPr>
              <a:t>AT LEAST A YEAR EIGHT STANDARD</a:t>
            </a:r>
            <a:r>
              <a:rPr lang="en" sz="1400">
                <a:solidFill>
                  <a:srgbClr val="333333"/>
                </a:solidFill>
                <a:highlight>
                  <a:schemeClr val="lt1"/>
                </a:highlight>
                <a:latin typeface="Comfortaa"/>
                <a:ea typeface="Comfortaa"/>
                <a:cs typeface="Comfortaa"/>
                <a:sym typeface="Comfortaa"/>
              </a:rPr>
              <a:t>.</a:t>
            </a:r>
            <a:endParaRPr/>
          </a:p>
        </p:txBody>
      </p:sp>
      <p:pic>
        <p:nvPicPr>
          <p:cNvPr id="134" name="Google Shape;134;p20"/>
          <p:cNvPicPr preferRelativeResize="0"/>
          <p:nvPr/>
        </p:nvPicPr>
        <p:blipFill>
          <a:blip r:embed="rId3">
            <a:alphaModFix/>
          </a:blip>
          <a:stretch>
            <a:fillRect/>
          </a:stretch>
        </p:blipFill>
        <p:spPr>
          <a:xfrm>
            <a:off x="4976000" y="1665225"/>
            <a:ext cx="2569351" cy="2414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