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Raleway"/>
      <p:regular r:id="rId20"/>
      <p:bold r:id="rId21"/>
      <p:italic r:id="rId22"/>
      <p:boldItalic r:id="rId23"/>
    </p:embeddedFont>
    <p:embeddedFont>
      <p:font typeface="Roboto"/>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E0C82E-685F-4B02-9475-04C6A341D3E0}">
  <a:tblStyle styleId="{95E0C82E-685F-4B02-9475-04C6A341D3E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Roboto-regular.fntdata"/><Relationship Id="rId23"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Lato-regular.fntdata"/><Relationship Id="rId27"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ff23763b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6ff23763b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1e477846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d1e477846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1e47784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d1e47784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d1e477846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d1e477846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6ff23763b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6ff23763b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6ff23763b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6ff23763b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ff23763b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6ff23763b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6ff23763b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6ff23763b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6ff23763b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6ff23763b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ff23763b0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6ff23763b0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6ff23763b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6ff23763b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6ff23763b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6ff23763b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www.procon.org/debate-topics/"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1TSkkxu8on0"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www.procon.org/debate-topics/"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Debating Slideshow</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50">
                <a:solidFill>
                  <a:srgbClr val="1D2125"/>
                </a:solidFill>
                <a:highlight>
                  <a:srgbClr val="FFFFFF"/>
                </a:highlight>
                <a:latin typeface="Roboto"/>
                <a:ea typeface="Roboto"/>
                <a:cs typeface="Roboto"/>
                <a:sym typeface="Roboto"/>
              </a:rPr>
              <a:t>L.I: We are PLANNING a debate to </a:t>
            </a:r>
            <a:r>
              <a:rPr i="1" lang="en" sz="1150">
                <a:solidFill>
                  <a:srgbClr val="1D2125"/>
                </a:solidFill>
                <a:highlight>
                  <a:srgbClr val="FFFFFF"/>
                </a:highlight>
                <a:latin typeface="Roboto"/>
                <a:ea typeface="Roboto"/>
                <a:cs typeface="Roboto"/>
                <a:sym typeface="Roboto"/>
              </a:rPr>
              <a:t>create</a:t>
            </a:r>
            <a:r>
              <a:rPr lang="en" sz="1150">
                <a:solidFill>
                  <a:srgbClr val="1D2125"/>
                </a:solidFill>
                <a:highlight>
                  <a:srgbClr val="FFFFFF"/>
                </a:highlight>
                <a:latin typeface="Roboto"/>
                <a:ea typeface="Roboto"/>
                <a:cs typeface="Roboto"/>
                <a:sym typeface="Roboto"/>
              </a:rPr>
              <a:t> text that can contribute to national and global conversations through my original interpretations of texts and through the texts I create.</a:t>
            </a:r>
            <a:endParaRPr/>
          </a:p>
        </p:txBody>
      </p:sp>
      <p:pic>
        <p:nvPicPr>
          <p:cNvPr id="88" name="Google Shape;88;p13"/>
          <p:cNvPicPr preferRelativeResize="0"/>
          <p:nvPr/>
        </p:nvPicPr>
        <p:blipFill>
          <a:blip r:embed="rId3">
            <a:alphaModFix/>
          </a:blip>
          <a:stretch>
            <a:fillRect/>
          </a:stretch>
        </p:blipFill>
        <p:spPr>
          <a:xfrm>
            <a:off x="6207675" y="709450"/>
            <a:ext cx="2670274" cy="22367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2"/>
          <p:cNvPicPr preferRelativeResize="0"/>
          <p:nvPr/>
        </p:nvPicPr>
        <p:blipFill>
          <a:blip r:embed="rId3">
            <a:alphaModFix/>
          </a:blip>
          <a:stretch>
            <a:fillRect/>
          </a:stretch>
        </p:blipFill>
        <p:spPr>
          <a:xfrm>
            <a:off x="152400" y="152400"/>
            <a:ext cx="8814252" cy="4838700"/>
          </a:xfrm>
          <a:prstGeom prst="rect">
            <a:avLst/>
          </a:prstGeom>
          <a:noFill/>
          <a:ln>
            <a:noFill/>
          </a:ln>
        </p:spPr>
      </p:pic>
      <p:sp>
        <p:nvSpPr>
          <p:cNvPr id="147" name="Google Shape;147;p22"/>
          <p:cNvSpPr txBox="1"/>
          <p:nvPr/>
        </p:nvSpPr>
        <p:spPr>
          <a:xfrm>
            <a:off x="4709950" y="4424200"/>
            <a:ext cx="4453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accent1"/>
              </a:solidFill>
              <a:latin typeface="Lato"/>
              <a:ea typeface="Lato"/>
              <a:cs typeface="Lato"/>
              <a:sym typeface="Lato"/>
            </a:endParaRPr>
          </a:p>
        </p:txBody>
      </p:sp>
      <p:sp>
        <p:nvSpPr>
          <p:cNvPr id="148" name="Google Shape;148;p22"/>
          <p:cNvSpPr txBox="1"/>
          <p:nvPr/>
        </p:nvSpPr>
        <p:spPr>
          <a:xfrm>
            <a:off x="3271350" y="275900"/>
            <a:ext cx="25323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chemeClr val="dk2"/>
                </a:highlight>
                <a:latin typeface="Lato"/>
                <a:ea typeface="Lato"/>
                <a:cs typeface="Lato"/>
                <a:sym typeface="Lato"/>
              </a:rPr>
              <a:t>Affirmative Team</a:t>
            </a:r>
            <a:endParaRPr sz="1300">
              <a:solidFill>
                <a:schemeClr val="lt1"/>
              </a:solidFill>
              <a:highlight>
                <a:schemeClr val="dk2"/>
              </a:highlight>
              <a:latin typeface="Lato"/>
              <a:ea typeface="Lato"/>
              <a:cs typeface="Lato"/>
              <a:sym typeface="Lato"/>
            </a:endParaRPr>
          </a:p>
        </p:txBody>
      </p:sp>
      <p:sp>
        <p:nvSpPr>
          <p:cNvPr id="149" name="Google Shape;149;p22"/>
          <p:cNvSpPr txBox="1"/>
          <p:nvPr/>
        </p:nvSpPr>
        <p:spPr>
          <a:xfrm>
            <a:off x="3692375" y="3153025"/>
            <a:ext cx="17343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chemeClr val="dk2"/>
                </a:highlight>
                <a:latin typeface="Lato"/>
                <a:ea typeface="Lato"/>
                <a:cs typeface="Lato"/>
                <a:sym typeface="Lato"/>
              </a:rPr>
              <a:t>Negative Team</a:t>
            </a:r>
            <a:endParaRPr sz="1300">
              <a:solidFill>
                <a:schemeClr val="lt1"/>
              </a:solidFill>
              <a:highlight>
                <a:schemeClr val="dk2"/>
              </a:highlight>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Debating Strategies</a:t>
            </a:r>
            <a:endParaRPr/>
          </a:p>
        </p:txBody>
      </p:sp>
      <p:sp>
        <p:nvSpPr>
          <p:cNvPr id="155" name="Google Shape;155;p23"/>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111111"/>
                </a:solidFill>
              </a:rPr>
              <a:t>As you would have seen in the slides about debating styles, the</a:t>
            </a:r>
            <a:r>
              <a:rPr lang="en" sz="1400"/>
              <a:t> </a:t>
            </a:r>
            <a:r>
              <a:rPr b="1" lang="en" sz="1400">
                <a:solidFill>
                  <a:schemeClr val="dk1"/>
                </a:solidFill>
              </a:rPr>
              <a:t>dragon</a:t>
            </a:r>
            <a:r>
              <a:rPr lang="en" sz="1400"/>
              <a:t> </a:t>
            </a:r>
            <a:r>
              <a:rPr lang="en" sz="1400">
                <a:solidFill>
                  <a:srgbClr val="111111"/>
                </a:solidFill>
              </a:rPr>
              <a:t>and</a:t>
            </a:r>
            <a:r>
              <a:rPr lang="en" sz="1400"/>
              <a:t> </a:t>
            </a:r>
            <a:r>
              <a:rPr b="1" lang="en" sz="1400">
                <a:solidFill>
                  <a:srgbClr val="BF9000"/>
                </a:solidFill>
              </a:rPr>
              <a:t>thunder</a:t>
            </a:r>
            <a:r>
              <a:rPr lang="en" sz="1400">
                <a:solidFill>
                  <a:srgbClr val="BF9000"/>
                </a:solidFill>
              </a:rPr>
              <a:t> </a:t>
            </a:r>
            <a:r>
              <a:rPr lang="en" sz="1400">
                <a:solidFill>
                  <a:srgbClr val="111111"/>
                </a:solidFill>
              </a:rPr>
              <a:t>strategies are more suitable for if you are on the affirmative side (the side which is supporting the topic). On the other hand, the </a:t>
            </a:r>
            <a:r>
              <a:rPr b="1" lang="en" sz="1400">
                <a:solidFill>
                  <a:srgbClr val="9900FF"/>
                </a:solidFill>
              </a:rPr>
              <a:t>reptile </a:t>
            </a:r>
            <a:r>
              <a:rPr lang="en" sz="1400">
                <a:solidFill>
                  <a:srgbClr val="111111"/>
                </a:solidFill>
              </a:rPr>
              <a:t>and </a:t>
            </a:r>
            <a:r>
              <a:rPr b="1" lang="en" sz="1400">
                <a:solidFill>
                  <a:srgbClr val="FF0000"/>
                </a:solidFill>
              </a:rPr>
              <a:t>pyro </a:t>
            </a:r>
            <a:r>
              <a:rPr lang="en" sz="1400">
                <a:solidFill>
                  <a:srgbClr val="111111"/>
                </a:solidFill>
              </a:rPr>
              <a:t>strategies are more suitable if you are on the negative side (the side which is saying the affirmative side is wrong). However, you do not have to necessarily use those specific strategies for just the negative or affirmative side. You can weaken the argument of the negative side even if you are on the affirmative side or support your side of the argument even if you are on the negative side. A good balance is the key to being a good debater. The more you use the styles and strategies at the right times in the right way then the better you will get.</a:t>
            </a:r>
            <a:endParaRPr sz="1400">
              <a:solidFill>
                <a:srgbClr val="11111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2</a:t>
            </a:r>
            <a:endParaRPr/>
          </a:p>
        </p:txBody>
      </p:sp>
      <p:sp>
        <p:nvSpPr>
          <p:cNvPr id="161" name="Google Shape;161;p2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You will write a debate of points of being on the affirmative side or the negative side from a topic of your choice from this </a:t>
            </a:r>
            <a:r>
              <a:rPr lang="en" u="sng">
                <a:solidFill>
                  <a:schemeClr val="hlink"/>
                </a:solidFill>
                <a:hlinkClick r:id="rId3"/>
              </a:rPr>
              <a:t>website</a:t>
            </a:r>
            <a:r>
              <a:rPr lang="en"/>
              <a:t>. Using the 4 styles you will add a tally of how many points you can get. (2 for dragon/reptile, 1 for thunder/pyro)</a:t>
            </a:r>
            <a:endParaRPr/>
          </a:p>
        </p:txBody>
      </p:sp>
      <p:pic>
        <p:nvPicPr>
          <p:cNvPr id="162" name="Google Shape;162;p24"/>
          <p:cNvPicPr preferRelativeResize="0"/>
          <p:nvPr/>
        </p:nvPicPr>
        <p:blipFill>
          <a:blip r:embed="rId4">
            <a:alphaModFix/>
          </a:blip>
          <a:stretch>
            <a:fillRect/>
          </a:stretch>
        </p:blipFill>
        <p:spPr>
          <a:xfrm>
            <a:off x="4079325" y="807325"/>
            <a:ext cx="4912275" cy="4030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168" name="Google Shape;168;p25"/>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200">
                <a:solidFill>
                  <a:srgbClr val="000000"/>
                </a:solidFill>
              </a:rPr>
              <a:t>Draw, label and colour a picture of the debating topic you chose in your English books </a:t>
            </a:r>
            <a:r>
              <a:rPr lang="en" sz="1200">
                <a:solidFill>
                  <a:srgbClr val="202729"/>
                </a:solidFill>
              </a:rPr>
              <a:t>to</a:t>
            </a:r>
            <a:r>
              <a:rPr lang="en" sz="1200">
                <a:solidFill>
                  <a:srgbClr val="000000"/>
                </a:solidFill>
              </a:rPr>
              <a:t> </a:t>
            </a:r>
            <a:r>
              <a:rPr b="1" lang="en" sz="1800" u="sng">
                <a:solidFill>
                  <a:srgbClr val="1C1C1C"/>
                </a:solidFill>
                <a:latin typeface="Arial"/>
                <a:ea typeface="Arial"/>
                <a:cs typeface="Arial"/>
                <a:sym typeface="Arial"/>
              </a:rPr>
              <a:t>AT LEAST A YEAR NINE STANDARD</a:t>
            </a:r>
            <a:r>
              <a:rPr lang="en" sz="1200">
                <a:solidFill>
                  <a:srgbClr val="000000"/>
                </a:solidFill>
              </a:rPr>
              <a:t>.</a:t>
            </a:r>
            <a:endParaRPr/>
          </a:p>
        </p:txBody>
      </p:sp>
      <p:pic>
        <p:nvPicPr>
          <p:cNvPr id="169" name="Google Shape;169;p25"/>
          <p:cNvPicPr preferRelativeResize="0"/>
          <p:nvPr/>
        </p:nvPicPr>
        <p:blipFill>
          <a:blip r:embed="rId3">
            <a:alphaModFix/>
          </a:blip>
          <a:stretch>
            <a:fillRect/>
          </a:stretch>
        </p:blipFill>
        <p:spPr>
          <a:xfrm>
            <a:off x="4104450" y="852000"/>
            <a:ext cx="4808299" cy="3946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Debating Skills</a:t>
            </a:r>
            <a:endParaRPr/>
          </a:p>
        </p:txBody>
      </p:sp>
      <p:sp>
        <p:nvSpPr>
          <p:cNvPr id="94" name="Google Shape;94;p1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introduction to debating skills.</a:t>
            </a:r>
            <a:endParaRPr/>
          </a:p>
        </p:txBody>
      </p:sp>
      <p:pic>
        <p:nvPicPr>
          <p:cNvPr id="95" name="Google Shape;95;p14"/>
          <p:cNvPicPr preferRelativeResize="0"/>
          <p:nvPr/>
        </p:nvPicPr>
        <p:blipFill>
          <a:blip r:embed="rId4">
            <a:alphaModFix/>
          </a:blip>
          <a:stretch>
            <a:fillRect/>
          </a:stretch>
        </p:blipFill>
        <p:spPr>
          <a:xfrm>
            <a:off x="3695050" y="704200"/>
            <a:ext cx="4902425" cy="424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nvSpPr>
        <p:spPr>
          <a:xfrm>
            <a:off x="0" y="0"/>
            <a:ext cx="9144000" cy="190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lang="en" sz="1100">
                <a:solidFill>
                  <a:srgbClr val="111111"/>
                </a:solidFill>
                <a:highlight>
                  <a:srgbClr val="FFFFFF"/>
                </a:highlight>
                <a:latin typeface="Source Sans Pro"/>
                <a:ea typeface="Source Sans Pro"/>
                <a:cs typeface="Source Sans Pro"/>
                <a:sym typeface="Source Sans Pro"/>
              </a:rPr>
              <a:t>In debates over Te Tiriti o Waitangi, different ways of understanding the world have created fundamental misunderstandings from the outset. It is not just a matter of two different texts written in two very different languages, English and Māori, but also very different habits of mind.</a:t>
            </a:r>
            <a:endParaRPr sz="1100">
              <a:solidFill>
                <a:srgbClr val="111111"/>
              </a:solidFill>
              <a:highlight>
                <a:srgbClr val="FFFFFF"/>
              </a:highlight>
              <a:latin typeface="Source Sans Pro"/>
              <a:ea typeface="Source Sans Pro"/>
              <a:cs typeface="Source Sans Pro"/>
              <a:sym typeface="Source Sans Pro"/>
            </a:endParaRPr>
          </a:p>
          <a:p>
            <a:pPr indent="0" lvl="0" marL="0" rtl="0" algn="l">
              <a:lnSpc>
                <a:spcPct val="115000"/>
              </a:lnSpc>
              <a:spcBef>
                <a:spcPts val="1500"/>
              </a:spcBef>
              <a:spcAft>
                <a:spcPts val="0"/>
              </a:spcAft>
              <a:buNone/>
            </a:pPr>
            <a:r>
              <a:rPr lang="en" sz="1100">
                <a:solidFill>
                  <a:srgbClr val="111111"/>
                </a:solidFill>
                <a:highlight>
                  <a:srgbClr val="FFFFFF"/>
                </a:highlight>
                <a:latin typeface="Source Sans Pro"/>
                <a:ea typeface="Source Sans Pro"/>
                <a:cs typeface="Source Sans Pro"/>
                <a:sym typeface="Source Sans Pro"/>
              </a:rPr>
              <a:t>Different ways of thinking can put people at loggerheads, so they talk past each other – reasonable people who reason differently. This can create impasses that are almost intractable. Current discussions over Te Tiriti o Waitangi may be a case in point.</a:t>
            </a:r>
            <a:endParaRPr sz="1100">
              <a:solidFill>
                <a:srgbClr val="111111"/>
              </a:solidFill>
              <a:highlight>
                <a:srgbClr val="FFFFFF"/>
              </a:highlight>
              <a:latin typeface="Source Sans Pro"/>
              <a:ea typeface="Source Sans Pro"/>
              <a:cs typeface="Source Sans Pro"/>
              <a:sym typeface="Source Sans Pro"/>
            </a:endParaRPr>
          </a:p>
          <a:p>
            <a:pPr indent="0" lvl="0" marL="0" rtl="0" algn="l">
              <a:lnSpc>
                <a:spcPct val="115000"/>
              </a:lnSpc>
              <a:spcBef>
                <a:spcPts val="1500"/>
              </a:spcBef>
              <a:spcAft>
                <a:spcPts val="1500"/>
              </a:spcAft>
              <a:buNone/>
            </a:pPr>
            <a:r>
              <a:rPr lang="en" sz="1100">
                <a:solidFill>
                  <a:srgbClr val="111111"/>
                </a:solidFill>
                <a:highlight>
                  <a:srgbClr val="FFFFFF"/>
                </a:highlight>
                <a:latin typeface="Source Sans Pro"/>
                <a:ea typeface="Source Sans Pro"/>
                <a:cs typeface="Source Sans Pro"/>
                <a:sym typeface="Source Sans Pro"/>
              </a:rPr>
              <a:t>In a recent interview with the </a:t>
            </a:r>
            <a:r>
              <a:rPr i="1" lang="en" sz="1100">
                <a:solidFill>
                  <a:srgbClr val="111111"/>
                </a:solidFill>
                <a:highlight>
                  <a:srgbClr val="FFFFFF"/>
                </a:highlight>
                <a:latin typeface="Source Sans Pro"/>
                <a:ea typeface="Source Sans Pro"/>
                <a:cs typeface="Source Sans Pro"/>
                <a:sym typeface="Source Sans Pro"/>
              </a:rPr>
              <a:t>New Zealand Herald</a:t>
            </a:r>
            <a:r>
              <a:rPr lang="en" sz="1100">
                <a:solidFill>
                  <a:srgbClr val="111111"/>
                </a:solidFill>
                <a:highlight>
                  <a:srgbClr val="FFFFFF"/>
                </a:highlight>
                <a:latin typeface="Source Sans Pro"/>
                <a:ea typeface="Source Sans Pro"/>
                <a:cs typeface="Source Sans Pro"/>
                <a:sym typeface="Source Sans Pro"/>
              </a:rPr>
              <a:t>, David Seymour explained that his key objection to the current ‘principles’ of the Treaty of Waitangi is that they are ‘collectivist’ rather than ‘individualist,’ and refer to contracts ‘between groups of people, rather than upholding the rights of individuals, which is what you get from the Treaty itself.’</a:t>
            </a:r>
            <a:endParaRPr sz="1100">
              <a:solidFill>
                <a:srgbClr val="111111"/>
              </a:solidFill>
              <a:highlight>
                <a:srgbClr val="FFFFFF"/>
              </a:highlight>
              <a:latin typeface="Source Sans Pro"/>
              <a:ea typeface="Source Sans Pro"/>
              <a:cs typeface="Source Sans Pro"/>
              <a:sym typeface="Source Sans Pro"/>
            </a:endParaRPr>
          </a:p>
        </p:txBody>
      </p:sp>
      <p:pic>
        <p:nvPicPr>
          <p:cNvPr id="101" name="Google Shape;101;p15"/>
          <p:cNvPicPr preferRelativeResize="0"/>
          <p:nvPr/>
        </p:nvPicPr>
        <p:blipFill>
          <a:blip r:embed="rId3">
            <a:alphaModFix/>
          </a:blip>
          <a:stretch>
            <a:fillRect/>
          </a:stretch>
        </p:blipFill>
        <p:spPr>
          <a:xfrm>
            <a:off x="152400" y="1950975"/>
            <a:ext cx="8824100" cy="304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107" name="Google Shape;107;p16"/>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Look at this </a:t>
            </a:r>
            <a:r>
              <a:rPr lang="en" u="sng">
                <a:solidFill>
                  <a:schemeClr val="hlink"/>
                </a:solidFill>
                <a:hlinkClick r:id="rId3"/>
              </a:rPr>
              <a:t>website</a:t>
            </a:r>
            <a:r>
              <a:rPr lang="en"/>
              <a:t> about debating topics and choose one of those topics. Draw a table like on the next slide and write down reasons for why you are affirming (for) or negating (against) that topic.</a:t>
            </a:r>
            <a:endParaRPr/>
          </a:p>
        </p:txBody>
      </p:sp>
      <p:pic>
        <p:nvPicPr>
          <p:cNvPr id="108" name="Google Shape;108;p16"/>
          <p:cNvPicPr preferRelativeResize="0"/>
          <p:nvPr/>
        </p:nvPicPr>
        <p:blipFill>
          <a:blip r:embed="rId4">
            <a:alphaModFix/>
          </a:blip>
          <a:stretch>
            <a:fillRect/>
          </a:stretch>
        </p:blipFill>
        <p:spPr>
          <a:xfrm>
            <a:off x="4104475" y="657075"/>
            <a:ext cx="4808301" cy="4328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aphicFrame>
        <p:nvGraphicFramePr>
          <p:cNvPr id="113" name="Google Shape;113;p17"/>
          <p:cNvGraphicFramePr/>
          <p:nvPr/>
        </p:nvGraphicFramePr>
        <p:xfrm>
          <a:off x="952500" y="148638"/>
          <a:ext cx="3000000" cy="3000000"/>
        </p:xfrm>
        <a:graphic>
          <a:graphicData uri="http://schemas.openxmlformats.org/drawingml/2006/table">
            <a:tbl>
              <a:tblPr>
                <a:noFill/>
                <a:tableStyleId>{95E0C82E-685F-4B02-9475-04C6A341D3E0}</a:tableStyleId>
              </a:tblPr>
              <a:tblGrid>
                <a:gridCol w="3619500"/>
                <a:gridCol w="3619500"/>
              </a:tblGrid>
              <a:tr h="381000">
                <a:tc>
                  <a:txBody>
                    <a:bodyPr/>
                    <a:lstStyle/>
                    <a:p>
                      <a:pPr indent="0" lvl="0" marL="0" rtl="0" algn="ctr">
                        <a:spcBef>
                          <a:spcPts val="0"/>
                        </a:spcBef>
                        <a:spcAft>
                          <a:spcPts val="0"/>
                        </a:spcAft>
                        <a:buNone/>
                      </a:pPr>
                      <a:r>
                        <a:rPr lang="en"/>
                        <a:t>FOR</a:t>
                      </a:r>
                      <a:endParaRPr/>
                    </a:p>
                  </a:txBody>
                  <a:tcPr marT="91425" marB="91425" marR="91425" marL="91425"/>
                </a:tc>
                <a:tc>
                  <a:txBody>
                    <a:bodyPr/>
                    <a:lstStyle/>
                    <a:p>
                      <a:pPr indent="0" lvl="0" marL="0" rtl="0" algn="ctr">
                        <a:spcBef>
                          <a:spcPts val="0"/>
                        </a:spcBef>
                        <a:spcAft>
                          <a:spcPts val="0"/>
                        </a:spcAft>
                        <a:buNone/>
                      </a:pPr>
                      <a:r>
                        <a:rPr lang="en"/>
                        <a:t>AGAINST</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nvSpPr>
        <p:spPr>
          <a:xfrm>
            <a:off x="0" y="0"/>
            <a:ext cx="447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                          </a:t>
            </a:r>
            <a:r>
              <a:rPr b="1" lang="en" u="sng">
                <a:solidFill>
                  <a:schemeClr val="dk1"/>
                </a:solidFill>
              </a:rPr>
              <a:t>Dragon - Wind</a:t>
            </a:r>
            <a:endParaRPr u="sng"/>
          </a:p>
        </p:txBody>
      </p:sp>
      <p:pic>
        <p:nvPicPr>
          <p:cNvPr id="119" name="Google Shape;119;p18"/>
          <p:cNvPicPr preferRelativeResize="0"/>
          <p:nvPr/>
        </p:nvPicPr>
        <p:blipFill>
          <a:blip r:embed="rId3">
            <a:alphaModFix/>
          </a:blip>
          <a:stretch>
            <a:fillRect/>
          </a:stretch>
        </p:blipFill>
        <p:spPr>
          <a:xfrm>
            <a:off x="108400" y="423675"/>
            <a:ext cx="3842826" cy="4611425"/>
          </a:xfrm>
          <a:prstGeom prst="rect">
            <a:avLst/>
          </a:prstGeom>
          <a:noFill/>
          <a:ln>
            <a:noFill/>
          </a:ln>
        </p:spPr>
      </p:pic>
      <p:graphicFrame>
        <p:nvGraphicFramePr>
          <p:cNvPr id="120" name="Google Shape;120;p18"/>
          <p:cNvGraphicFramePr/>
          <p:nvPr/>
        </p:nvGraphicFramePr>
        <p:xfrm>
          <a:off x="4079300" y="0"/>
          <a:ext cx="3000000" cy="3000000"/>
        </p:xfrm>
        <a:graphic>
          <a:graphicData uri="http://schemas.openxmlformats.org/drawingml/2006/table">
            <a:tbl>
              <a:tblPr>
                <a:noFill/>
                <a:tableStyleId>{95E0C82E-685F-4B02-9475-04C6A341D3E0}</a:tableStyleId>
              </a:tblPr>
              <a:tblGrid>
                <a:gridCol w="2532350"/>
                <a:gridCol w="2532350"/>
              </a:tblGrid>
              <a:tr h="461100">
                <a:tc>
                  <a:txBody>
                    <a:bodyPr/>
                    <a:lstStyle/>
                    <a:p>
                      <a:pPr indent="0" lvl="0" marL="0" rtl="0" algn="ctr">
                        <a:spcBef>
                          <a:spcPts val="0"/>
                        </a:spcBef>
                        <a:spcAft>
                          <a:spcPts val="0"/>
                        </a:spcAft>
                        <a:buNone/>
                      </a:pPr>
                      <a:r>
                        <a:rPr lang="en"/>
                        <a:t>Pros</a:t>
                      </a:r>
                      <a:endParaRPr/>
                    </a:p>
                  </a:txBody>
                  <a:tcPr marT="91425" marB="91425" marR="91425" marL="91425"/>
                </a:tc>
                <a:tc>
                  <a:txBody>
                    <a:bodyPr/>
                    <a:lstStyle/>
                    <a:p>
                      <a:pPr indent="0" lvl="0" marL="0" rtl="0" algn="ctr">
                        <a:spcBef>
                          <a:spcPts val="0"/>
                        </a:spcBef>
                        <a:spcAft>
                          <a:spcPts val="0"/>
                        </a:spcAft>
                        <a:buNone/>
                      </a:pPr>
                      <a:r>
                        <a:rPr lang="en"/>
                        <a:t>Cons</a:t>
                      </a:r>
                      <a:endParaRPr/>
                    </a:p>
                  </a:txBody>
                  <a:tcPr marT="91425" marB="91425" marR="91425" marL="91425"/>
                </a:tc>
              </a:tr>
              <a:tr h="4682400">
                <a:tc>
                  <a:txBody>
                    <a:bodyPr/>
                    <a:lstStyle/>
                    <a:p>
                      <a:pPr indent="-317500" lvl="0" marL="457200" rtl="0" algn="l">
                        <a:spcBef>
                          <a:spcPts val="0"/>
                        </a:spcBef>
                        <a:spcAft>
                          <a:spcPts val="0"/>
                        </a:spcAft>
                        <a:buSzPts val="1400"/>
                        <a:buChar char="●"/>
                      </a:pPr>
                      <a:r>
                        <a:rPr lang="en"/>
                        <a:t>This style of debating is the classic powerhouse style of debating where you </a:t>
                      </a:r>
                      <a:r>
                        <a:rPr lang="en"/>
                        <a:t>aggressively say lots of information for the affirmative team and convince people that you are correct.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It gives you lots of points for all the information and reasons you said.</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It stuns your opponents with the number of points which you said.</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debate at the fastest speed you want.</a:t>
                      </a:r>
                      <a:endParaRPr/>
                    </a:p>
                  </a:txBody>
                  <a:tcPr marT="91425" marB="91425" marR="91425" marL="91425"/>
                </a:tc>
                <a:tc>
                  <a:txBody>
                    <a:bodyPr/>
                    <a:lstStyle/>
                    <a:p>
                      <a:pPr indent="-317500" lvl="0" marL="457200" rtl="0" algn="l">
                        <a:spcBef>
                          <a:spcPts val="0"/>
                        </a:spcBef>
                        <a:spcAft>
                          <a:spcPts val="0"/>
                        </a:spcAft>
                        <a:buSzPts val="1400"/>
                        <a:buChar char="●"/>
                      </a:pPr>
                      <a:r>
                        <a:rPr lang="en"/>
                        <a:t>The dragon style of debating is the most difficult style to perfect and you need to be really knowledgeable and speak at the right kind of pace to know lots of information and say what you need to.</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If you say lots of points you need to be correct because your opponent then has more chances to say you are wrong.</a:t>
                      </a:r>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nvSpPr>
        <p:spPr>
          <a:xfrm>
            <a:off x="0" y="0"/>
            <a:ext cx="447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                           </a:t>
            </a:r>
            <a:r>
              <a:rPr b="1" lang="en" u="sng">
                <a:solidFill>
                  <a:srgbClr val="9900FF"/>
                </a:solidFill>
              </a:rPr>
              <a:t>Reptile </a:t>
            </a:r>
            <a:r>
              <a:rPr b="1" lang="en" u="sng">
                <a:solidFill>
                  <a:srgbClr val="9900FF"/>
                </a:solidFill>
              </a:rPr>
              <a:t>- Dark</a:t>
            </a:r>
            <a:endParaRPr u="sng">
              <a:solidFill>
                <a:srgbClr val="9900FF"/>
              </a:solidFill>
            </a:endParaRPr>
          </a:p>
        </p:txBody>
      </p:sp>
      <p:pic>
        <p:nvPicPr>
          <p:cNvPr id="126" name="Google Shape;126;p19"/>
          <p:cNvPicPr preferRelativeResize="0"/>
          <p:nvPr/>
        </p:nvPicPr>
        <p:blipFill>
          <a:blip r:embed="rId3">
            <a:alphaModFix/>
          </a:blip>
          <a:stretch>
            <a:fillRect/>
          </a:stretch>
        </p:blipFill>
        <p:spPr>
          <a:xfrm>
            <a:off x="152400" y="463100"/>
            <a:ext cx="3759424" cy="4528000"/>
          </a:xfrm>
          <a:prstGeom prst="rect">
            <a:avLst/>
          </a:prstGeom>
          <a:noFill/>
          <a:ln>
            <a:noFill/>
          </a:ln>
        </p:spPr>
      </p:pic>
      <p:graphicFrame>
        <p:nvGraphicFramePr>
          <p:cNvPr id="127" name="Google Shape;127;p19"/>
          <p:cNvGraphicFramePr/>
          <p:nvPr/>
        </p:nvGraphicFramePr>
        <p:xfrm>
          <a:off x="4079300" y="0"/>
          <a:ext cx="3000000" cy="3000000"/>
        </p:xfrm>
        <a:graphic>
          <a:graphicData uri="http://schemas.openxmlformats.org/drawingml/2006/table">
            <a:tbl>
              <a:tblPr>
                <a:noFill/>
                <a:tableStyleId>{95E0C82E-685F-4B02-9475-04C6A341D3E0}</a:tableStyleId>
              </a:tblPr>
              <a:tblGrid>
                <a:gridCol w="2532350"/>
                <a:gridCol w="2532350"/>
              </a:tblGrid>
              <a:tr h="439875">
                <a:tc>
                  <a:txBody>
                    <a:bodyPr/>
                    <a:lstStyle/>
                    <a:p>
                      <a:pPr indent="0" lvl="0" marL="0" rtl="0" algn="ctr">
                        <a:spcBef>
                          <a:spcPts val="0"/>
                        </a:spcBef>
                        <a:spcAft>
                          <a:spcPts val="0"/>
                        </a:spcAft>
                        <a:buNone/>
                      </a:pPr>
                      <a:r>
                        <a:rPr lang="en"/>
                        <a:t>Pros</a:t>
                      </a:r>
                      <a:endParaRPr/>
                    </a:p>
                  </a:txBody>
                  <a:tcPr marT="91425" marB="91425" marR="91425" marL="91425"/>
                </a:tc>
                <a:tc>
                  <a:txBody>
                    <a:bodyPr/>
                    <a:lstStyle/>
                    <a:p>
                      <a:pPr indent="0" lvl="0" marL="0" rtl="0" algn="ctr">
                        <a:spcBef>
                          <a:spcPts val="0"/>
                        </a:spcBef>
                        <a:spcAft>
                          <a:spcPts val="0"/>
                        </a:spcAft>
                        <a:buNone/>
                      </a:pPr>
                      <a:r>
                        <a:rPr lang="en"/>
                        <a:t>Cons</a:t>
                      </a:r>
                      <a:endParaRPr/>
                    </a:p>
                  </a:txBody>
                  <a:tcPr marT="91425" marB="91425" marR="91425" marL="91425"/>
                </a:tc>
              </a:tr>
              <a:tr h="4703625">
                <a:tc>
                  <a:txBody>
                    <a:bodyPr/>
                    <a:lstStyle/>
                    <a:p>
                      <a:pPr indent="-317500" lvl="0" marL="457200" rtl="0" algn="l">
                        <a:spcBef>
                          <a:spcPts val="0"/>
                        </a:spcBef>
                        <a:spcAft>
                          <a:spcPts val="0"/>
                        </a:spcAft>
                        <a:buSzPts val="1400"/>
                        <a:buChar char="●"/>
                      </a:pPr>
                      <a:r>
                        <a:rPr lang="en"/>
                        <a:t>This style of debating is the opposite of the dragon style of debating where you are on the negative team and weaken the other people’s arguments.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It can make what the affirmative team say seem useless.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redefine words in debates to make it seem like what the other team said is different to what they had originally meant.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say why the other team is wrong.</a:t>
                      </a:r>
                      <a:endParaRPr/>
                    </a:p>
                  </a:txBody>
                  <a:tcPr marT="91425" marB="91425" marR="91425" marL="91425"/>
                </a:tc>
                <a:tc>
                  <a:txBody>
                    <a:bodyPr/>
                    <a:lstStyle/>
                    <a:p>
                      <a:pPr indent="-317500" lvl="0" marL="457200" rtl="0" algn="l">
                        <a:spcBef>
                          <a:spcPts val="0"/>
                        </a:spcBef>
                        <a:spcAft>
                          <a:spcPts val="0"/>
                        </a:spcAft>
                        <a:buSzPts val="1400"/>
                        <a:buChar char="●"/>
                      </a:pPr>
                      <a:r>
                        <a:rPr lang="en"/>
                        <a:t>You need to redefine words and the topic carefully otherwise it will make yourself look like you are actually wrong with your points.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need to be convincing and have effective evidence too to prove the affirmative team wrong. Otherwise, it will be hard to beat the aggressive speed and knowledge of the beatdown dragon style.</a:t>
                      </a:r>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aphicFrame>
        <p:nvGraphicFramePr>
          <p:cNvPr id="132" name="Google Shape;132;p20"/>
          <p:cNvGraphicFramePr/>
          <p:nvPr/>
        </p:nvGraphicFramePr>
        <p:xfrm>
          <a:off x="4079300" y="0"/>
          <a:ext cx="3000000" cy="3000000"/>
        </p:xfrm>
        <a:graphic>
          <a:graphicData uri="http://schemas.openxmlformats.org/drawingml/2006/table">
            <a:tbl>
              <a:tblPr>
                <a:noFill/>
                <a:tableStyleId>{95E0C82E-685F-4B02-9475-04C6A341D3E0}</a:tableStyleId>
              </a:tblPr>
              <a:tblGrid>
                <a:gridCol w="2532350"/>
                <a:gridCol w="2532350"/>
              </a:tblGrid>
              <a:tr h="439875">
                <a:tc>
                  <a:txBody>
                    <a:bodyPr/>
                    <a:lstStyle/>
                    <a:p>
                      <a:pPr indent="0" lvl="0" marL="0" rtl="0" algn="ctr">
                        <a:spcBef>
                          <a:spcPts val="0"/>
                        </a:spcBef>
                        <a:spcAft>
                          <a:spcPts val="0"/>
                        </a:spcAft>
                        <a:buNone/>
                      </a:pPr>
                      <a:r>
                        <a:rPr lang="en"/>
                        <a:t>Pros</a:t>
                      </a:r>
                      <a:endParaRPr/>
                    </a:p>
                  </a:txBody>
                  <a:tcPr marT="91425" marB="91425" marR="91425" marL="91425"/>
                </a:tc>
                <a:tc>
                  <a:txBody>
                    <a:bodyPr/>
                    <a:lstStyle/>
                    <a:p>
                      <a:pPr indent="0" lvl="0" marL="0" rtl="0" algn="ctr">
                        <a:spcBef>
                          <a:spcPts val="0"/>
                        </a:spcBef>
                        <a:spcAft>
                          <a:spcPts val="0"/>
                        </a:spcAft>
                        <a:buNone/>
                      </a:pPr>
                      <a:r>
                        <a:rPr lang="en"/>
                        <a:t>Cons</a:t>
                      </a:r>
                      <a:endParaRPr/>
                    </a:p>
                  </a:txBody>
                  <a:tcPr marT="91425" marB="91425" marR="91425" marL="91425"/>
                </a:tc>
              </a:tr>
              <a:tr h="4703625">
                <a:tc>
                  <a:txBody>
                    <a:bodyPr/>
                    <a:lstStyle/>
                    <a:p>
                      <a:pPr indent="-317500" lvl="0" marL="457200" rtl="0" algn="l">
                        <a:spcBef>
                          <a:spcPts val="0"/>
                        </a:spcBef>
                        <a:spcAft>
                          <a:spcPts val="0"/>
                        </a:spcAft>
                        <a:buSzPts val="1400"/>
                        <a:buChar char="●"/>
                      </a:pPr>
                      <a:r>
                        <a:rPr lang="en"/>
                        <a:t>This style of debating is the aid to the dragon style of debating and it focuses on just supporting what you say and your argument.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strengthen your side of the argument to make it harder for others to say why you are wrong.</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revive some of the points which were proved wrong from the other team if you can help that point enough.</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emphasise what you really meant.</a:t>
                      </a:r>
                      <a:endParaRPr/>
                    </a:p>
                  </a:txBody>
                  <a:tcPr marT="91425" marB="91425" marR="91425" marL="91425"/>
                </a:tc>
                <a:tc>
                  <a:txBody>
                    <a:bodyPr/>
                    <a:lstStyle/>
                    <a:p>
                      <a:pPr indent="-317500" lvl="0" marL="457200" rtl="0" algn="l">
                        <a:spcBef>
                          <a:spcPts val="0"/>
                        </a:spcBef>
                        <a:spcAft>
                          <a:spcPts val="0"/>
                        </a:spcAft>
                        <a:buSzPts val="1400"/>
                        <a:buChar char="●"/>
                      </a:pPr>
                      <a:r>
                        <a:rPr lang="en"/>
                        <a:t>You cannot weaken the negative team with their end of the argument.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When you emphasise what you meant you need to be </a:t>
                      </a:r>
                      <a:r>
                        <a:rPr lang="en"/>
                        <a:t>absolutely</a:t>
                      </a:r>
                      <a:r>
                        <a:rPr lang="en"/>
                        <a:t> certain about what you are debating for. Otherwise, you will be debating the wrong subject altogether.</a:t>
                      </a:r>
                      <a:endParaRPr/>
                    </a:p>
                  </a:txBody>
                  <a:tcPr marT="91425" marB="91425" marR="91425" marL="91425"/>
                </a:tc>
              </a:tr>
            </a:tbl>
          </a:graphicData>
        </a:graphic>
      </p:graphicFrame>
      <p:pic>
        <p:nvPicPr>
          <p:cNvPr id="133" name="Google Shape;133;p20"/>
          <p:cNvPicPr preferRelativeResize="0"/>
          <p:nvPr/>
        </p:nvPicPr>
        <p:blipFill>
          <a:blip r:embed="rId3">
            <a:alphaModFix/>
          </a:blip>
          <a:stretch>
            <a:fillRect/>
          </a:stretch>
        </p:blipFill>
        <p:spPr>
          <a:xfrm>
            <a:off x="132700" y="439875"/>
            <a:ext cx="3774500" cy="4561050"/>
          </a:xfrm>
          <a:prstGeom prst="rect">
            <a:avLst/>
          </a:prstGeom>
          <a:noFill/>
          <a:ln>
            <a:noFill/>
          </a:ln>
        </p:spPr>
      </p:pic>
      <p:sp>
        <p:nvSpPr>
          <p:cNvPr id="134" name="Google Shape;134;p20"/>
          <p:cNvSpPr txBox="1"/>
          <p:nvPr/>
        </p:nvSpPr>
        <p:spPr>
          <a:xfrm>
            <a:off x="0" y="0"/>
            <a:ext cx="447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                           </a:t>
            </a:r>
            <a:r>
              <a:rPr b="1" lang="en" u="sng">
                <a:solidFill>
                  <a:srgbClr val="BF9000"/>
                </a:solidFill>
              </a:rPr>
              <a:t>Thunder</a:t>
            </a:r>
            <a:r>
              <a:rPr b="1" lang="en" u="sng">
                <a:solidFill>
                  <a:srgbClr val="BF9000"/>
                </a:solidFill>
              </a:rPr>
              <a:t> - Light</a:t>
            </a:r>
            <a:endParaRPr u="sng">
              <a:solidFill>
                <a:srgbClr val="BF9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graphicFrame>
        <p:nvGraphicFramePr>
          <p:cNvPr id="139" name="Google Shape;139;p21"/>
          <p:cNvGraphicFramePr/>
          <p:nvPr/>
        </p:nvGraphicFramePr>
        <p:xfrm>
          <a:off x="4079300" y="0"/>
          <a:ext cx="3000000" cy="3000000"/>
        </p:xfrm>
        <a:graphic>
          <a:graphicData uri="http://schemas.openxmlformats.org/drawingml/2006/table">
            <a:tbl>
              <a:tblPr>
                <a:noFill/>
                <a:tableStyleId>{95E0C82E-685F-4B02-9475-04C6A341D3E0}</a:tableStyleId>
              </a:tblPr>
              <a:tblGrid>
                <a:gridCol w="2532350"/>
                <a:gridCol w="2532350"/>
              </a:tblGrid>
              <a:tr h="439875">
                <a:tc>
                  <a:txBody>
                    <a:bodyPr/>
                    <a:lstStyle/>
                    <a:p>
                      <a:pPr indent="0" lvl="0" marL="0" rtl="0" algn="ctr">
                        <a:spcBef>
                          <a:spcPts val="0"/>
                        </a:spcBef>
                        <a:spcAft>
                          <a:spcPts val="0"/>
                        </a:spcAft>
                        <a:buNone/>
                      </a:pPr>
                      <a:r>
                        <a:rPr lang="en"/>
                        <a:t>Pros</a:t>
                      </a:r>
                      <a:endParaRPr/>
                    </a:p>
                  </a:txBody>
                  <a:tcPr marT="91425" marB="91425" marR="91425" marL="91425"/>
                </a:tc>
                <a:tc>
                  <a:txBody>
                    <a:bodyPr/>
                    <a:lstStyle/>
                    <a:p>
                      <a:pPr indent="0" lvl="0" marL="0" rtl="0" algn="ctr">
                        <a:spcBef>
                          <a:spcPts val="0"/>
                        </a:spcBef>
                        <a:spcAft>
                          <a:spcPts val="0"/>
                        </a:spcAft>
                        <a:buNone/>
                      </a:pPr>
                      <a:r>
                        <a:rPr lang="en"/>
                        <a:t>Cons</a:t>
                      </a:r>
                      <a:endParaRPr/>
                    </a:p>
                  </a:txBody>
                  <a:tcPr marT="91425" marB="91425" marR="91425" marL="91425"/>
                </a:tc>
              </a:tr>
              <a:tr h="4703625">
                <a:tc>
                  <a:txBody>
                    <a:bodyPr/>
                    <a:lstStyle/>
                    <a:p>
                      <a:pPr indent="-317500" lvl="0" marL="457200" rtl="0" algn="l">
                        <a:spcBef>
                          <a:spcPts val="0"/>
                        </a:spcBef>
                        <a:spcAft>
                          <a:spcPts val="0"/>
                        </a:spcAft>
                        <a:buSzPts val="1400"/>
                        <a:buChar char="●"/>
                      </a:pPr>
                      <a:r>
                        <a:rPr lang="en"/>
                        <a:t>This style of debating is the opposite of the thunder style of debating and the aid to the reptile style of debating where you </a:t>
                      </a:r>
                      <a:r>
                        <a:rPr lang="en"/>
                        <a:t>aggressively</a:t>
                      </a:r>
                      <a:r>
                        <a:rPr lang="en"/>
                        <a:t> say many points to damage the other team’s argument.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increase the lengths of your points and multiply them fast.</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inflict damage on the other team’s points and deplete their effective information.</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can be ready to oppose your opponent.</a:t>
                      </a:r>
                      <a:endParaRPr/>
                    </a:p>
                  </a:txBody>
                  <a:tcPr marT="91425" marB="91425" marR="91425" marL="91425"/>
                </a:tc>
                <a:tc>
                  <a:txBody>
                    <a:bodyPr/>
                    <a:lstStyle/>
                    <a:p>
                      <a:pPr indent="-317500" lvl="0" marL="457200" rtl="0" algn="l">
                        <a:spcBef>
                          <a:spcPts val="0"/>
                        </a:spcBef>
                        <a:spcAft>
                          <a:spcPts val="0"/>
                        </a:spcAft>
                        <a:buSzPts val="1400"/>
                        <a:buChar char="●"/>
                      </a:pPr>
                      <a:r>
                        <a:rPr lang="en"/>
                        <a:t>You cannot support your side of the argument and you cannot revive your points which were proven wrong before.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You may end up damaging your side of the argument as well because you will not have as much information to be on the negative side since you are too busy saying why others are wrong.</a:t>
                      </a:r>
                      <a:endParaRPr/>
                    </a:p>
                  </a:txBody>
                  <a:tcPr marT="91425" marB="91425" marR="91425" marL="91425"/>
                </a:tc>
              </a:tr>
            </a:tbl>
          </a:graphicData>
        </a:graphic>
      </p:graphicFrame>
      <p:sp>
        <p:nvSpPr>
          <p:cNvPr id="140" name="Google Shape;140;p21"/>
          <p:cNvSpPr txBox="1"/>
          <p:nvPr/>
        </p:nvSpPr>
        <p:spPr>
          <a:xfrm>
            <a:off x="0" y="0"/>
            <a:ext cx="447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                              </a:t>
            </a:r>
            <a:r>
              <a:rPr b="1" lang="en" u="sng">
                <a:solidFill>
                  <a:srgbClr val="FF0000"/>
                </a:solidFill>
              </a:rPr>
              <a:t>Pyro</a:t>
            </a:r>
            <a:r>
              <a:rPr b="1" lang="en" u="sng">
                <a:solidFill>
                  <a:srgbClr val="FF0000"/>
                </a:solidFill>
              </a:rPr>
              <a:t> - Fire</a:t>
            </a:r>
            <a:endParaRPr u="sng">
              <a:solidFill>
                <a:srgbClr val="FF0000"/>
              </a:solidFill>
            </a:endParaRPr>
          </a:p>
        </p:txBody>
      </p:sp>
      <p:pic>
        <p:nvPicPr>
          <p:cNvPr id="141" name="Google Shape;141;p21"/>
          <p:cNvPicPr preferRelativeResize="0"/>
          <p:nvPr/>
        </p:nvPicPr>
        <p:blipFill>
          <a:blip r:embed="rId3">
            <a:alphaModFix/>
          </a:blip>
          <a:stretch>
            <a:fillRect/>
          </a:stretch>
        </p:blipFill>
        <p:spPr>
          <a:xfrm>
            <a:off x="152400" y="439875"/>
            <a:ext cx="3774500" cy="4545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