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7"/>
  </p:normalViewPr>
  <p:slideViewPr>
    <p:cSldViewPr snapToGrid="0" snapToObjects="1">
      <p:cViewPr varScale="1">
        <p:scale>
          <a:sx n="101" d="100"/>
          <a:sy n="101" d="100"/>
        </p:scale>
        <p:origin x="19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F6E9F1-25DF-4D95-A8EE-D118A2FF7F1C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90CB169-9B97-4247-95C7-459F1A33DFA2}">
      <dgm:prSet/>
      <dgm:spPr/>
      <dgm:t>
        <a:bodyPr/>
        <a:lstStyle/>
        <a:p>
          <a:r>
            <a:rPr lang="en-US"/>
            <a:t>Examples:</a:t>
          </a:r>
        </a:p>
      </dgm:t>
    </dgm:pt>
    <dgm:pt modelId="{351E8FA7-0FA9-44B1-B611-3E313778563D}" type="parTrans" cxnId="{DD23C11D-5474-48A8-89FC-3213DA9E5E33}">
      <dgm:prSet/>
      <dgm:spPr/>
      <dgm:t>
        <a:bodyPr/>
        <a:lstStyle/>
        <a:p>
          <a:endParaRPr lang="en-US"/>
        </a:p>
      </dgm:t>
    </dgm:pt>
    <dgm:pt modelId="{224CB9FB-F0E8-4A65-838E-DDBF390FCB4E}" type="sibTrans" cxnId="{DD23C11D-5474-48A8-89FC-3213DA9E5E33}">
      <dgm:prSet/>
      <dgm:spPr/>
      <dgm:t>
        <a:bodyPr/>
        <a:lstStyle/>
        <a:p>
          <a:endParaRPr lang="en-US"/>
        </a:p>
      </dgm:t>
    </dgm:pt>
    <dgm:pt modelId="{3AACDCE2-3319-44A2-85AF-A1E3492DDD00}">
      <dgm:prSet/>
      <dgm:spPr/>
      <dgm:t>
        <a:bodyPr/>
        <a:lstStyle/>
        <a:p>
          <a:r>
            <a:rPr lang="en-US"/>
            <a:t>• Radio Waves</a:t>
          </a:r>
        </a:p>
      </dgm:t>
    </dgm:pt>
    <dgm:pt modelId="{00E412F2-8876-42C4-B7E0-ECF2F4F90F57}" type="parTrans" cxnId="{D664F0AE-A810-4117-A90E-E6B8119E7CE6}">
      <dgm:prSet/>
      <dgm:spPr/>
      <dgm:t>
        <a:bodyPr/>
        <a:lstStyle/>
        <a:p>
          <a:endParaRPr lang="en-US"/>
        </a:p>
      </dgm:t>
    </dgm:pt>
    <dgm:pt modelId="{FF82CA3D-ACEA-474D-95A1-16714A0EBF51}" type="sibTrans" cxnId="{D664F0AE-A810-4117-A90E-E6B8119E7CE6}">
      <dgm:prSet/>
      <dgm:spPr/>
      <dgm:t>
        <a:bodyPr/>
        <a:lstStyle/>
        <a:p>
          <a:endParaRPr lang="en-US"/>
        </a:p>
      </dgm:t>
    </dgm:pt>
    <dgm:pt modelId="{52528875-FCCA-40B6-9286-456800190B36}">
      <dgm:prSet/>
      <dgm:spPr/>
      <dgm:t>
        <a:bodyPr/>
        <a:lstStyle/>
        <a:p>
          <a:r>
            <a:rPr lang="en-US"/>
            <a:t>• Microwaves</a:t>
          </a:r>
        </a:p>
      </dgm:t>
    </dgm:pt>
    <dgm:pt modelId="{736FD56A-BE4B-4D16-A3B1-C664D14ECABF}" type="parTrans" cxnId="{B4D02AFE-CFD4-42DF-8323-9078A2B5AF3A}">
      <dgm:prSet/>
      <dgm:spPr/>
      <dgm:t>
        <a:bodyPr/>
        <a:lstStyle/>
        <a:p>
          <a:endParaRPr lang="en-US"/>
        </a:p>
      </dgm:t>
    </dgm:pt>
    <dgm:pt modelId="{9EA4BB5D-05B3-4CE6-8585-52EAA0E9F839}" type="sibTrans" cxnId="{B4D02AFE-CFD4-42DF-8323-9078A2B5AF3A}">
      <dgm:prSet/>
      <dgm:spPr/>
      <dgm:t>
        <a:bodyPr/>
        <a:lstStyle/>
        <a:p>
          <a:endParaRPr lang="en-US"/>
        </a:p>
      </dgm:t>
    </dgm:pt>
    <dgm:pt modelId="{818908B3-122D-4B78-81A6-D7B939A2B7F0}">
      <dgm:prSet/>
      <dgm:spPr/>
      <dgm:t>
        <a:bodyPr/>
        <a:lstStyle/>
        <a:p>
          <a:r>
            <a:rPr lang="en-US"/>
            <a:t>• Visible Light</a:t>
          </a:r>
        </a:p>
      </dgm:t>
    </dgm:pt>
    <dgm:pt modelId="{B5FF6DC3-E313-411F-A2DE-53D871831D45}" type="parTrans" cxnId="{B844248B-A7A4-4B51-B7D6-9FFE9F2E1C89}">
      <dgm:prSet/>
      <dgm:spPr/>
      <dgm:t>
        <a:bodyPr/>
        <a:lstStyle/>
        <a:p>
          <a:endParaRPr lang="en-US"/>
        </a:p>
      </dgm:t>
    </dgm:pt>
    <dgm:pt modelId="{4E5B9975-D7ED-4C88-B8F3-014E756CFAFD}" type="sibTrans" cxnId="{B844248B-A7A4-4B51-B7D6-9FFE9F2E1C89}">
      <dgm:prSet/>
      <dgm:spPr/>
      <dgm:t>
        <a:bodyPr/>
        <a:lstStyle/>
        <a:p>
          <a:endParaRPr lang="en-US"/>
        </a:p>
      </dgm:t>
    </dgm:pt>
    <dgm:pt modelId="{358A91C8-BB3F-4C02-A3DC-92B538D4CB7A}">
      <dgm:prSet/>
      <dgm:spPr/>
      <dgm:t>
        <a:bodyPr/>
        <a:lstStyle/>
        <a:p>
          <a:r>
            <a:rPr lang="en-US"/>
            <a:t>• X-Rays</a:t>
          </a:r>
        </a:p>
      </dgm:t>
    </dgm:pt>
    <dgm:pt modelId="{FFF994A5-65E8-4162-A095-8E37776D7ED9}" type="parTrans" cxnId="{C140565D-7D79-48C7-A796-A948ADD63273}">
      <dgm:prSet/>
      <dgm:spPr/>
      <dgm:t>
        <a:bodyPr/>
        <a:lstStyle/>
        <a:p>
          <a:endParaRPr lang="en-US"/>
        </a:p>
      </dgm:t>
    </dgm:pt>
    <dgm:pt modelId="{BEBB9502-0A47-45EA-8ADE-941484BBA3E8}" type="sibTrans" cxnId="{C140565D-7D79-48C7-A796-A948ADD63273}">
      <dgm:prSet/>
      <dgm:spPr/>
      <dgm:t>
        <a:bodyPr/>
        <a:lstStyle/>
        <a:p>
          <a:endParaRPr lang="en-US"/>
        </a:p>
      </dgm:t>
    </dgm:pt>
    <dgm:pt modelId="{8A64715E-649A-904D-B00A-6FDC4E859FCA}" type="pres">
      <dgm:prSet presAssocID="{6CF6E9F1-25DF-4D95-A8EE-D118A2FF7F1C}" presName="diagram" presStyleCnt="0">
        <dgm:presLayoutVars>
          <dgm:dir/>
          <dgm:resizeHandles val="exact"/>
        </dgm:presLayoutVars>
      </dgm:prSet>
      <dgm:spPr/>
    </dgm:pt>
    <dgm:pt modelId="{3B0EB280-D947-0D4F-A412-B2C5ACE33AD1}" type="pres">
      <dgm:prSet presAssocID="{A90CB169-9B97-4247-95C7-459F1A33DFA2}" presName="node" presStyleLbl="node1" presStyleIdx="0" presStyleCnt="1">
        <dgm:presLayoutVars>
          <dgm:bulletEnabled val="1"/>
        </dgm:presLayoutVars>
      </dgm:prSet>
      <dgm:spPr/>
    </dgm:pt>
  </dgm:ptLst>
  <dgm:cxnLst>
    <dgm:cxn modelId="{14059C08-75BF-1140-A9BF-7E2E1B30B3DC}" type="presOf" srcId="{818908B3-122D-4B78-81A6-D7B939A2B7F0}" destId="{3B0EB280-D947-0D4F-A412-B2C5ACE33AD1}" srcOrd="0" destOrd="3" presId="urn:microsoft.com/office/officeart/2005/8/layout/default"/>
    <dgm:cxn modelId="{DD23C11D-5474-48A8-89FC-3213DA9E5E33}" srcId="{6CF6E9F1-25DF-4D95-A8EE-D118A2FF7F1C}" destId="{A90CB169-9B97-4247-95C7-459F1A33DFA2}" srcOrd="0" destOrd="0" parTransId="{351E8FA7-0FA9-44B1-B611-3E313778563D}" sibTransId="{224CB9FB-F0E8-4A65-838E-DDBF390FCB4E}"/>
    <dgm:cxn modelId="{A5427354-59F7-AD43-890E-1AA5A4FA260A}" type="presOf" srcId="{52528875-FCCA-40B6-9286-456800190B36}" destId="{3B0EB280-D947-0D4F-A412-B2C5ACE33AD1}" srcOrd="0" destOrd="2" presId="urn:microsoft.com/office/officeart/2005/8/layout/default"/>
    <dgm:cxn modelId="{C140565D-7D79-48C7-A796-A948ADD63273}" srcId="{A90CB169-9B97-4247-95C7-459F1A33DFA2}" destId="{358A91C8-BB3F-4C02-A3DC-92B538D4CB7A}" srcOrd="3" destOrd="0" parTransId="{FFF994A5-65E8-4162-A095-8E37776D7ED9}" sibTransId="{BEBB9502-0A47-45EA-8ADE-941484BBA3E8}"/>
    <dgm:cxn modelId="{45A2A460-AA21-7D4F-BED6-0940FA2165A5}" type="presOf" srcId="{6CF6E9F1-25DF-4D95-A8EE-D118A2FF7F1C}" destId="{8A64715E-649A-904D-B00A-6FDC4E859FCA}" srcOrd="0" destOrd="0" presId="urn:microsoft.com/office/officeart/2005/8/layout/default"/>
    <dgm:cxn modelId="{27E80C63-3360-2146-91DF-6462BEE647D3}" type="presOf" srcId="{A90CB169-9B97-4247-95C7-459F1A33DFA2}" destId="{3B0EB280-D947-0D4F-A412-B2C5ACE33AD1}" srcOrd="0" destOrd="0" presId="urn:microsoft.com/office/officeart/2005/8/layout/default"/>
    <dgm:cxn modelId="{58E4B888-70A4-9549-BAE2-3EB7BEDBFA9E}" type="presOf" srcId="{3AACDCE2-3319-44A2-85AF-A1E3492DDD00}" destId="{3B0EB280-D947-0D4F-A412-B2C5ACE33AD1}" srcOrd="0" destOrd="1" presId="urn:microsoft.com/office/officeart/2005/8/layout/default"/>
    <dgm:cxn modelId="{B844248B-A7A4-4B51-B7D6-9FFE9F2E1C89}" srcId="{A90CB169-9B97-4247-95C7-459F1A33DFA2}" destId="{818908B3-122D-4B78-81A6-D7B939A2B7F0}" srcOrd="2" destOrd="0" parTransId="{B5FF6DC3-E313-411F-A2DE-53D871831D45}" sibTransId="{4E5B9975-D7ED-4C88-B8F3-014E756CFAFD}"/>
    <dgm:cxn modelId="{C8C2EFAD-FBA3-3249-8BD3-901CE34DFD22}" type="presOf" srcId="{358A91C8-BB3F-4C02-A3DC-92B538D4CB7A}" destId="{3B0EB280-D947-0D4F-A412-B2C5ACE33AD1}" srcOrd="0" destOrd="4" presId="urn:microsoft.com/office/officeart/2005/8/layout/default"/>
    <dgm:cxn modelId="{D664F0AE-A810-4117-A90E-E6B8119E7CE6}" srcId="{A90CB169-9B97-4247-95C7-459F1A33DFA2}" destId="{3AACDCE2-3319-44A2-85AF-A1E3492DDD00}" srcOrd="0" destOrd="0" parTransId="{00E412F2-8876-42C4-B7E0-ECF2F4F90F57}" sibTransId="{FF82CA3D-ACEA-474D-95A1-16714A0EBF51}"/>
    <dgm:cxn modelId="{B4D02AFE-CFD4-42DF-8323-9078A2B5AF3A}" srcId="{A90CB169-9B97-4247-95C7-459F1A33DFA2}" destId="{52528875-FCCA-40B6-9286-456800190B36}" srcOrd="1" destOrd="0" parTransId="{736FD56A-BE4B-4D16-A3B1-C664D14ECABF}" sibTransId="{9EA4BB5D-05B3-4CE6-8585-52EAA0E9F839}"/>
    <dgm:cxn modelId="{89B07326-1B63-CE45-A71E-A0746691E540}" type="presParOf" srcId="{8A64715E-649A-904D-B00A-6FDC4E859FCA}" destId="{3B0EB280-D947-0D4F-A412-B2C5ACE33AD1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EB280-D947-0D4F-A412-B2C5ACE33AD1}">
      <dsp:nvSpPr>
        <dsp:cNvPr id="0" name=""/>
        <dsp:cNvSpPr/>
      </dsp:nvSpPr>
      <dsp:spPr>
        <a:xfrm>
          <a:off x="947049" y="539"/>
          <a:ext cx="6221201" cy="37327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Examples: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/>
            <a:t>• Radio Waves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/>
            <a:t>• Microwaves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/>
            <a:t>• Visible Light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800" kern="1200"/>
            <a:t>• X-Rays</a:t>
          </a:r>
        </a:p>
      </dsp:txBody>
      <dsp:txXfrm>
        <a:off x="947049" y="539"/>
        <a:ext cx="6221201" cy="3732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x3Kr5DCAtI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Ocean Waves">
            <a:extLst>
              <a:ext uri="{FF2B5EF4-FFF2-40B4-BE49-F238E27FC236}">
                <a16:creationId xmlns:a16="http://schemas.microsoft.com/office/drawing/2014/main" id="{BC486691-9E75-E38B-2E3B-89C257C5D5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5150" r="9636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NZ" sz="4500">
                <a:solidFill>
                  <a:srgbClr val="FFFFFF"/>
                </a:solidFill>
              </a:rPr>
              <a:t>Waves: Types, Properties, and Applications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NZ">
                <a:solidFill>
                  <a:srgbClr val="FFFFFF"/>
                </a:solidFill>
              </a:rPr>
              <a:t>Year 7 Science Lesson</a:t>
            </a:r>
          </a:p>
          <a:p>
            <a:r>
              <a:rPr lang="en-NZ">
                <a:solidFill>
                  <a:srgbClr val="FFFFFF"/>
                </a:solidFill>
              </a:rPr>
              <a:t>Your Name &amp; Date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9143998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457201"/>
            <a:ext cx="84582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990599"/>
            <a:ext cx="7429500" cy="685800"/>
          </a:xfrm>
        </p:spPr>
        <p:txBody>
          <a:bodyPr anchor="t">
            <a:normAutofit/>
          </a:bodyPr>
          <a:lstStyle/>
          <a:p>
            <a:r>
              <a:rPr lang="en-NZ" sz="3500"/>
              <a:t>Types of Electromagnetic Waves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43A3B5-5BF3-9DA2-5E23-71673FA5D1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1753066"/>
              </p:ext>
            </p:extLst>
          </p:nvPr>
        </p:nvGraphicFramePr>
        <p:xfrm>
          <a:off x="514350" y="2137228"/>
          <a:ext cx="81153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NZ" sz="3400">
                <a:solidFill>
                  <a:srgbClr val="FFFFFF"/>
                </a:solidFill>
              </a:rPr>
              <a:t>Real-World Applications of Waves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t>Examples:</a:t>
            </a:r>
          </a:p>
          <a:p>
            <a:pPr marL="0" indent="0">
              <a:buNone/>
            </a:pPr>
            <a:r>
              <a:t>• Sound Waves: Music, speech.</a:t>
            </a:r>
          </a:p>
          <a:p>
            <a:pPr marL="0" indent="0">
              <a:buNone/>
            </a:pPr>
            <a:r>
              <a:t>• Light Waves: Vision, fiber optics.</a:t>
            </a:r>
          </a:p>
          <a:p>
            <a:pPr marL="0" indent="0">
              <a:buNone/>
            </a:pPr>
            <a:r>
              <a:t>• Water Waves: Surfing, ocean currents.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NZ" sz="3400">
                <a:solidFill>
                  <a:srgbClr val="FFFFFF"/>
                </a:solidFill>
              </a:rPr>
              <a:t>Video Break: Introduction to Waves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r>
              <a:rPr dirty="0"/>
              <a:t>Watch and identify key points discussed.</a:t>
            </a:r>
          </a:p>
          <a:p>
            <a:r>
              <a:rPr dirty="0"/>
              <a:t>Video Link: Introduction to Waves (YouTube)</a:t>
            </a:r>
            <a:endParaRPr lang="en-US" dirty="0"/>
          </a:p>
          <a:p>
            <a:r>
              <a:rPr lang="en-NZ" dirty="0">
                <a:hlinkClick r:id="rId2"/>
              </a:rPr>
              <a:t>https://www.youtube.com/watch?v=Xx3Kr5DCAtI</a:t>
            </a:r>
            <a:r>
              <a:rPr lang="en-NZ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Label the Wave Diagram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Activity: Label the parts of the wave (crest, trough, amplitude, wavelength).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Recap and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Key Questions:</a:t>
            </a:r>
          </a:p>
          <a:p>
            <a:r>
              <a:t>• What are the types of waves?</a:t>
            </a:r>
          </a:p>
          <a:p>
            <a:r>
              <a:t>• What are the three properties of waves?</a:t>
            </a:r>
          </a:p>
          <a:p>
            <a:r>
              <a:t>• How do we use waves in daily life?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Worksheet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Complete the worksheet provided.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Extension Activity (Optional)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Research how waves are used in medical technologies (e.g., X-rays, ultrasound).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Continue thinking about how waves affect your everyday life.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NZ" sz="4100">
                <a:solidFill>
                  <a:srgbClr val="FFFFFF"/>
                </a:solidFill>
              </a:rPr>
              <a:t>Learning Objectives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NZ" b="1" u="sng" dirty="0"/>
              <a:t>We Are Learning To (WALT):</a:t>
            </a:r>
          </a:p>
          <a:p>
            <a:r>
              <a:rPr lang="en-NZ" dirty="0"/>
              <a:t>- Understand the concept of waves.</a:t>
            </a:r>
          </a:p>
          <a:p>
            <a:r>
              <a:rPr lang="en-NZ" dirty="0"/>
              <a:t>- Identify different types of waves.</a:t>
            </a:r>
          </a:p>
          <a:p>
            <a:r>
              <a:rPr lang="en-NZ" dirty="0"/>
              <a:t>- Describe properties like amplitude, wavelength, and frequency.</a:t>
            </a:r>
          </a:p>
          <a:p>
            <a:r>
              <a:rPr lang="en-NZ" dirty="0"/>
              <a:t>- Explore real-world applications of waves.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NZ">
                <a:solidFill>
                  <a:srgbClr val="FFFFFF"/>
                </a:solidFill>
              </a:rPr>
              <a:t>What are Waves?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r>
              <a:t>Definition: A wave is a disturbance that transfers energy from one place to another.</a:t>
            </a:r>
          </a:p>
          <a:p>
            <a:r>
              <a:t>Key Point: Waves do not transfer matter, only energy.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NZ">
                <a:solidFill>
                  <a:srgbClr val="FFFFFF"/>
                </a:solidFill>
              </a:rPr>
              <a:t>Types of Waves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r>
              <a:t>Two Main Types of Waves:</a:t>
            </a:r>
          </a:p>
          <a:p>
            <a:r>
              <a:t>- Mechanical Waves: Require a medium (e.g., water waves, sound waves).</a:t>
            </a:r>
          </a:p>
          <a:p>
            <a:r>
              <a:t>- Electromagnetic Waves: Do not require a medium (e.g., light waves).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NZ" sz="4100">
                <a:solidFill>
                  <a:srgbClr val="FFFFFF"/>
                </a:solidFill>
              </a:rPr>
              <a:t>Properties of Waves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dirty="0"/>
              <a:t>Key Properties:</a:t>
            </a:r>
          </a:p>
          <a:p>
            <a:r>
              <a:rPr dirty="0"/>
              <a:t>- Amplitude: Height of the wave.</a:t>
            </a:r>
          </a:p>
          <a:p>
            <a:r>
              <a:rPr dirty="0"/>
              <a:t>- Wavelength: Distance between two crests.</a:t>
            </a:r>
          </a:p>
          <a:p>
            <a:r>
              <a:rPr dirty="0"/>
              <a:t>- Frequency: Number of waves passing a point in one second.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D8DA7-7319-A16D-1359-A2ED3E1A56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000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500">
                <a:solidFill>
                  <a:srgbClr val="FFFFFF"/>
                </a:solidFill>
              </a:rPr>
              <a:t>Understanding Amplitude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>
                <a:solidFill>
                  <a:srgbClr val="FFFFFF"/>
                </a:solidFill>
              </a:rPr>
              <a:t>Amplitude: The height from the rest position to the crest (or trough).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9144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120676"/>
            <a:ext cx="5266135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6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Understanding Wavelength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268" y="3809999"/>
            <a:ext cx="5269314" cy="101277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Wavelength: The distance between two consecutive crests or troughs.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of an electromagnetic radiation">
            <a:extLst>
              <a:ext uri="{FF2B5EF4-FFF2-40B4-BE49-F238E27FC236}">
                <a16:creationId xmlns:a16="http://schemas.microsoft.com/office/drawing/2014/main" id="{D28B8307-BD33-6747-A234-227A351283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80" r="4967"/>
          <a:stretch/>
        </p:blipFill>
        <p:spPr>
          <a:xfrm>
            <a:off x="20" y="-7619"/>
            <a:ext cx="9143979" cy="68873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39219" y="271092"/>
            <a:ext cx="4065561" cy="9144000"/>
          </a:xfrm>
          <a:prstGeom prst="rect">
            <a:avLst/>
          </a:prstGeom>
          <a:gradFill flip="none" rotWithShape="1">
            <a:gsLst>
              <a:gs pos="17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2CB243-67C5-E304-31A0-4D7D607BA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714594" y="623125"/>
            <a:ext cx="3067943" cy="180645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A95761-C93E-94BF-087D-D2A823789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7794" y="4172881"/>
            <a:ext cx="5366057" cy="270299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271" y="1936866"/>
            <a:ext cx="3636783" cy="28392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100">
                <a:solidFill>
                  <a:srgbClr val="FFFFFF"/>
                </a:solidFill>
              </a:rPr>
              <a:t>Understanding Frequency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271" y="4873600"/>
            <a:ext cx="3636783" cy="118360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>
                <a:solidFill>
                  <a:srgbClr val="FFFFFF"/>
                </a:solidFill>
              </a:rPr>
              <a:t>Frequency: How often a wave passes a certain point in a second (measured in Hertz).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63D1A5-FD49-4756-F62E-786C34E63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05052" y="-7619"/>
            <a:ext cx="746740" cy="691811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68000"/>
                </a:schemeClr>
              </a:gs>
              <a:gs pos="37000">
                <a:schemeClr val="accent5">
                  <a:alpha val="0"/>
                </a:scheme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0" y="762001"/>
            <a:ext cx="4000647" cy="1708242"/>
          </a:xfrm>
        </p:spPr>
        <p:txBody>
          <a:bodyPr anchor="ctr">
            <a:normAutofit/>
          </a:bodyPr>
          <a:lstStyle/>
          <a:p>
            <a:r>
              <a:rPr lang="en-NZ" sz="3500"/>
              <a:t>Types of Mechanical Waves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50" y="2470244"/>
            <a:ext cx="4000647" cy="3769835"/>
          </a:xfrm>
        </p:spPr>
        <p:txBody>
          <a:bodyPr anchor="ctr">
            <a:normAutofit/>
          </a:bodyPr>
          <a:lstStyle/>
          <a:p>
            <a:r>
              <a:rPr lang="en-NZ" sz="2800" dirty="0"/>
              <a:t>• Transverse Waves: Particles move up and down (e.g., light waves).</a:t>
            </a:r>
          </a:p>
          <a:p>
            <a:r>
              <a:rPr lang="en-NZ" sz="2800" dirty="0"/>
              <a:t>• Longitudinal Waves: Particles move back and forth (e.g., sound waves).</a:t>
            </a:r>
          </a:p>
        </p:txBody>
      </p:sp>
      <p:pic>
        <p:nvPicPr>
          <p:cNvPr id="5" name="Picture 4" descr="3D rendering of white sound waves on a black background">
            <a:extLst>
              <a:ext uri="{FF2B5EF4-FFF2-40B4-BE49-F238E27FC236}">
                <a16:creationId xmlns:a16="http://schemas.microsoft.com/office/drawing/2014/main" id="{411A37C7-4247-3C33-1BE3-E992115AC4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161" r="22156" b="-1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435</Words>
  <Application>Microsoft Macintosh PowerPoint</Application>
  <PresentationFormat>On-screen Show (4:3)</PresentationFormat>
  <Paragraphs>58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Waves: Types, Properties, and Applications</vt:lpstr>
      <vt:lpstr>Learning Objectives</vt:lpstr>
      <vt:lpstr>What are Waves?</vt:lpstr>
      <vt:lpstr>Types of Waves</vt:lpstr>
      <vt:lpstr>Properties of Waves</vt:lpstr>
      <vt:lpstr>Understanding Amplitude</vt:lpstr>
      <vt:lpstr>Understanding Wavelength</vt:lpstr>
      <vt:lpstr>Understanding Frequency</vt:lpstr>
      <vt:lpstr>Types of Mechanical Waves</vt:lpstr>
      <vt:lpstr>Types of Electromagnetic Waves</vt:lpstr>
      <vt:lpstr>Real-World Applications of Waves</vt:lpstr>
      <vt:lpstr>Video Break: Introduction to Waves</vt:lpstr>
      <vt:lpstr>Label the Wave Diagram</vt:lpstr>
      <vt:lpstr>Recap and Review</vt:lpstr>
      <vt:lpstr>Worksheet Activity</vt:lpstr>
      <vt:lpstr>Extension Activity (Optional)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Zuhaib Ahmad</cp:lastModifiedBy>
  <cp:revision>2</cp:revision>
  <dcterms:created xsi:type="dcterms:W3CDTF">2013-01-27T09:14:16Z</dcterms:created>
  <dcterms:modified xsi:type="dcterms:W3CDTF">2024-10-15T23:31:43Z</dcterms:modified>
  <cp:category/>
</cp:coreProperties>
</file>