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Raleway"/>
      <p:regular r:id="rId15"/>
      <p:bold r:id="rId16"/>
      <p:italic r:id="rId17"/>
      <p:boldItalic r:id="rId18"/>
    </p:embeddedFont>
    <p:embeddedFont>
      <p:font typeface="Amatic SC"/>
      <p:regular r:id="rId19"/>
      <p:bold r:id="rId20"/>
    </p:embeddedFont>
    <p:embeddedFont>
      <p:font typeface="Lato"/>
      <p:regular r:id="rId21"/>
      <p:bold r:id="rId22"/>
      <p:italic r:id="rId23"/>
      <p:boldItalic r:id="rId24"/>
    </p:embeddedFont>
    <p:embeddedFont>
      <p:font typeface="Merriweather"/>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AmaticSC-bold.fntdata"/><Relationship Id="rId22" Type="http://schemas.openxmlformats.org/officeDocument/2006/relationships/font" Target="fonts/Lato-bold.fntdata"/><Relationship Id="rId21" Type="http://schemas.openxmlformats.org/officeDocument/2006/relationships/font" Target="fonts/Lato-regular.fntdata"/><Relationship Id="rId24" Type="http://schemas.openxmlformats.org/officeDocument/2006/relationships/font" Target="fonts/Lato-boldItalic.fntdata"/><Relationship Id="rId23" Type="http://schemas.openxmlformats.org/officeDocument/2006/relationships/font" Target="fonts/La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erriweather-bold.fntdata"/><Relationship Id="rId25" Type="http://schemas.openxmlformats.org/officeDocument/2006/relationships/font" Target="fonts/Merriweather-regular.fntdata"/><Relationship Id="rId28" Type="http://schemas.openxmlformats.org/officeDocument/2006/relationships/font" Target="fonts/Merriweather-boldItalic.fntdata"/><Relationship Id="rId27" Type="http://schemas.openxmlformats.org/officeDocument/2006/relationships/font" Target="fonts/Merriweather-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Raleway-regular.fntdata"/><Relationship Id="rId14" Type="http://schemas.openxmlformats.org/officeDocument/2006/relationships/slide" Target="slides/slide9.xml"/><Relationship Id="rId17" Type="http://schemas.openxmlformats.org/officeDocument/2006/relationships/font" Target="fonts/Raleway-italic.fntdata"/><Relationship Id="rId16" Type="http://schemas.openxmlformats.org/officeDocument/2006/relationships/font" Target="fonts/Raleway-bold.fntdata"/><Relationship Id="rId19" Type="http://schemas.openxmlformats.org/officeDocument/2006/relationships/font" Target="fonts/AmaticSC-regular.fntdata"/><Relationship Id="rId18" Type="http://schemas.openxmlformats.org/officeDocument/2006/relationships/font" Target="fonts/Raleway-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b7140418aa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b7140418aa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b7140418aa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b7140418aa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b7140418aa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b7140418aa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b7140418aa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b7140418aa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b7140418aa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b7140418aa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b7140418aa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b7140418aa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b7140418aa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b7140418aa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b7140418aa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b7140418aa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hyperlink" Target="https://www.youtube.com/watch?v=uHSYEbME0jg" TargetMode="Externa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hyperlink" Target="https://teara.govt.nz/en/glossary#kawa" TargetMode="External"/><Relationship Id="rId4" Type="http://schemas.openxmlformats.org/officeDocument/2006/relationships/hyperlink" Target="https://teara.govt.nz/en/glossary#p%C5%8Dwhiri" TargetMode="External"/><Relationship Id="rId5" Type="http://schemas.openxmlformats.org/officeDocument/2006/relationships/hyperlink" Target="https://teara.govt.nz/en/glossary#tangata%20whenua" TargetMode="External"/><Relationship Id="rId6"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3"/>
          <p:cNvSpPr txBox="1"/>
          <p:nvPr>
            <p:ph type="ctrTitle"/>
          </p:nvPr>
        </p:nvSpPr>
        <p:spPr>
          <a:xfrm>
            <a:off x="2371725" y="630225"/>
            <a:ext cx="6331500" cy="1542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Class Treaty</a:t>
            </a:r>
            <a:endParaRPr/>
          </a:p>
        </p:txBody>
      </p:sp>
      <p:sp>
        <p:nvSpPr>
          <p:cNvPr id="73" name="Google Shape;73;p13"/>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L.I: We are PLANNING on constructing a class treaty.</a:t>
            </a:r>
            <a:endParaRPr/>
          </a:p>
        </p:txBody>
      </p:sp>
      <p:pic>
        <p:nvPicPr>
          <p:cNvPr id="74" name="Google Shape;74;p13"/>
          <p:cNvPicPr preferRelativeResize="0"/>
          <p:nvPr/>
        </p:nvPicPr>
        <p:blipFill rotWithShape="1">
          <a:blip r:embed="rId3">
            <a:alphaModFix/>
          </a:blip>
          <a:srcRect b="0" l="0" r="0" t="0"/>
          <a:stretch/>
        </p:blipFill>
        <p:spPr>
          <a:xfrm>
            <a:off x="896675" y="1596250"/>
            <a:ext cx="7281675" cy="2394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4"/>
          <p:cNvSpPr txBox="1"/>
          <p:nvPr>
            <p:ph type="title"/>
          </p:nvPr>
        </p:nvSpPr>
        <p:spPr>
          <a:xfrm>
            <a:off x="319500" y="936600"/>
            <a:ext cx="2808000" cy="755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Classroom Agreements</a:t>
            </a:r>
            <a:endParaRPr/>
          </a:p>
        </p:txBody>
      </p:sp>
      <p:sp>
        <p:nvSpPr>
          <p:cNvPr id="80" name="Google Shape;80;p14"/>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Watch the following </a:t>
            </a:r>
            <a:r>
              <a:rPr lang="en" u="sng">
                <a:solidFill>
                  <a:schemeClr val="hlink"/>
                </a:solidFill>
                <a:hlinkClick r:id="rId3"/>
              </a:rPr>
              <a:t>video</a:t>
            </a:r>
            <a:r>
              <a:rPr lang="en"/>
              <a:t> about classroom agreements.</a:t>
            </a:r>
            <a:endParaRPr/>
          </a:p>
        </p:txBody>
      </p:sp>
      <p:pic>
        <p:nvPicPr>
          <p:cNvPr id="81" name="Google Shape;81;p14"/>
          <p:cNvPicPr preferRelativeResize="0"/>
          <p:nvPr/>
        </p:nvPicPr>
        <p:blipFill>
          <a:blip r:embed="rId4">
            <a:alphaModFix/>
          </a:blip>
          <a:stretch>
            <a:fillRect/>
          </a:stretch>
        </p:blipFill>
        <p:spPr>
          <a:xfrm>
            <a:off x="3261500" y="482825"/>
            <a:ext cx="5113925" cy="42172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5"/>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Activity</a:t>
            </a:r>
            <a:endParaRPr/>
          </a:p>
        </p:txBody>
      </p:sp>
      <p:sp>
        <p:nvSpPr>
          <p:cNvPr id="87" name="Google Shape;87;p15"/>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You will discuss with other students what rules we should have in the class. Then you will choose only </a:t>
            </a:r>
            <a:r>
              <a:rPr b="1" lang="en" u="sng"/>
              <a:t>ONE</a:t>
            </a:r>
            <a:r>
              <a:rPr lang="en"/>
              <a:t> rule out of all the rules you discussed about to have in the class and share back.</a:t>
            </a:r>
            <a:endParaRPr/>
          </a:p>
        </p:txBody>
      </p:sp>
      <p:pic>
        <p:nvPicPr>
          <p:cNvPr id="88" name="Google Shape;88;p15"/>
          <p:cNvPicPr preferRelativeResize="0"/>
          <p:nvPr/>
        </p:nvPicPr>
        <p:blipFill>
          <a:blip r:embed="rId3">
            <a:alphaModFix/>
          </a:blip>
          <a:stretch>
            <a:fillRect/>
          </a:stretch>
        </p:blipFill>
        <p:spPr>
          <a:xfrm>
            <a:off x="3304875" y="147800"/>
            <a:ext cx="5502150" cy="48413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6"/>
          <p:cNvSpPr txBox="1"/>
          <p:nvPr/>
        </p:nvSpPr>
        <p:spPr>
          <a:xfrm>
            <a:off x="0" y="0"/>
            <a:ext cx="30000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solidFill>
                  <a:srgbClr val="FF0000"/>
                </a:solidFill>
                <a:latin typeface="Merriweather"/>
                <a:ea typeface="Merriweather"/>
                <a:cs typeface="Merriweather"/>
                <a:sym typeface="Merriweather"/>
              </a:rPr>
              <a:t>Integrity / Pono</a:t>
            </a:r>
            <a:endParaRPr sz="2400">
              <a:solidFill>
                <a:srgbClr val="FF0000"/>
              </a:solidFill>
            </a:endParaRPr>
          </a:p>
        </p:txBody>
      </p:sp>
      <p:sp>
        <p:nvSpPr>
          <p:cNvPr id="94" name="Google Shape;94;p16"/>
          <p:cNvSpPr txBox="1"/>
          <p:nvPr/>
        </p:nvSpPr>
        <p:spPr>
          <a:xfrm>
            <a:off x="6005350" y="0"/>
            <a:ext cx="30000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solidFill>
                  <a:schemeClr val="accent1"/>
                </a:solidFill>
                <a:latin typeface="Merriweather"/>
                <a:ea typeface="Merriweather"/>
                <a:cs typeface="Merriweather"/>
                <a:sym typeface="Merriweather"/>
              </a:rPr>
              <a:t>Compassion / Awhinatanga</a:t>
            </a:r>
            <a:endParaRPr sz="2400">
              <a:solidFill>
                <a:schemeClr val="accent1"/>
              </a:solidFill>
            </a:endParaRPr>
          </a:p>
        </p:txBody>
      </p:sp>
      <p:pic>
        <p:nvPicPr>
          <p:cNvPr id="95" name="Google Shape;95;p16"/>
          <p:cNvPicPr preferRelativeResize="0"/>
          <p:nvPr/>
        </p:nvPicPr>
        <p:blipFill>
          <a:blip r:embed="rId3">
            <a:alphaModFix/>
          </a:blip>
          <a:stretch>
            <a:fillRect/>
          </a:stretch>
        </p:blipFill>
        <p:spPr>
          <a:xfrm>
            <a:off x="95900" y="923400"/>
            <a:ext cx="2623650" cy="2594275"/>
          </a:xfrm>
          <a:prstGeom prst="rect">
            <a:avLst/>
          </a:prstGeom>
          <a:noFill/>
          <a:ln>
            <a:noFill/>
          </a:ln>
        </p:spPr>
      </p:pic>
      <p:pic>
        <p:nvPicPr>
          <p:cNvPr id="96" name="Google Shape;96;p16"/>
          <p:cNvPicPr preferRelativeResize="0"/>
          <p:nvPr/>
        </p:nvPicPr>
        <p:blipFill>
          <a:blip r:embed="rId4">
            <a:alphaModFix/>
          </a:blip>
          <a:stretch>
            <a:fillRect/>
          </a:stretch>
        </p:blipFill>
        <p:spPr>
          <a:xfrm>
            <a:off x="6187975" y="923400"/>
            <a:ext cx="2788525" cy="2594275"/>
          </a:xfrm>
          <a:prstGeom prst="rect">
            <a:avLst/>
          </a:prstGeom>
          <a:noFill/>
          <a:ln>
            <a:noFill/>
          </a:ln>
        </p:spPr>
      </p:pic>
      <p:sp>
        <p:nvSpPr>
          <p:cNvPr id="97" name="Google Shape;97;p16"/>
          <p:cNvSpPr txBox="1"/>
          <p:nvPr/>
        </p:nvSpPr>
        <p:spPr>
          <a:xfrm>
            <a:off x="2825663" y="1265850"/>
            <a:ext cx="30000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solidFill>
                  <a:srgbClr val="38761D"/>
                </a:solidFill>
                <a:latin typeface="Merriweather"/>
                <a:ea typeface="Merriweather"/>
                <a:cs typeface="Merriweather"/>
                <a:sym typeface="Merriweather"/>
              </a:rPr>
              <a:t>Empowering through learning / Whakamana</a:t>
            </a:r>
            <a:endParaRPr sz="2400">
              <a:solidFill>
                <a:srgbClr val="38761D"/>
              </a:solidFill>
            </a:endParaRPr>
          </a:p>
        </p:txBody>
      </p:sp>
      <p:pic>
        <p:nvPicPr>
          <p:cNvPr id="98" name="Google Shape;98;p16"/>
          <p:cNvPicPr preferRelativeResize="0"/>
          <p:nvPr/>
        </p:nvPicPr>
        <p:blipFill>
          <a:blip r:embed="rId5">
            <a:alphaModFix/>
          </a:blip>
          <a:stretch>
            <a:fillRect/>
          </a:stretch>
        </p:blipFill>
        <p:spPr>
          <a:xfrm>
            <a:off x="2826250" y="2483775"/>
            <a:ext cx="3255025" cy="2531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7"/>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1</a:t>
            </a:r>
            <a:endParaRPr/>
          </a:p>
        </p:txBody>
      </p:sp>
      <p:sp>
        <p:nvSpPr>
          <p:cNvPr id="104" name="Google Shape;104;p17"/>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In groups you are going to brainstorm examples of integrity / pono, compassion / awhinatanga and empowering through learning / whakamana. Then you will write on paper your own definition of what you think the three Mission Heights Junior College values are.</a:t>
            </a:r>
            <a:endParaRPr/>
          </a:p>
        </p:txBody>
      </p:sp>
      <p:pic>
        <p:nvPicPr>
          <p:cNvPr id="105" name="Google Shape;105;p17"/>
          <p:cNvPicPr preferRelativeResize="0"/>
          <p:nvPr/>
        </p:nvPicPr>
        <p:blipFill>
          <a:blip r:embed="rId3">
            <a:alphaModFix/>
          </a:blip>
          <a:stretch>
            <a:fillRect/>
          </a:stretch>
        </p:blipFill>
        <p:spPr>
          <a:xfrm>
            <a:off x="3279900" y="152400"/>
            <a:ext cx="5509375" cy="4843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8"/>
          <p:cNvSpPr txBox="1"/>
          <p:nvPr/>
        </p:nvSpPr>
        <p:spPr>
          <a:xfrm>
            <a:off x="0" y="0"/>
            <a:ext cx="9144000" cy="501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6000">
                <a:latin typeface="Amatic SC"/>
                <a:ea typeface="Amatic SC"/>
                <a:cs typeface="Amatic SC"/>
                <a:sym typeface="Amatic SC"/>
              </a:rPr>
              <a:t>Class Treaty</a:t>
            </a:r>
            <a:endParaRPr b="1" sz="6000">
              <a:latin typeface="Amatic SC"/>
              <a:ea typeface="Amatic SC"/>
              <a:cs typeface="Amatic SC"/>
              <a:sym typeface="Amatic SC"/>
            </a:endParaRPr>
          </a:p>
          <a:p>
            <a:pPr indent="0" lvl="0" marL="0" rtl="0" algn="ctr">
              <a:spcBef>
                <a:spcPts val="0"/>
              </a:spcBef>
              <a:spcAft>
                <a:spcPts val="0"/>
              </a:spcAft>
              <a:buNone/>
            </a:pPr>
            <a:r>
              <a:t/>
            </a:r>
            <a:endParaRPr/>
          </a:p>
          <a:p>
            <a:pPr indent="0" lvl="0" marL="0" rtl="0" algn="ctr">
              <a:spcBef>
                <a:spcPts val="0"/>
              </a:spcBef>
              <a:spcAft>
                <a:spcPts val="0"/>
              </a:spcAft>
              <a:buNone/>
            </a:pPr>
            <a:r>
              <a:rPr lang="en" sz="2400"/>
              <a:t>Global Studies 2024</a:t>
            </a:r>
            <a:endParaRPr sz="2400"/>
          </a:p>
          <a:p>
            <a:pPr indent="0" lvl="0" marL="0" rtl="0" algn="ctr">
              <a:spcBef>
                <a:spcPts val="0"/>
              </a:spcBef>
              <a:spcAft>
                <a:spcPts val="0"/>
              </a:spcAft>
              <a:buNone/>
            </a:pPr>
            <a:r>
              <a:t/>
            </a:r>
            <a:endParaRPr sz="2400"/>
          </a:p>
          <a:p>
            <a:pPr indent="0" lvl="0" marL="0" rtl="0" algn="l">
              <a:spcBef>
                <a:spcPts val="0"/>
              </a:spcBef>
              <a:spcAft>
                <a:spcPts val="0"/>
              </a:spcAft>
              <a:buNone/>
            </a:pPr>
            <a:r>
              <a:rPr lang="en" sz="2400"/>
              <a:t>MHJC Values -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rPr lang="en" sz="1800"/>
              <a:t>Integrity / Pono:</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Compassion / Awhinatanga:</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Empowering through learning / Whakamana:</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We strive to uphold this treaty/agreement everyday</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9"/>
          <p:cNvSpPr txBox="1"/>
          <p:nvPr>
            <p:ph type="title"/>
          </p:nvPr>
        </p:nvSpPr>
        <p:spPr>
          <a:xfrm>
            <a:off x="283103" y="712141"/>
            <a:ext cx="6244200" cy="38355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a:t>S.S:“</a:t>
            </a:r>
            <a:r>
              <a:rPr lang="en"/>
              <a:t>People participate in communities by acting on their beliefs and through the roles they hold.”</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0"/>
          <p:cNvSpPr txBox="1"/>
          <p:nvPr/>
        </p:nvSpPr>
        <p:spPr>
          <a:xfrm>
            <a:off x="0" y="0"/>
            <a:ext cx="9144000" cy="2818800"/>
          </a:xfrm>
          <a:prstGeom prst="rect">
            <a:avLst/>
          </a:prstGeom>
          <a:noFill/>
          <a:ln>
            <a:noFill/>
          </a:ln>
        </p:spPr>
        <p:txBody>
          <a:bodyPr anchorCtr="0" anchor="t" bIns="91425" lIns="91425" spcFirstLastPara="1" rIns="91425" wrap="square" tIns="91425">
            <a:spAutoFit/>
          </a:bodyPr>
          <a:lstStyle/>
          <a:p>
            <a:pPr indent="0" lvl="0" marL="0" rtl="0" algn="l">
              <a:lnSpc>
                <a:spcPct val="160000"/>
              </a:lnSpc>
              <a:spcBef>
                <a:spcPts val="0"/>
              </a:spcBef>
              <a:spcAft>
                <a:spcPts val="0"/>
              </a:spcAft>
              <a:buNone/>
            </a:pPr>
            <a:r>
              <a:rPr lang="en" sz="1300">
                <a:solidFill>
                  <a:srgbClr val="333333"/>
                </a:solidFill>
                <a:highlight>
                  <a:srgbClr val="F9F7F4"/>
                </a:highlight>
                <a:latin typeface="Georgia"/>
                <a:ea typeface="Georgia"/>
                <a:cs typeface="Georgia"/>
                <a:sym typeface="Georgia"/>
              </a:rPr>
              <a:t>The </a:t>
            </a:r>
            <a:r>
              <a:rPr lang="en" sz="1300">
                <a:solidFill>
                  <a:srgbClr val="963333"/>
                </a:solidFill>
                <a:highlight>
                  <a:srgbClr val="F9F7F4"/>
                </a:highlight>
                <a:uFill>
                  <a:noFill/>
                </a:uFill>
                <a:latin typeface="Georgia"/>
                <a:ea typeface="Georgia"/>
                <a:cs typeface="Georgia"/>
                <a:sym typeface="Georgia"/>
                <a:hlinkClick r:id="rId3">
                  <a:extLst>
                    <a:ext uri="{A12FA001-AC4F-418D-AE19-62706E023703}">
                      <ahyp:hlinkClr val="tx"/>
                    </a:ext>
                  </a:extLst>
                </a:hlinkClick>
              </a:rPr>
              <a:t>kawa</a:t>
            </a:r>
            <a:r>
              <a:rPr lang="en" sz="1300">
                <a:solidFill>
                  <a:srgbClr val="333333"/>
                </a:solidFill>
                <a:highlight>
                  <a:srgbClr val="F9F7F4"/>
                </a:highlight>
                <a:latin typeface="Georgia"/>
                <a:ea typeface="Georgia"/>
                <a:cs typeface="Georgia"/>
                <a:sym typeface="Georgia"/>
              </a:rPr>
              <a:t> of the marae means the protocols or rules that operate on the marae. Different marae have different ways of doing things, but there are some things common to all.</a:t>
            </a:r>
            <a:endParaRPr sz="1300">
              <a:solidFill>
                <a:srgbClr val="333333"/>
              </a:solidFill>
              <a:highlight>
                <a:srgbClr val="F9F7F4"/>
              </a:highlight>
              <a:latin typeface="Georgia"/>
              <a:ea typeface="Georgia"/>
              <a:cs typeface="Georgia"/>
              <a:sym typeface="Georgia"/>
            </a:endParaRPr>
          </a:p>
          <a:p>
            <a:pPr indent="0" lvl="0" marL="0" rtl="0" algn="l">
              <a:lnSpc>
                <a:spcPct val="160000"/>
              </a:lnSpc>
              <a:spcBef>
                <a:spcPts val="2000"/>
              </a:spcBef>
              <a:spcAft>
                <a:spcPts val="0"/>
              </a:spcAft>
              <a:buNone/>
            </a:pPr>
            <a:r>
              <a:rPr lang="en" sz="1300">
                <a:solidFill>
                  <a:srgbClr val="333333"/>
                </a:solidFill>
                <a:highlight>
                  <a:srgbClr val="F9F7F4"/>
                </a:highlight>
                <a:latin typeface="Georgia"/>
                <a:ea typeface="Georgia"/>
                <a:cs typeface="Georgia"/>
                <a:sym typeface="Georgia"/>
              </a:rPr>
              <a:t>It is an honour to have an official role during the </a:t>
            </a:r>
            <a:r>
              <a:rPr lang="en" sz="1300">
                <a:solidFill>
                  <a:srgbClr val="963333"/>
                </a:solidFill>
                <a:highlight>
                  <a:srgbClr val="F9F7F4"/>
                </a:highlight>
                <a:uFill>
                  <a:noFill/>
                </a:uFill>
                <a:latin typeface="Georgia"/>
                <a:ea typeface="Georgia"/>
                <a:cs typeface="Georgia"/>
                <a:sym typeface="Georgia"/>
                <a:hlinkClick r:id="rId4">
                  <a:extLst>
                    <a:ext uri="{A12FA001-AC4F-418D-AE19-62706E023703}">
                      <ahyp:hlinkClr val="tx"/>
                    </a:ext>
                  </a:extLst>
                </a:hlinkClick>
              </a:rPr>
              <a:t>pōwhiri</a:t>
            </a:r>
            <a:r>
              <a:rPr lang="en" sz="1300">
                <a:solidFill>
                  <a:srgbClr val="333333"/>
                </a:solidFill>
                <a:highlight>
                  <a:srgbClr val="F9F7F4"/>
                </a:highlight>
                <a:latin typeface="Georgia"/>
                <a:ea typeface="Georgia"/>
                <a:cs typeface="Georgia"/>
                <a:sym typeface="Georgia"/>
              </a:rPr>
              <a:t> (welcome onto the marae). Kaikaranga (women who call at the beginning of the welcome) and kaikōrero (the people who make speeches, usually men) are usually the eldest and most respected in their families.</a:t>
            </a:r>
            <a:endParaRPr sz="1300">
              <a:solidFill>
                <a:srgbClr val="333333"/>
              </a:solidFill>
              <a:highlight>
                <a:srgbClr val="F9F7F4"/>
              </a:highlight>
              <a:latin typeface="Georgia"/>
              <a:ea typeface="Georgia"/>
              <a:cs typeface="Georgia"/>
              <a:sym typeface="Georgia"/>
            </a:endParaRPr>
          </a:p>
          <a:p>
            <a:pPr indent="0" lvl="0" marL="0" rtl="0" algn="l">
              <a:lnSpc>
                <a:spcPct val="160000"/>
              </a:lnSpc>
              <a:spcBef>
                <a:spcPts val="2000"/>
              </a:spcBef>
              <a:spcAft>
                <a:spcPts val="2000"/>
              </a:spcAft>
              <a:buNone/>
            </a:pPr>
            <a:r>
              <a:rPr lang="en" sz="1300">
                <a:solidFill>
                  <a:srgbClr val="333333"/>
                </a:solidFill>
                <a:highlight>
                  <a:srgbClr val="F9F7F4"/>
                </a:highlight>
                <a:latin typeface="Georgia"/>
                <a:ea typeface="Georgia"/>
                <a:cs typeface="Georgia"/>
                <a:sym typeface="Georgia"/>
              </a:rPr>
              <a:t>On some marae all the speakers from the </a:t>
            </a:r>
            <a:r>
              <a:rPr lang="en" sz="1300">
                <a:solidFill>
                  <a:srgbClr val="963333"/>
                </a:solidFill>
                <a:highlight>
                  <a:srgbClr val="F9F7F4"/>
                </a:highlight>
                <a:uFill>
                  <a:noFill/>
                </a:uFill>
                <a:latin typeface="Georgia"/>
                <a:ea typeface="Georgia"/>
                <a:cs typeface="Georgia"/>
                <a:sym typeface="Georgia"/>
                <a:hlinkClick r:id="rId5">
                  <a:extLst>
                    <a:ext uri="{A12FA001-AC4F-418D-AE19-62706E023703}">
                      <ahyp:hlinkClr val="tx"/>
                    </a:ext>
                  </a:extLst>
                </a:hlinkClick>
              </a:rPr>
              <a:t>tangata whenua</a:t>
            </a:r>
            <a:r>
              <a:rPr lang="en" sz="1300">
                <a:solidFill>
                  <a:srgbClr val="333333"/>
                </a:solidFill>
                <a:highlight>
                  <a:srgbClr val="F9F7F4"/>
                </a:highlight>
                <a:latin typeface="Georgia"/>
                <a:ea typeface="Georgia"/>
                <a:cs typeface="Georgia"/>
                <a:sym typeface="Georgia"/>
              </a:rPr>
              <a:t> (hosts) speak first, followed by the manuhiri (guests). At other marae the speeches alternate, with one speaker from the hosts followed by one from the guests, and so on.</a:t>
            </a:r>
            <a:endParaRPr sz="1300">
              <a:solidFill>
                <a:srgbClr val="333333"/>
              </a:solidFill>
              <a:highlight>
                <a:srgbClr val="F9F7F4"/>
              </a:highlight>
              <a:latin typeface="Georgia"/>
              <a:ea typeface="Georgia"/>
              <a:cs typeface="Georgia"/>
              <a:sym typeface="Georgia"/>
            </a:endParaRPr>
          </a:p>
        </p:txBody>
      </p:sp>
      <p:pic>
        <p:nvPicPr>
          <p:cNvPr id="121" name="Google Shape;121;p20"/>
          <p:cNvPicPr preferRelativeResize="0"/>
          <p:nvPr/>
        </p:nvPicPr>
        <p:blipFill>
          <a:blip r:embed="rId6">
            <a:alphaModFix/>
          </a:blip>
          <a:stretch>
            <a:fillRect/>
          </a:stretch>
        </p:blipFill>
        <p:spPr>
          <a:xfrm>
            <a:off x="2522475" y="2916625"/>
            <a:ext cx="3773875" cy="1990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1"/>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2</a:t>
            </a:r>
            <a:endParaRPr/>
          </a:p>
        </p:txBody>
      </p:sp>
      <p:sp>
        <p:nvSpPr>
          <p:cNvPr id="127" name="Google Shape;127;p21"/>
          <p:cNvSpPr txBox="1"/>
          <p:nvPr>
            <p:ph idx="1" type="body"/>
          </p:nvPr>
        </p:nvSpPr>
        <p:spPr>
          <a:xfrm>
            <a:off x="319500" y="1846804"/>
            <a:ext cx="2808000" cy="28062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en"/>
              <a:t>On paper, you will draw a picture of someone participating in a community whether it is through their </a:t>
            </a:r>
            <a:r>
              <a:rPr lang="en"/>
              <a:t>beliefs</a:t>
            </a:r>
            <a:r>
              <a:rPr lang="en"/>
              <a:t> and / or roles. Write on your drawing about how that person is participating in the community and how that helps the community. Also, write about what would happen if that person did not do what they were doing the way people wanted them to. </a:t>
            </a:r>
            <a:r>
              <a:rPr b="1" lang="en"/>
              <a:t>Make sure the drawing is done to a year 7 standard.</a:t>
            </a:r>
            <a:r>
              <a:rPr lang="en"/>
              <a:t> The drawing should include images, text, colour and a border.</a:t>
            </a:r>
            <a:endParaRPr/>
          </a:p>
        </p:txBody>
      </p:sp>
      <p:pic>
        <p:nvPicPr>
          <p:cNvPr id="128" name="Google Shape;128;p21"/>
          <p:cNvPicPr preferRelativeResize="0"/>
          <p:nvPr/>
        </p:nvPicPr>
        <p:blipFill>
          <a:blip r:embed="rId3">
            <a:alphaModFix/>
          </a:blip>
          <a:stretch>
            <a:fillRect/>
          </a:stretch>
        </p:blipFill>
        <p:spPr>
          <a:xfrm>
            <a:off x="3220775" y="162250"/>
            <a:ext cx="5711700" cy="48236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