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5143500" cx="9144000"/>
  <p:notesSz cx="6858000" cy="9144000"/>
  <p:embeddedFontLst>
    <p:embeddedFont>
      <p:font typeface="Roboto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regular.fntdata"/><Relationship Id="rId10" Type="http://schemas.openxmlformats.org/officeDocument/2006/relationships/slide" Target="slides/slide5.xml"/><Relationship Id="rId13" Type="http://schemas.openxmlformats.org/officeDocument/2006/relationships/font" Target="fonts/Roboto-italic.fntdata"/><Relationship Id="rId12" Type="http://schemas.openxmlformats.org/officeDocument/2006/relationships/font" Target="fonts/Roboto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Robo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ea51f12b3b_2_0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ea51f12b3b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ea51f12b3b_2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ea51f12b3b_2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ea51f12b3b_2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ea51f12b3b_2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https://www.youtube.com/watch?v=PL0OBybFu2I&amp;ab_channel=HelpTeaching</a:t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ea51f12b3b_2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ea51f12b3b_2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https://study.com/academy/lesson/plot-analysis-example-lesson-quiz.html</a:t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ea51f12b3b_2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ea51f12b3b_2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Fill out the </a:t>
            </a:r>
            <a:r>
              <a:rPr lang="en"/>
              <a:t>plot</a:t>
            </a:r>
            <a:r>
              <a:rPr lang="en"/>
              <a:t> analysis worksheet, </a:t>
            </a:r>
            <a:r>
              <a:rPr lang="en"/>
              <a:t>analysing</a:t>
            </a:r>
            <a:r>
              <a:rPr lang="en"/>
              <a:t> your novel plot. 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98088" y="2715913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11700" y="1256050"/>
            <a:ext cx="8520600" cy="2030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11700" y="3369225"/>
            <a:ext cx="8520600" cy="128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21" name="Google Shape;21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26" name="Google Shape;26;p3"/>
          <p:cNvSpPr txBox="1"/>
          <p:nvPr>
            <p:ph type="title"/>
          </p:nvPr>
        </p:nvSpPr>
        <p:spPr>
          <a:xfrm>
            <a:off x="598100" y="2152347"/>
            <a:ext cx="8222100" cy="83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3903669"/>
            <a:ext cx="9144000" cy="1239925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117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4832400" y="1229975"/>
            <a:ext cx="39999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11700" y="1465804"/>
            <a:ext cx="2808000" cy="3103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098378" y="5"/>
            <a:ext cx="3045625" cy="2030570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4572000" y="-1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" name="Google Shape;61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65500" y="1151100"/>
            <a:ext cx="4045200" cy="1564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65500" y="2769001"/>
            <a:ext cx="4045200" cy="126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60431" y="4651190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>
            <p:ph type="ctrTitle"/>
          </p:nvPr>
        </p:nvSpPr>
        <p:spPr>
          <a:xfrm>
            <a:off x="598100" y="1775222"/>
            <a:ext cx="8222100" cy="838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Plot &amp; Structure </a:t>
            </a:r>
            <a:endParaRPr/>
          </a:p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598100" y="2715947"/>
            <a:ext cx="8222100" cy="122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605"/>
              <a:buNone/>
            </a:pPr>
            <a:r>
              <a:rPr lang="en" sz="1754"/>
              <a:t>Learning Outcome: We are learning to understand what plot is, and how to identify the key parts of the plot in your novel </a:t>
            </a:r>
            <a:endParaRPr sz="1754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/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plot? </a:t>
            </a:r>
            <a:r>
              <a:rPr lang="en" sz="214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The plot is simply, what happens in your novel, and how it happens. Although there are parts that make up the plot. </a:t>
            </a:r>
            <a:r>
              <a:rPr lang="en"/>
              <a:t>	</a:t>
            </a:r>
            <a:endParaRPr/>
          </a:p>
        </p:txBody>
      </p:sp>
      <p:pic>
        <p:nvPicPr>
          <p:cNvPr id="92" name="Google Shape;9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24400" y="1514125"/>
            <a:ext cx="5066800" cy="3365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5"/>
          <p:cNvSpPr txBox="1"/>
          <p:nvPr>
            <p:ph idx="1" type="body"/>
          </p:nvPr>
        </p:nvSpPr>
        <p:spPr>
          <a:xfrm>
            <a:off x="311700" y="1229875"/>
            <a:ext cx="8520600" cy="333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/>
          </a:bodyPr>
          <a:lstStyle/>
          <a:p>
            <a:pPr indent="-372467" lvl="0" marL="457200" rtl="0" algn="l"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AutoNum type="arabicPeriod"/>
            </a:pPr>
            <a:r>
              <a:rPr lang="en" sz="2665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Exposition</a:t>
            </a:r>
            <a:r>
              <a:rPr lang="en" sz="2665">
                <a:latin typeface="Calibri"/>
                <a:ea typeface="Calibri"/>
                <a:cs typeface="Calibri"/>
                <a:sym typeface="Calibri"/>
              </a:rPr>
              <a:t> - introduces the reader to the setting and characters. </a:t>
            </a:r>
            <a:endParaRPr sz="2665">
              <a:latin typeface="Calibri"/>
              <a:ea typeface="Calibri"/>
              <a:cs typeface="Calibri"/>
              <a:sym typeface="Calibri"/>
            </a:endParaRPr>
          </a:p>
          <a:p>
            <a:pPr indent="-372467" lvl="0" marL="457200" rtl="0" algn="l"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AutoNum type="arabicPeriod"/>
            </a:pPr>
            <a:r>
              <a:rPr lang="en" sz="2665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Rising Action </a:t>
            </a:r>
            <a:r>
              <a:rPr lang="en" sz="2665">
                <a:latin typeface="Calibri"/>
                <a:ea typeface="Calibri"/>
                <a:cs typeface="Calibri"/>
                <a:sym typeface="Calibri"/>
              </a:rPr>
              <a:t>- this event creates the central conflict or struggle. </a:t>
            </a:r>
            <a:endParaRPr sz="2665">
              <a:latin typeface="Calibri"/>
              <a:ea typeface="Calibri"/>
              <a:cs typeface="Calibri"/>
              <a:sym typeface="Calibri"/>
            </a:endParaRPr>
          </a:p>
          <a:p>
            <a:pPr indent="-372467" lvl="0" marL="457200" rtl="0" algn="l"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AutoNum type="arabicPeriod"/>
            </a:pPr>
            <a:r>
              <a:rPr lang="en" sz="2665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The climax</a:t>
            </a:r>
            <a:r>
              <a:rPr lang="en" sz="2665">
                <a:latin typeface="Calibri"/>
                <a:ea typeface="Calibri"/>
                <a:cs typeface="Calibri"/>
                <a:sym typeface="Calibri"/>
              </a:rPr>
              <a:t> - the high point of interest and suspense in the story. </a:t>
            </a:r>
            <a:endParaRPr sz="2665">
              <a:latin typeface="Calibri"/>
              <a:ea typeface="Calibri"/>
              <a:cs typeface="Calibri"/>
              <a:sym typeface="Calibri"/>
            </a:endParaRPr>
          </a:p>
          <a:p>
            <a:pPr indent="-372467" lvl="0" marL="457200" rtl="0" algn="l"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AutoNum type="arabicPeriod"/>
            </a:pPr>
            <a:r>
              <a:rPr lang="en" sz="2665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Falling Action </a:t>
            </a:r>
            <a:r>
              <a:rPr lang="en" sz="2665">
                <a:latin typeface="Calibri"/>
                <a:ea typeface="Calibri"/>
                <a:cs typeface="Calibri"/>
                <a:sym typeface="Calibri"/>
              </a:rPr>
              <a:t>- point at which the conflict is ended, or resolved.</a:t>
            </a:r>
            <a:endParaRPr sz="2665">
              <a:latin typeface="Calibri"/>
              <a:ea typeface="Calibri"/>
              <a:cs typeface="Calibri"/>
              <a:sym typeface="Calibri"/>
            </a:endParaRPr>
          </a:p>
          <a:p>
            <a:pPr indent="-372467" lvl="0" marL="457200" rtl="0" algn="l"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AutoNum type="arabicPeriod"/>
            </a:pPr>
            <a:r>
              <a:rPr lang="en" sz="2665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Conclusion </a:t>
            </a:r>
            <a:r>
              <a:rPr lang="en" sz="2665">
                <a:latin typeface="Calibri"/>
                <a:ea typeface="Calibri"/>
                <a:cs typeface="Calibri"/>
                <a:sym typeface="Calibri"/>
              </a:rPr>
              <a:t>- the final outcome of the main dramatic complication in a literary work In the denouement</a:t>
            </a:r>
            <a:endParaRPr/>
          </a:p>
        </p:txBody>
      </p:sp>
      <p:sp>
        <p:nvSpPr>
          <p:cNvPr id="98" name="Google Shape;98;p15"/>
          <p:cNvSpPr txBox="1"/>
          <p:nvPr/>
        </p:nvSpPr>
        <p:spPr>
          <a:xfrm>
            <a:off x="434200" y="311725"/>
            <a:ext cx="76038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latin typeface="Roboto"/>
                <a:ea typeface="Roboto"/>
                <a:cs typeface="Roboto"/>
                <a:sym typeface="Roboto"/>
              </a:rPr>
              <a:t>Plot Structure:</a:t>
            </a:r>
            <a:endParaRPr sz="1800"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6"/>
          <p:cNvSpPr txBox="1"/>
          <p:nvPr>
            <p:ph type="title"/>
          </p:nvPr>
        </p:nvSpPr>
        <p:spPr>
          <a:xfrm>
            <a:off x="166975" y="109425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Plot Example: The Three Little Pigs</a:t>
            </a:r>
            <a:endParaRPr/>
          </a:p>
        </p:txBody>
      </p:sp>
      <p:pic>
        <p:nvPicPr>
          <p:cNvPr id="104" name="Google Shape;10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625" y="879525"/>
            <a:ext cx="9088375" cy="4263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7"/>
          <p:cNvSpPr txBox="1"/>
          <p:nvPr>
            <p:ph type="title"/>
          </p:nvPr>
        </p:nvSpPr>
        <p:spPr>
          <a:xfrm>
            <a:off x="244900" y="153925"/>
            <a:ext cx="8520600" cy="607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Plot </a:t>
            </a:r>
            <a:r>
              <a:rPr lang="en"/>
              <a:t>analysis</a:t>
            </a:r>
            <a:r>
              <a:rPr lang="en"/>
              <a:t> activity	</a:t>
            </a:r>
            <a:endParaRPr/>
          </a:p>
        </p:txBody>
      </p:sp>
      <p:pic>
        <p:nvPicPr>
          <p:cNvPr id="110" name="Google Shape;110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67500" y="936400"/>
            <a:ext cx="5062693" cy="38209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