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Raleway"/>
      <p:regular r:id="rId15"/>
      <p:bold r:id="rId16"/>
      <p:italic r:id="rId17"/>
      <p:boldItalic r:id="rId18"/>
    </p:embeddedFont>
    <p:embeddedFont>
      <p:font typeface="Roboto"/>
      <p:regular r:id="rId19"/>
      <p:bold r:id="rId20"/>
      <p:italic r:id="rId21"/>
      <p:boldItalic r:id="rId22"/>
    </p:embeddedFont>
    <p:embeddedFont>
      <p:font typeface="La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52F187A-81E7-4726-84B3-534B1AF19F15}">
  <a:tblStyle styleId="{352F187A-81E7-4726-84B3-534B1AF19F1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bold.fntdata"/><Relationship Id="rId22" Type="http://schemas.openxmlformats.org/officeDocument/2006/relationships/font" Target="fonts/Roboto-boldItalic.fntdata"/><Relationship Id="rId21" Type="http://schemas.openxmlformats.org/officeDocument/2006/relationships/font" Target="fonts/Roboto-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boldItalic.fntdata"/><Relationship Id="rId25" Type="http://schemas.openxmlformats.org/officeDocument/2006/relationships/font" Target="fonts/Lato-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Raleway-regular.fntdata"/><Relationship Id="rId14" Type="http://schemas.openxmlformats.org/officeDocument/2006/relationships/slide" Target="slides/slide8.xml"/><Relationship Id="rId17" Type="http://schemas.openxmlformats.org/officeDocument/2006/relationships/font" Target="fonts/Raleway-italic.fntdata"/><Relationship Id="rId16" Type="http://schemas.openxmlformats.org/officeDocument/2006/relationships/font" Target="fonts/Raleway-bold.fntdata"/><Relationship Id="rId19" Type="http://schemas.openxmlformats.org/officeDocument/2006/relationships/font" Target="fonts/Roboto-regular.fntdata"/><Relationship Id="rId18" Type="http://schemas.openxmlformats.org/officeDocument/2006/relationships/font" Target="fonts/Raleway-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83663d17e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83663d17e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83663d17e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83663d17e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83663d17e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83663d17e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83663d17e4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283663d17e4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83663d17e4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83663d17e4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83663d17e4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83663d17e4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83663d17e4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83663d17e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j-85ui7cMow"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www.maramatanga.co.nz/report/he-huringa-huarangi-he-huringa-ao-changing-climate-changing-world" TargetMode="External"/><Relationship Id="rId4" Type="http://schemas.openxmlformats.org/officeDocument/2006/relationships/hyperlink" Target="https://maoridictionary.co.nz/search?idiom=&amp;phrase=&amp;proverb=&amp;loan=&amp;histLoanWords=&amp;keywords=whakaaro" TargetMode="External"/><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unu.edu/ehs/series/5-reasons-why-disasters-are-not-natural"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3"/>
          <p:cNvSpPr txBox="1"/>
          <p:nvPr>
            <p:ph type="ctrTitle"/>
          </p:nvPr>
        </p:nvSpPr>
        <p:spPr>
          <a:xfrm>
            <a:off x="2371725" y="630225"/>
            <a:ext cx="6331500" cy="1542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Human Caused Natural Disasters Slideshow</a:t>
            </a:r>
            <a:endParaRPr/>
          </a:p>
        </p:txBody>
      </p:sp>
      <p:sp>
        <p:nvSpPr>
          <p:cNvPr id="73" name="Google Shape;73;p13"/>
          <p:cNvSpPr txBox="1"/>
          <p:nvPr>
            <p:ph idx="1" type="subTitle"/>
          </p:nvPr>
        </p:nvSpPr>
        <p:spPr>
          <a:xfrm>
            <a:off x="2390267" y="3238450"/>
            <a:ext cx="6331500" cy="1241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400">
                <a:solidFill>
                  <a:srgbClr val="1D2125"/>
                </a:solidFill>
                <a:highlight>
                  <a:srgbClr val="FFFFFF"/>
                </a:highlight>
                <a:latin typeface="Roboto"/>
                <a:ea typeface="Roboto"/>
                <a:cs typeface="Roboto"/>
                <a:sym typeface="Roboto"/>
              </a:rPr>
              <a:t>L.I: We are</a:t>
            </a:r>
            <a:r>
              <a:rPr b="1" lang="en" sz="1400">
                <a:solidFill>
                  <a:srgbClr val="1D2125"/>
                </a:solidFill>
                <a:highlight>
                  <a:srgbClr val="FFFFFF"/>
                </a:highlight>
                <a:latin typeface="Roboto"/>
                <a:ea typeface="Roboto"/>
                <a:cs typeface="Roboto"/>
                <a:sym typeface="Roboto"/>
              </a:rPr>
              <a:t> PLANNING </a:t>
            </a:r>
            <a:r>
              <a:rPr lang="en" sz="1400">
                <a:solidFill>
                  <a:srgbClr val="1D2125"/>
                </a:solidFill>
                <a:highlight>
                  <a:srgbClr val="FFFFFF"/>
                </a:highlight>
                <a:latin typeface="Roboto"/>
                <a:ea typeface="Roboto"/>
                <a:cs typeface="Roboto"/>
                <a:sym typeface="Roboto"/>
              </a:rPr>
              <a:t>to demonstrate that, as a text creator, I can</a:t>
            </a:r>
            <a:r>
              <a:rPr b="1" lang="en" sz="1400">
                <a:solidFill>
                  <a:srgbClr val="1D2125"/>
                </a:solidFill>
                <a:highlight>
                  <a:srgbClr val="FFFFFF"/>
                </a:highlight>
                <a:latin typeface="Roboto"/>
                <a:ea typeface="Roboto"/>
                <a:cs typeface="Roboto"/>
                <a:sym typeface="Roboto"/>
              </a:rPr>
              <a:t> </a:t>
            </a:r>
            <a:r>
              <a:rPr b="1" i="1" lang="en" sz="1400">
                <a:solidFill>
                  <a:srgbClr val="1D2125"/>
                </a:solidFill>
                <a:highlight>
                  <a:srgbClr val="FFFFFF"/>
                </a:highlight>
                <a:latin typeface="Roboto"/>
                <a:ea typeface="Roboto"/>
                <a:cs typeface="Roboto"/>
                <a:sym typeface="Roboto"/>
              </a:rPr>
              <a:t>create</a:t>
            </a:r>
            <a:r>
              <a:rPr b="1" lang="en" sz="1400">
                <a:solidFill>
                  <a:srgbClr val="1D2125"/>
                </a:solidFill>
                <a:highlight>
                  <a:srgbClr val="FFFFFF"/>
                </a:highlight>
                <a:latin typeface="Roboto"/>
                <a:ea typeface="Roboto"/>
                <a:cs typeface="Roboto"/>
                <a:sym typeface="Roboto"/>
              </a:rPr>
              <a:t> </a:t>
            </a:r>
            <a:r>
              <a:rPr lang="en" sz="1400">
                <a:solidFill>
                  <a:srgbClr val="1D2125"/>
                </a:solidFill>
                <a:highlight>
                  <a:srgbClr val="FFFFFF"/>
                </a:highlight>
                <a:latin typeface="Roboto"/>
                <a:ea typeface="Roboto"/>
                <a:cs typeface="Roboto"/>
                <a:sym typeface="Roboto"/>
              </a:rPr>
              <a:t>texts to advocate for myself, for others, and to try to change my world.</a:t>
            </a:r>
            <a:endParaRPr sz="1400"/>
          </a:p>
        </p:txBody>
      </p:sp>
      <p:pic>
        <p:nvPicPr>
          <p:cNvPr id="74" name="Google Shape;74;p13"/>
          <p:cNvPicPr preferRelativeResize="0"/>
          <p:nvPr/>
        </p:nvPicPr>
        <p:blipFill>
          <a:blip r:embed="rId3">
            <a:alphaModFix/>
          </a:blip>
          <a:stretch>
            <a:fillRect/>
          </a:stretch>
        </p:blipFill>
        <p:spPr>
          <a:xfrm>
            <a:off x="133025" y="1438600"/>
            <a:ext cx="2113549" cy="241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Humans Creating</a:t>
            </a:r>
            <a:endParaRPr/>
          </a:p>
        </p:txBody>
      </p:sp>
      <p:sp>
        <p:nvSpPr>
          <p:cNvPr id="80" name="Google Shape;80;p14"/>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how humans are creating more earthquakes.</a:t>
            </a:r>
            <a:endParaRPr/>
          </a:p>
        </p:txBody>
      </p:sp>
      <p:pic>
        <p:nvPicPr>
          <p:cNvPr id="81" name="Google Shape;81;p14"/>
          <p:cNvPicPr preferRelativeResize="0"/>
          <p:nvPr/>
        </p:nvPicPr>
        <p:blipFill>
          <a:blip r:embed="rId4">
            <a:alphaModFix/>
          </a:blip>
          <a:stretch>
            <a:fillRect/>
          </a:stretch>
        </p:blipFill>
        <p:spPr>
          <a:xfrm>
            <a:off x="4099025" y="1606100"/>
            <a:ext cx="3921674" cy="1951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5"/>
          <p:cNvSpPr txBox="1"/>
          <p:nvPr/>
        </p:nvSpPr>
        <p:spPr>
          <a:xfrm>
            <a:off x="0" y="0"/>
            <a:ext cx="91440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highlight>
                  <a:srgbClr val="FFFFFF"/>
                </a:highlight>
                <a:uFill>
                  <a:noFill/>
                </a:uFill>
                <a:hlinkClick r:id="rId3"/>
              </a:rPr>
              <a:t>He huringa āhuarangi, he huringa ao: a changing climate, a changing world</a:t>
            </a:r>
            <a:r>
              <a:rPr lang="en" sz="1800">
                <a:highlight>
                  <a:srgbClr val="FFFFFF"/>
                </a:highlight>
              </a:rPr>
              <a:t>. The report from Ngā Pae o te Māramatanga and Manaaki Whenua – Landcare Research synthesises and brings together the existing research on the climate change risks that face New Zealand through a </a:t>
            </a:r>
            <a:r>
              <a:rPr lang="en" sz="1800">
                <a:highlight>
                  <a:srgbClr val="FFFFFF"/>
                </a:highlight>
                <a:uFill>
                  <a:noFill/>
                </a:uFill>
                <a:hlinkClick r:id="rId4"/>
              </a:rPr>
              <a:t>whakaaro</a:t>
            </a:r>
            <a:r>
              <a:rPr lang="en" sz="1800">
                <a:highlight>
                  <a:srgbClr val="FFFFFF"/>
                </a:highlight>
              </a:rPr>
              <a:t> Māori lens, creating an important tool for whānau, iwi and hapū.</a:t>
            </a:r>
            <a:endParaRPr sz="1800">
              <a:highlight>
                <a:srgbClr val="FFFFFF"/>
              </a:highlight>
            </a:endParaRPr>
          </a:p>
          <a:p>
            <a:pPr indent="0" lvl="0" marL="0" rtl="0" algn="l">
              <a:spcBef>
                <a:spcPts val="0"/>
              </a:spcBef>
              <a:spcAft>
                <a:spcPts val="0"/>
              </a:spcAft>
              <a:buNone/>
            </a:pPr>
            <a:r>
              <a:t/>
            </a:r>
            <a:endParaRPr sz="1800">
              <a:highlight>
                <a:srgbClr val="FFFFFF"/>
              </a:highlight>
            </a:endParaRPr>
          </a:p>
          <a:p>
            <a:pPr indent="0" lvl="0" marL="0" rtl="0" algn="l">
              <a:spcBef>
                <a:spcPts val="0"/>
              </a:spcBef>
              <a:spcAft>
                <a:spcPts val="0"/>
              </a:spcAft>
              <a:buNone/>
            </a:pPr>
            <a:r>
              <a:rPr lang="en" sz="1800">
                <a:solidFill>
                  <a:srgbClr val="232323"/>
                </a:solidFill>
                <a:highlight>
                  <a:srgbClr val="FFFFFF"/>
                </a:highlight>
              </a:rPr>
              <a:t>The effects of climate change can already be seen in the coastal marine area, the largest ecological domain in Aotearoa, the report finds. These ecosystems, comprising harbours, estuaries and the open ocean, are showing signs of damage including rising sea levels, water temperature and increasing ocean acidity. </a:t>
            </a:r>
            <a:endParaRPr sz="1800">
              <a:solidFill>
                <a:srgbClr val="232323"/>
              </a:solidFill>
              <a:highlight>
                <a:srgbClr val="FFFFFF"/>
              </a:highlight>
            </a:endParaRPr>
          </a:p>
          <a:p>
            <a:pPr indent="0" lvl="0" marL="0" rtl="0" algn="l">
              <a:spcBef>
                <a:spcPts val="0"/>
              </a:spcBef>
              <a:spcAft>
                <a:spcPts val="0"/>
              </a:spcAft>
              <a:buNone/>
            </a:pPr>
            <a:r>
              <a:t/>
            </a:r>
            <a:endParaRPr sz="1450">
              <a:solidFill>
                <a:srgbClr val="232323"/>
              </a:solidFill>
              <a:highlight>
                <a:srgbClr val="FFFFFF"/>
              </a:highlight>
            </a:endParaRPr>
          </a:p>
          <a:p>
            <a:pPr indent="0" lvl="0" marL="0" rtl="0" algn="l">
              <a:spcBef>
                <a:spcPts val="0"/>
              </a:spcBef>
              <a:spcAft>
                <a:spcPts val="0"/>
              </a:spcAft>
              <a:buNone/>
            </a:pPr>
            <a:r>
              <a:t/>
            </a:r>
            <a:endParaRPr sz="1450">
              <a:solidFill>
                <a:srgbClr val="232323"/>
              </a:solidFill>
              <a:highlight>
                <a:srgbClr val="FFFFFF"/>
              </a:highlight>
            </a:endParaRPr>
          </a:p>
        </p:txBody>
      </p:sp>
      <p:pic>
        <p:nvPicPr>
          <p:cNvPr id="87" name="Google Shape;87;p15"/>
          <p:cNvPicPr preferRelativeResize="0"/>
          <p:nvPr/>
        </p:nvPicPr>
        <p:blipFill>
          <a:blip r:embed="rId5">
            <a:alphaModFix/>
          </a:blip>
          <a:stretch>
            <a:fillRect/>
          </a:stretch>
        </p:blipFill>
        <p:spPr>
          <a:xfrm>
            <a:off x="2418925" y="2926475"/>
            <a:ext cx="4306124" cy="2067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a:t>
            </a:r>
            <a:endParaRPr/>
          </a:p>
        </p:txBody>
      </p:sp>
      <p:sp>
        <p:nvSpPr>
          <p:cNvPr id="93" name="Google Shape;93;p16"/>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Click on this </a:t>
            </a:r>
            <a:r>
              <a:rPr lang="en" sz="1400" u="sng">
                <a:solidFill>
                  <a:schemeClr val="hlink"/>
                </a:solidFill>
                <a:hlinkClick r:id="rId3"/>
              </a:rPr>
              <a:t>link</a:t>
            </a:r>
            <a:r>
              <a:rPr lang="en" sz="1400"/>
              <a:t> about why disasters are not natural.</a:t>
            </a:r>
            <a:endParaRPr sz="1400"/>
          </a:p>
          <a:p>
            <a:pPr indent="0" lvl="0" marL="0" rtl="0" algn="l">
              <a:spcBef>
                <a:spcPts val="1200"/>
              </a:spcBef>
              <a:spcAft>
                <a:spcPts val="0"/>
              </a:spcAft>
              <a:buNone/>
            </a:pPr>
            <a:r>
              <a:t/>
            </a:r>
            <a:endParaRPr sz="1400"/>
          </a:p>
          <a:p>
            <a:pPr indent="0" lvl="0" marL="0" rtl="0" algn="l">
              <a:spcBef>
                <a:spcPts val="1200"/>
              </a:spcBef>
              <a:spcAft>
                <a:spcPts val="1200"/>
              </a:spcAft>
              <a:buNone/>
            </a:pPr>
            <a:r>
              <a:rPr lang="en" sz="1400"/>
              <a:t>Then write about why disasters are not natural and are human made as well as your opinion about whether humans are doing the right thing or not.</a:t>
            </a:r>
            <a:endParaRPr sz="1400"/>
          </a:p>
        </p:txBody>
      </p:sp>
      <p:pic>
        <p:nvPicPr>
          <p:cNvPr id="94" name="Google Shape;94;p16"/>
          <p:cNvPicPr preferRelativeResize="0"/>
          <p:nvPr/>
        </p:nvPicPr>
        <p:blipFill>
          <a:blip r:embed="rId4">
            <a:alphaModFix/>
          </a:blip>
          <a:stretch>
            <a:fillRect/>
          </a:stretch>
        </p:blipFill>
        <p:spPr>
          <a:xfrm>
            <a:off x="4049775" y="1340075"/>
            <a:ext cx="3980774" cy="24633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7"/>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a:t>
            </a:r>
            <a:endParaRPr/>
          </a:p>
        </p:txBody>
      </p:sp>
      <p:sp>
        <p:nvSpPr>
          <p:cNvPr id="100" name="Google Shape;100;p1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1400"/>
              <a:t>On the next slide you will see a table. Draw the table into your English books and write on each side of the table about the </a:t>
            </a:r>
            <a:r>
              <a:rPr lang="en" sz="1400"/>
              <a:t>similarities</a:t>
            </a:r>
            <a:r>
              <a:rPr lang="en" sz="1400"/>
              <a:t> and differences between the causes of natural disasters with nature and from humans.</a:t>
            </a:r>
            <a:endParaRPr sz="1400"/>
          </a:p>
        </p:txBody>
      </p:sp>
      <p:pic>
        <p:nvPicPr>
          <p:cNvPr id="101" name="Google Shape;101;p17"/>
          <p:cNvPicPr preferRelativeResize="0"/>
          <p:nvPr/>
        </p:nvPicPr>
        <p:blipFill>
          <a:blip r:embed="rId3">
            <a:alphaModFix/>
          </a:blip>
          <a:stretch>
            <a:fillRect/>
          </a:stretch>
        </p:blipFill>
        <p:spPr>
          <a:xfrm>
            <a:off x="4177850" y="1532213"/>
            <a:ext cx="3557100" cy="20790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graphicFrame>
        <p:nvGraphicFramePr>
          <p:cNvPr id="106" name="Google Shape;106;p18"/>
          <p:cNvGraphicFramePr/>
          <p:nvPr/>
        </p:nvGraphicFramePr>
        <p:xfrm>
          <a:off x="952500" y="111675"/>
          <a:ext cx="3000000" cy="3000000"/>
        </p:xfrm>
        <a:graphic>
          <a:graphicData uri="http://schemas.openxmlformats.org/drawingml/2006/table">
            <a:tbl>
              <a:tblPr>
                <a:noFill/>
                <a:tableStyleId>{352F187A-81E7-4726-84B3-534B1AF19F15}</a:tableStyleId>
              </a:tblPr>
              <a:tblGrid>
                <a:gridCol w="3619500"/>
                <a:gridCol w="3619500"/>
              </a:tblGrid>
              <a:tr h="381000">
                <a:tc>
                  <a:txBody>
                    <a:bodyPr/>
                    <a:lstStyle/>
                    <a:p>
                      <a:pPr indent="0" lvl="0" marL="0" rtl="0" algn="ctr">
                        <a:spcBef>
                          <a:spcPts val="0"/>
                        </a:spcBef>
                        <a:spcAft>
                          <a:spcPts val="0"/>
                        </a:spcAft>
                        <a:buNone/>
                      </a:pPr>
                      <a:r>
                        <a:rPr lang="en"/>
                        <a:t>Similarities</a:t>
                      </a:r>
                      <a:endParaRPr/>
                    </a:p>
                  </a:txBody>
                  <a:tcPr marT="91425" marB="91425" marR="91425" marL="91425"/>
                </a:tc>
                <a:tc>
                  <a:txBody>
                    <a:bodyPr/>
                    <a:lstStyle/>
                    <a:p>
                      <a:pPr indent="0" lvl="0" marL="0" rtl="0" algn="ctr">
                        <a:spcBef>
                          <a:spcPts val="0"/>
                        </a:spcBef>
                        <a:spcAft>
                          <a:spcPts val="0"/>
                        </a:spcAft>
                        <a:buNone/>
                      </a:pPr>
                      <a:r>
                        <a:rPr lang="en"/>
                        <a:t>Differences</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a:t>
            </a:r>
            <a:endParaRPr/>
          </a:p>
        </p:txBody>
      </p:sp>
      <p:sp>
        <p:nvSpPr>
          <p:cNvPr id="112" name="Google Shape;112;p19"/>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400"/>
              <a:t>In a minimum of 250 words write about what humans should do to stop natural disasters from happening.</a:t>
            </a:r>
            <a:endParaRPr sz="2400"/>
          </a:p>
        </p:txBody>
      </p:sp>
      <p:pic>
        <p:nvPicPr>
          <p:cNvPr id="113" name="Google Shape;113;p19"/>
          <p:cNvPicPr preferRelativeResize="0"/>
          <p:nvPr/>
        </p:nvPicPr>
        <p:blipFill>
          <a:blip r:embed="rId3">
            <a:alphaModFix/>
          </a:blip>
          <a:stretch>
            <a:fillRect/>
          </a:stretch>
        </p:blipFill>
        <p:spPr>
          <a:xfrm>
            <a:off x="4374925" y="1507600"/>
            <a:ext cx="3291049" cy="2128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19500" y="936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4</a:t>
            </a:r>
            <a:endParaRPr/>
          </a:p>
        </p:txBody>
      </p:sp>
      <p:sp>
        <p:nvSpPr>
          <p:cNvPr id="119" name="Google Shape;119;p20"/>
          <p:cNvSpPr txBox="1"/>
          <p:nvPr>
            <p:ph idx="1" type="body"/>
          </p:nvPr>
        </p:nvSpPr>
        <p:spPr>
          <a:xfrm>
            <a:off x="319500" y="1846804"/>
            <a:ext cx="2808000" cy="280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Draw, label and colour a picture of what you have written about to </a:t>
            </a:r>
            <a:r>
              <a:rPr b="1" lang="en" sz="1800" u="sng">
                <a:solidFill>
                  <a:srgbClr val="1C1C1C"/>
                </a:solidFill>
                <a:latin typeface="Arial"/>
                <a:ea typeface="Arial"/>
                <a:cs typeface="Arial"/>
                <a:sym typeface="Arial"/>
              </a:rPr>
              <a:t>AT LEAST A YEAR EIGHT STANDARD</a:t>
            </a:r>
            <a:r>
              <a:rPr lang="en"/>
              <a:t>.</a:t>
            </a:r>
            <a:endParaRPr/>
          </a:p>
        </p:txBody>
      </p:sp>
      <p:pic>
        <p:nvPicPr>
          <p:cNvPr id="120" name="Google Shape;120;p20"/>
          <p:cNvPicPr preferRelativeResize="0"/>
          <p:nvPr/>
        </p:nvPicPr>
        <p:blipFill>
          <a:blip r:embed="rId3">
            <a:alphaModFix/>
          </a:blip>
          <a:stretch>
            <a:fillRect/>
          </a:stretch>
        </p:blipFill>
        <p:spPr>
          <a:xfrm>
            <a:off x="4217275" y="1615975"/>
            <a:ext cx="3626075" cy="1941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