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Lato"/>
      <p:regular r:id="rId29"/>
      <p:bold r:id="rId30"/>
      <p:italic r:id="rId31"/>
      <p:boldItalic r:id="rId32"/>
    </p:embeddedFont>
    <p:embeddedFont>
      <p:font typeface="Tahom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Tahoma-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Tahoma-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0c059737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0c059737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c059737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c059737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ba71369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ba71369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0ba71369a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0ba71369a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c059737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c059737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c059737e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c059737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ba71369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ba71369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49dce637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49dce63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ba71369a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ba71369a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49dce63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149dce63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149dce637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149dce637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149dce63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149dce63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49dce63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149dce63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49dce637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49dce637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litcharts.com/poetry/lord-byron/darkness"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folksong.org.nz/ma_wai_ra/" TargetMode="External"/><Relationship Id="rId4" Type="http://schemas.openxmlformats.org/officeDocument/2006/relationships/hyperlink" Target="https://poetryarchive.org/poet/hone-tuwhare/" TargetMode="External"/><Relationship Id="rId5" Type="http://schemas.openxmlformats.org/officeDocument/2006/relationships/hyperlink" Target="https://mail.google.com/mail/u/0/#inbox/WhctKKXXNBtpgdtFCmkhTfQDlkHTKjKhklLXZrCkQwKbMwvSTFGJxdHWpkBzqWdQkRkMrmG?projector=1" TargetMode="External"/><Relationship Id="rId6" Type="http://schemas.openxmlformats.org/officeDocument/2006/relationships/hyperlink" Target="https://www.facebook.com/ManaNZ/videos/1030607143646639/" TargetMode="External"/><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Poetry Analysis Slideshow 3</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95057"/>
                </a:solidFill>
                <a:highlight>
                  <a:srgbClr val="FFFFFF"/>
                </a:highlight>
                <a:latin typeface="Roboto"/>
                <a:ea typeface="Roboto"/>
                <a:cs typeface="Roboto"/>
                <a:sym typeface="Roboto"/>
              </a:rPr>
              <a:t>L.I: We are PLANNING poetry by </a:t>
            </a:r>
            <a:r>
              <a:rPr i="1" lang="en">
                <a:solidFill>
                  <a:srgbClr val="495057"/>
                </a:solidFill>
                <a:highlight>
                  <a:srgbClr val="FFFFFF"/>
                </a:highlight>
                <a:latin typeface="Roboto"/>
                <a:ea typeface="Roboto"/>
                <a:cs typeface="Roboto"/>
                <a:sym typeface="Roboto"/>
              </a:rPr>
              <a:t>choosing</a:t>
            </a:r>
            <a:r>
              <a:rPr lang="en">
                <a:solidFill>
                  <a:srgbClr val="495057"/>
                </a:solidFill>
                <a:highlight>
                  <a:srgbClr val="FFFFFF"/>
                </a:highlight>
                <a:latin typeface="Roboto"/>
                <a:ea typeface="Roboto"/>
                <a:cs typeface="Roboto"/>
                <a:sym typeface="Roboto"/>
              </a:rPr>
              <a:t> language that is appropriate to the topic, audience, and purpose.</a:t>
            </a:r>
            <a:endParaRPr/>
          </a:p>
        </p:txBody>
      </p:sp>
      <p:pic>
        <p:nvPicPr>
          <p:cNvPr id="74" name="Google Shape;74;p13"/>
          <p:cNvPicPr preferRelativeResize="0"/>
          <p:nvPr/>
        </p:nvPicPr>
        <p:blipFill>
          <a:blip r:embed="rId3">
            <a:alphaModFix/>
          </a:blip>
          <a:stretch>
            <a:fillRect/>
          </a:stretch>
        </p:blipFill>
        <p:spPr>
          <a:xfrm>
            <a:off x="112475" y="1539375"/>
            <a:ext cx="2123300" cy="2272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3600">
                <a:solidFill>
                  <a:srgbClr val="000000"/>
                </a:solidFill>
                <a:highlight>
                  <a:schemeClr val="lt1"/>
                </a:highlight>
                <a:latin typeface="Arial"/>
                <a:ea typeface="Arial"/>
                <a:cs typeface="Arial"/>
                <a:sym typeface="Arial"/>
              </a:rPr>
              <a:t>A theme is a central, universal idea, lesson, or message explored in a literary work. For example, in “Titanic” the main themes of the movie are love, class, conflict and tragedy.</a:t>
            </a:r>
            <a:endParaRPr sz="3600">
              <a:solidFill>
                <a:srgbClr val="000000"/>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43" name="Google Shape;143;p23"/>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Look at this </a:t>
            </a:r>
            <a:r>
              <a:rPr lang="en" sz="1800" u="sng">
                <a:solidFill>
                  <a:schemeClr val="hlink"/>
                </a:solidFill>
                <a:hlinkClick r:id="rId3"/>
              </a:rPr>
              <a:t>link</a:t>
            </a:r>
            <a:r>
              <a:rPr lang="en" sz="1800"/>
              <a:t> about the analysis of “Darkness.” Summarise the main points in your English book and write what themes are in the poem. </a:t>
            </a:r>
            <a:endParaRPr sz="1800"/>
          </a:p>
        </p:txBody>
      </p:sp>
      <p:pic>
        <p:nvPicPr>
          <p:cNvPr id="144" name="Google Shape;144;p23"/>
          <p:cNvPicPr preferRelativeResize="0"/>
          <p:nvPr/>
        </p:nvPicPr>
        <p:blipFill>
          <a:blip r:embed="rId4">
            <a:alphaModFix/>
          </a:blip>
          <a:stretch>
            <a:fillRect/>
          </a:stretch>
        </p:blipFill>
        <p:spPr>
          <a:xfrm>
            <a:off x="4117275" y="1356125"/>
            <a:ext cx="3885100" cy="2675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50" name="Google Shape;150;p2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After you read the poem on slides 3 and 4 you will need to look at the poetic features on the next slide and write examples of which poetic features there are from the poem into your English books.</a:t>
            </a:r>
            <a:endParaRPr sz="1800"/>
          </a:p>
        </p:txBody>
      </p:sp>
      <p:pic>
        <p:nvPicPr>
          <p:cNvPr id="151" name="Google Shape;151;p24"/>
          <p:cNvPicPr preferRelativeResize="0"/>
          <p:nvPr/>
        </p:nvPicPr>
        <p:blipFill>
          <a:blip r:embed="rId3">
            <a:alphaModFix/>
          </a:blip>
          <a:stretch>
            <a:fillRect/>
          </a:stretch>
        </p:blipFill>
        <p:spPr>
          <a:xfrm>
            <a:off x="4141675" y="1405000"/>
            <a:ext cx="3628550" cy="2492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Poetic Features</a:t>
            </a:r>
            <a:endParaRPr/>
          </a:p>
        </p:txBody>
      </p:sp>
      <p:sp>
        <p:nvSpPr>
          <p:cNvPr id="157" name="Google Shape;157;p2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solidFill>
                  <a:srgbClr val="38761D"/>
                </a:solidFill>
              </a:rPr>
              <a:t>RHYME:</a:t>
            </a:r>
            <a:r>
              <a:rPr lang="en"/>
              <a:t> The same sound between words or the endings of words at the end of lines, especially used in poetry.</a:t>
            </a:r>
            <a:endParaRPr/>
          </a:p>
          <a:p>
            <a:pPr indent="-342900" lvl="0" marL="457200" rtl="0" algn="l">
              <a:spcBef>
                <a:spcPts val="0"/>
              </a:spcBef>
              <a:spcAft>
                <a:spcPts val="0"/>
              </a:spcAft>
              <a:buSzPts val="1800"/>
              <a:buAutoNum type="arabicPeriod"/>
            </a:pPr>
            <a:r>
              <a:rPr b="1" lang="en">
                <a:solidFill>
                  <a:srgbClr val="0000FF"/>
                </a:solidFill>
              </a:rPr>
              <a:t>ALLITERATION:</a:t>
            </a:r>
            <a:r>
              <a:rPr lang="en"/>
              <a:t> The </a:t>
            </a:r>
            <a:r>
              <a:rPr lang="en"/>
              <a:t>occurrence</a:t>
            </a:r>
            <a:r>
              <a:rPr lang="en"/>
              <a:t> of the same letter or sound at the beginning of closely connected words.</a:t>
            </a:r>
            <a:endParaRPr/>
          </a:p>
          <a:p>
            <a:pPr indent="-342900" lvl="0" marL="457200" rtl="0" algn="l">
              <a:spcBef>
                <a:spcPts val="0"/>
              </a:spcBef>
              <a:spcAft>
                <a:spcPts val="0"/>
              </a:spcAft>
              <a:buSzPts val="1800"/>
              <a:buAutoNum type="arabicPeriod"/>
            </a:pPr>
            <a:r>
              <a:rPr b="1" lang="en">
                <a:solidFill>
                  <a:srgbClr val="9900FF"/>
                </a:solidFill>
              </a:rPr>
              <a:t>SIBILANCE:</a:t>
            </a:r>
            <a:r>
              <a:rPr b="1" lang="en">
                <a:solidFill>
                  <a:srgbClr val="BF9000"/>
                </a:solidFill>
              </a:rPr>
              <a:t> </a:t>
            </a:r>
            <a:r>
              <a:rPr lang="en"/>
              <a:t>‘S’ sounds within a phrase.</a:t>
            </a:r>
            <a:endParaRPr/>
          </a:p>
          <a:p>
            <a:pPr indent="-342900" lvl="0" marL="457200" rtl="0" algn="l">
              <a:spcBef>
                <a:spcPts val="0"/>
              </a:spcBef>
              <a:spcAft>
                <a:spcPts val="0"/>
              </a:spcAft>
              <a:buSzPts val="1800"/>
              <a:buAutoNum type="arabicPeriod"/>
            </a:pPr>
            <a:r>
              <a:rPr b="1" lang="en">
                <a:solidFill>
                  <a:srgbClr val="FF00FF"/>
                </a:solidFill>
              </a:rPr>
              <a:t>REPETITION:</a:t>
            </a:r>
            <a:r>
              <a:rPr lang="en"/>
              <a:t> Repeating of a word in order for emphasis.</a:t>
            </a:r>
            <a:endParaRPr/>
          </a:p>
          <a:p>
            <a:pPr indent="-342900" lvl="0" marL="457200" rtl="0" algn="l">
              <a:spcBef>
                <a:spcPts val="0"/>
              </a:spcBef>
              <a:spcAft>
                <a:spcPts val="0"/>
              </a:spcAft>
              <a:buSzPts val="1800"/>
              <a:buAutoNum type="arabicPeriod"/>
            </a:pPr>
            <a:r>
              <a:rPr b="1" lang="en">
                <a:solidFill>
                  <a:srgbClr val="BF9000"/>
                </a:solidFill>
              </a:rPr>
              <a:t>METAPHOR: </a:t>
            </a:r>
            <a:r>
              <a:rPr lang="en">
                <a:solidFill>
                  <a:srgbClr val="000000"/>
                </a:solidFill>
              </a:rPr>
              <a:t>Comparing two things by saying something is something to create a strong comparison.</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63" name="Google Shape;163;p26"/>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Write a poem which has the same or similar themes to “Darkness” into your English books.</a:t>
            </a:r>
            <a:endParaRPr sz="2400"/>
          </a:p>
        </p:txBody>
      </p:sp>
      <p:pic>
        <p:nvPicPr>
          <p:cNvPr id="164" name="Google Shape;164;p26"/>
          <p:cNvPicPr preferRelativeResize="0"/>
          <p:nvPr/>
        </p:nvPicPr>
        <p:blipFill>
          <a:blip r:embed="rId3">
            <a:alphaModFix/>
          </a:blip>
          <a:stretch>
            <a:fillRect/>
          </a:stretch>
        </p:blipFill>
        <p:spPr>
          <a:xfrm>
            <a:off x="4324950" y="1160650"/>
            <a:ext cx="3420850" cy="288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70" name="Google Shape;170;p2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solidFill>
                  <a:srgbClr val="424242"/>
                </a:solidFill>
              </a:rPr>
              <a:t>Draw, label and colour in a picture of what the poems are about into your English books </a:t>
            </a:r>
            <a:r>
              <a:rPr lang="en">
                <a:solidFill>
                  <a:srgbClr val="202729"/>
                </a:solidFill>
              </a:rPr>
              <a:t>to</a:t>
            </a:r>
            <a:r>
              <a:rPr lang="en">
                <a:solidFill>
                  <a:srgbClr val="424242"/>
                </a:solidFill>
              </a:rPr>
              <a:t> </a:t>
            </a:r>
            <a:r>
              <a:rPr b="1" lang="en" sz="1800" u="sng">
                <a:solidFill>
                  <a:srgbClr val="1C1C1C"/>
                </a:solidFill>
              </a:rPr>
              <a:t>AT LEAST A YEAR NINE STANDARD</a:t>
            </a:r>
            <a:r>
              <a:rPr lang="en">
                <a:solidFill>
                  <a:srgbClr val="424242"/>
                </a:solidFill>
              </a:rPr>
              <a:t>.</a:t>
            </a:r>
            <a:endParaRPr/>
          </a:p>
        </p:txBody>
      </p:sp>
      <p:pic>
        <p:nvPicPr>
          <p:cNvPr id="171" name="Google Shape;171;p27"/>
          <p:cNvPicPr preferRelativeResize="0"/>
          <p:nvPr/>
        </p:nvPicPr>
        <p:blipFill>
          <a:blip r:embed="rId3">
            <a:alphaModFix/>
          </a:blip>
          <a:stretch>
            <a:fillRect/>
          </a:stretch>
        </p:blipFill>
        <p:spPr>
          <a:xfrm>
            <a:off x="4129450" y="1490525"/>
            <a:ext cx="3817249" cy="232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0" y="0"/>
            <a:ext cx="9144000" cy="253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highlight>
                  <a:srgbClr val="FFFFFF"/>
                </a:highlight>
                <a:latin typeface="Georgia"/>
                <a:ea typeface="Georgia"/>
                <a:cs typeface="Georgia"/>
                <a:sym typeface="Georgia"/>
              </a:rPr>
              <a:t>Māori have composed some of New Zealand’s finest poetry, ranging from </a:t>
            </a:r>
            <a:r>
              <a:rPr lang="en" sz="1200">
                <a:highlight>
                  <a:srgbClr val="FFFFFF"/>
                </a:highlight>
                <a:uFill>
                  <a:noFill/>
                </a:uFill>
                <a:latin typeface="Georgia"/>
                <a:ea typeface="Georgia"/>
                <a:cs typeface="Georgia"/>
                <a:sym typeface="Georgia"/>
                <a:hlinkClick r:id="rId3"/>
              </a:rPr>
              <a:t>Rihi Puhiwahine’s work in the 19th century </a:t>
            </a:r>
            <a:r>
              <a:rPr lang="en" sz="1200">
                <a:highlight>
                  <a:srgbClr val="FFFFFF"/>
                </a:highlight>
                <a:latin typeface="Georgia"/>
                <a:ea typeface="Georgia"/>
                <a:cs typeface="Georgia"/>
                <a:sym typeface="Georgia"/>
              </a:rPr>
              <a:t> to </a:t>
            </a:r>
            <a:r>
              <a:rPr lang="en" sz="1200">
                <a:highlight>
                  <a:srgbClr val="FFFFFF"/>
                </a:highlight>
                <a:uFill>
                  <a:noFill/>
                </a:uFill>
                <a:latin typeface="Georgia"/>
                <a:ea typeface="Georgia"/>
                <a:cs typeface="Georgia"/>
                <a:sym typeface="Georgia"/>
                <a:hlinkClick r:id="rId4"/>
              </a:rPr>
              <a:t>Hone Tuwhare’s fine works </a:t>
            </a:r>
            <a:r>
              <a:rPr lang="en" sz="1200">
                <a:highlight>
                  <a:srgbClr val="FFFFFF"/>
                </a:highlight>
                <a:latin typeface="Georgia"/>
                <a:ea typeface="Georgia"/>
                <a:cs typeface="Georgia"/>
                <a:sym typeface="Georgia"/>
              </a:rPr>
              <a:t>and beyond.  Such poetry does not gloss over brutal realities.  Puhiwahine wrote of the impacts of conflict in New Zealand:</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0"/>
              </a:spcAft>
              <a:buNone/>
            </a:pPr>
            <a:r>
              <a:rPr lang="en" sz="1200">
                <a:highlight>
                  <a:srgbClr val="FFFFFF"/>
                </a:highlight>
                <a:latin typeface="Georgia"/>
                <a:ea typeface="Georgia"/>
                <a:cs typeface="Georgia"/>
                <a:sym typeface="Georgia"/>
              </a:rPr>
              <a:t>Who can raise my fallen ones again? No one but Almighty God, who reigns above us all. All about is now a void; an empty void, a dismal void— Tell me, who caused this void? For seven long years the patu has opposed the sword and loaded gun. Be prepared, be prepared! The worst is yet to come…</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1800"/>
              </a:spcAft>
              <a:buNone/>
            </a:pPr>
            <a:r>
              <a:rPr lang="en" sz="1200">
                <a:highlight>
                  <a:srgbClr val="FFFFFF"/>
                </a:highlight>
                <a:latin typeface="Georgia"/>
                <a:ea typeface="Georgia"/>
                <a:cs typeface="Georgia"/>
                <a:sym typeface="Georgia"/>
              </a:rPr>
              <a:t>Poetry including song lyrics has provided a route through which the mana and visibility of the Māori language has been enhanced:  Examples include </a:t>
            </a:r>
            <a:r>
              <a:rPr lang="en" sz="1200">
                <a:highlight>
                  <a:srgbClr val="FFFFFF"/>
                </a:highlight>
                <a:uFill>
                  <a:noFill/>
                </a:uFill>
                <a:latin typeface="Georgia"/>
                <a:ea typeface="Georgia"/>
                <a:cs typeface="Georgia"/>
                <a:sym typeface="Georgia"/>
                <a:hlinkClick r:id="rId5"/>
              </a:rPr>
              <a:t>Lorde and Marlon Williams sing Stoned at the Nail Salon</a:t>
            </a:r>
            <a:r>
              <a:rPr lang="en" sz="1200">
                <a:highlight>
                  <a:srgbClr val="FFFFFF"/>
                </a:highlight>
                <a:latin typeface="Georgia"/>
                <a:ea typeface="Georgia"/>
                <a:cs typeface="Georgia"/>
                <a:sym typeface="Georgia"/>
              </a:rPr>
              <a:t> and </a:t>
            </a:r>
            <a:r>
              <a:rPr lang="en" sz="1200">
                <a:highlight>
                  <a:srgbClr val="FFFFFF"/>
                </a:highlight>
                <a:uFill>
                  <a:noFill/>
                </a:uFill>
                <a:latin typeface="Georgia"/>
                <a:ea typeface="Georgia"/>
                <a:cs typeface="Georgia"/>
                <a:sym typeface="Georgia"/>
                <a:hlinkClick r:id="rId6"/>
              </a:rPr>
              <a:t>George Henare and Jennifer Ward-Lealand read sonnet 18 in English and Te Reo</a:t>
            </a:r>
            <a:r>
              <a:rPr lang="en" sz="1200">
                <a:highlight>
                  <a:srgbClr val="FFFFFF"/>
                </a:highlight>
                <a:latin typeface="Georgia"/>
                <a:ea typeface="Georgia"/>
                <a:cs typeface="Georgia"/>
                <a:sym typeface="Georgia"/>
              </a:rPr>
              <a:t>.</a:t>
            </a:r>
            <a:r>
              <a:rPr lang="en" sz="1200">
                <a:solidFill>
                  <a:srgbClr val="333333"/>
                </a:solidFill>
                <a:highlight>
                  <a:srgbClr val="FFFFFF"/>
                </a:highlight>
                <a:latin typeface="Georgia"/>
                <a:ea typeface="Georgia"/>
                <a:cs typeface="Georgia"/>
                <a:sym typeface="Georgia"/>
              </a:rPr>
              <a:t>   What I would give for Henare’s voice and elocution!</a:t>
            </a:r>
            <a:endParaRPr sz="1200">
              <a:solidFill>
                <a:srgbClr val="333333"/>
              </a:solidFill>
              <a:highlight>
                <a:srgbClr val="FFFFFF"/>
              </a:highlight>
              <a:latin typeface="Georgia"/>
              <a:ea typeface="Georgia"/>
              <a:cs typeface="Georgia"/>
              <a:sym typeface="Georgia"/>
            </a:endParaRPr>
          </a:p>
        </p:txBody>
      </p:sp>
      <p:pic>
        <p:nvPicPr>
          <p:cNvPr id="80" name="Google Shape;80;p14"/>
          <p:cNvPicPr preferRelativeResize="0"/>
          <p:nvPr/>
        </p:nvPicPr>
        <p:blipFill>
          <a:blip r:embed="rId7">
            <a:alphaModFix/>
          </a:blip>
          <a:stretch>
            <a:fillRect/>
          </a:stretch>
        </p:blipFill>
        <p:spPr>
          <a:xfrm>
            <a:off x="2602300" y="2571750"/>
            <a:ext cx="3989376" cy="24129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Read the poem “Darkness” for the 1st part of the poem.</a:t>
            </a:r>
            <a:endParaRPr/>
          </a:p>
        </p:txBody>
      </p:sp>
      <p:sp>
        <p:nvSpPr>
          <p:cNvPr id="86" name="Google Shape;86;p15"/>
          <p:cNvSpPr txBox="1"/>
          <p:nvPr/>
        </p:nvSpPr>
        <p:spPr>
          <a:xfrm>
            <a:off x="0" y="0"/>
            <a:ext cx="9144000" cy="2190600"/>
          </a:xfrm>
          <a:prstGeom prst="rect">
            <a:avLst/>
          </a:prstGeom>
          <a:noFill/>
          <a:ln>
            <a:noFill/>
          </a:ln>
        </p:spPr>
        <p:txBody>
          <a:bodyPr anchorCtr="0" anchor="t" bIns="91425" lIns="91425" spcFirstLastPara="1" rIns="91425" wrap="square" tIns="91425">
            <a:spAutoFit/>
          </a:bodyPr>
          <a:lstStyle/>
          <a:p>
            <a:pPr indent="0" lvl="0" marL="0" rtl="0" algn="ctr">
              <a:lnSpc>
                <a:spcPct val="123100"/>
              </a:lnSpc>
              <a:spcBef>
                <a:spcPts val="0"/>
              </a:spcBef>
              <a:spcAft>
                <a:spcPts val="0"/>
              </a:spcAft>
              <a:buNone/>
            </a:pPr>
            <a:r>
              <a:rPr b="1" lang="en" sz="3600">
                <a:solidFill>
                  <a:schemeClr val="dk2"/>
                </a:solidFill>
                <a:latin typeface="Calibri"/>
                <a:ea typeface="Calibri"/>
                <a:cs typeface="Calibri"/>
                <a:sym typeface="Calibri"/>
              </a:rPr>
              <a:t>Darkness</a:t>
            </a:r>
            <a:endParaRPr b="1" sz="3600">
              <a:solidFill>
                <a:schemeClr val="dk2"/>
              </a:solidFill>
              <a:latin typeface="Calibri"/>
              <a:ea typeface="Calibri"/>
              <a:cs typeface="Calibri"/>
              <a:sym typeface="Calibri"/>
            </a:endParaRPr>
          </a:p>
          <a:p>
            <a:pPr indent="0" lvl="0" marL="0" rtl="0" algn="ctr">
              <a:lnSpc>
                <a:spcPct val="150000"/>
              </a:lnSpc>
              <a:spcBef>
                <a:spcPts val="0"/>
              </a:spcBef>
              <a:spcAft>
                <a:spcPts val="0"/>
              </a:spcAft>
              <a:buNone/>
            </a:pPr>
            <a:r>
              <a:rPr lang="en" sz="2400">
                <a:solidFill>
                  <a:srgbClr val="494949"/>
                </a:solidFill>
                <a:latin typeface="Calibri"/>
                <a:ea typeface="Calibri"/>
                <a:cs typeface="Calibri"/>
                <a:sym typeface="Calibri"/>
              </a:rPr>
              <a:t>By Lord Byron (George Gordon)</a:t>
            </a:r>
            <a:endParaRPr sz="2400">
              <a:solidFill>
                <a:srgbClr val="494949"/>
              </a:solidFill>
              <a:latin typeface="Calibri"/>
              <a:ea typeface="Calibri"/>
              <a:cs typeface="Calibri"/>
              <a:sym typeface="Calibri"/>
            </a:endParaRPr>
          </a:p>
          <a:p>
            <a:pPr indent="0" lvl="0" marL="0" rtl="0" algn="ctr">
              <a:lnSpc>
                <a:spcPct val="150000"/>
              </a:lnSpc>
              <a:spcBef>
                <a:spcPts val="0"/>
              </a:spcBef>
              <a:spcAft>
                <a:spcPts val="0"/>
              </a:spcAft>
              <a:buNone/>
            </a:pPr>
            <a:r>
              <a:t/>
            </a:r>
            <a:endParaRPr sz="2400">
              <a:solidFill>
                <a:srgbClr val="494949"/>
              </a:solidFill>
              <a:latin typeface="Calibri"/>
              <a:ea typeface="Calibri"/>
              <a:cs typeface="Calibri"/>
              <a:sym typeface="Calibri"/>
            </a:endParaRPr>
          </a:p>
          <a:p>
            <a:pPr indent="-152400" lvl="0" marL="152400" rtl="0" algn="ctr">
              <a:lnSpc>
                <a:spcPct val="115000"/>
              </a:lnSpc>
              <a:spcBef>
                <a:spcPts val="0"/>
              </a:spcBef>
              <a:spcAft>
                <a:spcPts val="0"/>
              </a:spcAft>
              <a:buNone/>
            </a:pPr>
            <a:r>
              <a:t/>
            </a:r>
            <a:endParaRPr/>
          </a:p>
        </p:txBody>
      </p:sp>
      <p:sp>
        <p:nvSpPr>
          <p:cNvPr id="87" name="Google Shape;87;p15"/>
          <p:cNvSpPr txBox="1"/>
          <p:nvPr/>
        </p:nvSpPr>
        <p:spPr>
          <a:xfrm>
            <a:off x="0" y="1319475"/>
            <a:ext cx="9144000" cy="27753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I had a dream, which was not all a dream.</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bright sun was extinguish'd, and the stars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Did wander darkling in the eternal space,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Rayless, and pathless, and the icy earth</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Swung blind and blackening in the moonless air;</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Morn came and went—and came, and brought no day,</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men forgot their passions in the dread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Of this their desolation; and all hearts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Were chill'd into a selfish prayer for light:</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“Darkness” for the 2nd part of the poem.</a:t>
            </a:r>
            <a:endParaRPr/>
          </a:p>
        </p:txBody>
      </p:sp>
      <p:sp>
        <p:nvSpPr>
          <p:cNvPr id="93" name="Google Shape;93;p16"/>
          <p:cNvSpPr txBox="1"/>
          <p:nvPr/>
        </p:nvSpPr>
        <p:spPr>
          <a:xfrm>
            <a:off x="0" y="0"/>
            <a:ext cx="9144000" cy="1348200"/>
          </a:xfrm>
          <a:prstGeom prst="rect">
            <a:avLst/>
          </a:prstGeom>
          <a:noFill/>
          <a:ln>
            <a:noFill/>
          </a:ln>
        </p:spPr>
        <p:txBody>
          <a:bodyPr anchorCtr="0" anchor="t" bIns="91425" lIns="91425" spcFirstLastPara="1" rIns="91425" wrap="square" tIns="91425">
            <a:spAutoFit/>
          </a:bodyPr>
          <a:lstStyle/>
          <a:p>
            <a:pPr indent="-152400" lvl="0" marL="152400" rtl="0" algn="ctr">
              <a:lnSpc>
                <a:spcPct val="115000"/>
              </a:lnSpc>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152400" lvl="0" marL="152400" rtl="0" algn="ctr">
              <a:lnSpc>
                <a:spcPct val="115000"/>
              </a:lnSpc>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152400" lvl="0" marL="152400" rtl="0" algn="ctr">
              <a:lnSpc>
                <a:spcPct val="115000"/>
              </a:lnSpc>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152400" lvl="0" marL="152400" rtl="0" algn="ctr">
              <a:lnSpc>
                <a:spcPct val="115000"/>
              </a:lnSpc>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152400" lvl="0" marL="152400" rtl="0" algn="ctr">
              <a:lnSpc>
                <a:spcPct val="115000"/>
              </a:lnSpc>
              <a:spcBef>
                <a:spcPts val="0"/>
              </a:spcBef>
              <a:spcAft>
                <a:spcPts val="0"/>
              </a:spcAft>
              <a:buNone/>
            </a:pPr>
            <a:r>
              <a:t/>
            </a:r>
            <a:endParaRPr sz="1350">
              <a:solidFill>
                <a:schemeClr val="dk2"/>
              </a:solidFill>
              <a:highlight>
                <a:srgbClr val="FFFFFF"/>
              </a:highlight>
              <a:latin typeface="Tahoma"/>
              <a:ea typeface="Tahoma"/>
              <a:cs typeface="Tahoma"/>
              <a:sym typeface="Tahoma"/>
            </a:endParaRPr>
          </a:p>
        </p:txBody>
      </p:sp>
      <p:sp>
        <p:nvSpPr>
          <p:cNvPr id="94" name="Google Shape;94;p16"/>
          <p:cNvSpPr txBox="1"/>
          <p:nvPr/>
        </p:nvSpPr>
        <p:spPr>
          <a:xfrm>
            <a:off x="0" y="415400"/>
            <a:ext cx="9144000" cy="36513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they did live by watchfires—and the thrones,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palaces of crowned kings—the huts,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habitations of all things which dwell,</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Were burnt for beacons; cities were consum'd,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men were gather'd round their blazing homes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To look once more into each other's face;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Happy were those who dwelt within the eye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Of the volcanos, and their mountain-torch:</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 fearful hope was all the world contain'd;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Forests were set on fire—but hour by hour</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They fell and faded—and the crackling trunks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Extinguish'd with a crash—and all was black.</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“Darkness” for the 3rd part of the poem.</a:t>
            </a:r>
            <a:endParaRPr/>
          </a:p>
        </p:txBody>
      </p:sp>
      <p:sp>
        <p:nvSpPr>
          <p:cNvPr id="100" name="Google Shape;100;p17"/>
          <p:cNvSpPr txBox="1"/>
          <p:nvPr/>
        </p:nvSpPr>
        <p:spPr>
          <a:xfrm>
            <a:off x="0" y="0"/>
            <a:ext cx="9144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rPr lang="en" sz="1350">
                <a:solidFill>
                  <a:schemeClr val="dk2"/>
                </a:solidFill>
                <a:highlight>
                  <a:srgbClr val="FFFFFF"/>
                </a:highlight>
                <a:latin typeface="Tahoma"/>
                <a:ea typeface="Tahoma"/>
                <a:cs typeface="Tahoma"/>
                <a:sym typeface="Tahoma"/>
              </a:rPr>
              <a:t>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a:p>
        </p:txBody>
      </p:sp>
      <p:sp>
        <p:nvSpPr>
          <p:cNvPr id="101" name="Google Shape;101;p17"/>
          <p:cNvSpPr txBox="1"/>
          <p:nvPr/>
        </p:nvSpPr>
        <p:spPr>
          <a:xfrm>
            <a:off x="0" y="0"/>
            <a:ext cx="9144000" cy="42357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brows of men by the despairing light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Wore an unearthly aspect, as by fits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flashes fell upon them; some lay down</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hid their eyes and wept; and some did rest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Their chins upon their clenched hands, and smil'd;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others hurried to and fro, and fed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Their funeral piles with fuel, and look'd up</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With mad disquietude on the dull sky,</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pall of a past world; and then again</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With curses cast them down upon the dust,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gnash'd their teeth and howl'd: the wild birds shriek'd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terrified, did flutter on the ground,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flap their useless wings; the wildest brutes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Came tame and tremulous; and vipers crawl'd</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“Darkness” for the 4th part of the poem.</a:t>
            </a:r>
            <a:endParaRPr/>
          </a:p>
        </p:txBody>
      </p:sp>
      <p:sp>
        <p:nvSpPr>
          <p:cNvPr id="107" name="Google Shape;107;p18"/>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50">
                <a:solidFill>
                  <a:schemeClr val="dk2"/>
                </a:solidFill>
                <a:highlight>
                  <a:srgbClr val="FFFFFF"/>
                </a:highlight>
                <a:latin typeface="Tahoma"/>
                <a:ea typeface="Tahoma"/>
                <a:cs typeface="Tahoma"/>
                <a:sym typeface="Tahoma"/>
              </a:rPr>
              <a:t> </a:t>
            </a:r>
            <a:endParaRPr sz="1350">
              <a:solidFill>
                <a:schemeClr val="dk2"/>
              </a:solidFill>
              <a:highlight>
                <a:srgbClr val="FFFFFF"/>
              </a:highlight>
              <a:latin typeface="Tahoma"/>
              <a:ea typeface="Tahoma"/>
              <a:cs typeface="Tahoma"/>
              <a:sym typeface="Tahoma"/>
            </a:endParaRPr>
          </a:p>
        </p:txBody>
      </p:sp>
      <p:sp>
        <p:nvSpPr>
          <p:cNvPr id="108" name="Google Shape;108;p18"/>
          <p:cNvSpPr txBox="1"/>
          <p:nvPr/>
        </p:nvSpPr>
        <p:spPr>
          <a:xfrm>
            <a:off x="0" y="0"/>
            <a:ext cx="9144000" cy="45276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twin'd themselves among the multitude,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Hissing, but stingless—they were slain for food.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War, which for a moment was no more,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Did glut himself again: a meal was bought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With blood, and each sate sullenly apart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Gorging himself in gloom: no love was left;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All earth was but one thought—and that was death</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Immediate and inglorious; and the pang</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Of famine fed upon all entrails—men</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Died, and their bones were tombless as their flesh;</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meagre by the meagre were devour'd,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Even dogs assail'd their masters, all save one,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he was faithful to a corse, and kept</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birds and beasts and famish'd men at bay,</a:t>
            </a:r>
            <a:endParaRPr sz="1650">
              <a:solidFill>
                <a:schemeClr val="dk2"/>
              </a:solidFill>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“Darkness” for the 5th part of the poem.</a:t>
            </a:r>
            <a:endParaRPr/>
          </a:p>
        </p:txBody>
      </p:sp>
      <p:sp>
        <p:nvSpPr>
          <p:cNvPr id="114" name="Google Shape;114;p19"/>
          <p:cNvSpPr txBox="1"/>
          <p:nvPr/>
        </p:nvSpPr>
        <p:spPr>
          <a:xfrm>
            <a:off x="0" y="0"/>
            <a:ext cx="9144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a:p>
        </p:txBody>
      </p:sp>
      <p:sp>
        <p:nvSpPr>
          <p:cNvPr id="115" name="Google Shape;115;p19"/>
          <p:cNvSpPr txBox="1"/>
          <p:nvPr/>
        </p:nvSpPr>
        <p:spPr>
          <a:xfrm>
            <a:off x="0" y="0"/>
            <a:ext cx="9144000" cy="45276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Till hunger clung them, or the dropping dead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Lur'd their lank jaws; himself sought out no food,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But with a piteous and perpetual moan,</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a quick desolate cry, licking the hand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Which answer'd not with a caress—he died.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crowd was famish'd by degrees; but two</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Of an enormous city did survive,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they were enemies: they met beside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dying embers of an altar-place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Where had been heap'd a mass of holy things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For an unholy usage; they rak'd up,</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shivering scrap'd with their cold skeleton hands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feeble ashes, and their feeble breath</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Blew for a little life, and made a flame</a:t>
            </a:r>
            <a:endParaRPr sz="1650">
              <a:solidFill>
                <a:schemeClr val="dk2"/>
              </a:solidFill>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Read the poem “Darkness” for the 6th part of the poem.</a:t>
            </a:r>
            <a:endParaRPr/>
          </a:p>
        </p:txBody>
      </p:sp>
      <p:sp>
        <p:nvSpPr>
          <p:cNvPr id="121" name="Google Shape;121;p20"/>
          <p:cNvSpPr txBox="1"/>
          <p:nvPr/>
        </p:nvSpPr>
        <p:spPr>
          <a:xfrm>
            <a:off x="0" y="0"/>
            <a:ext cx="9144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a:p>
        </p:txBody>
      </p:sp>
      <p:sp>
        <p:nvSpPr>
          <p:cNvPr id="122" name="Google Shape;122;p20"/>
          <p:cNvSpPr txBox="1"/>
          <p:nvPr/>
        </p:nvSpPr>
        <p:spPr>
          <a:xfrm>
            <a:off x="0" y="0"/>
            <a:ext cx="9144000" cy="7308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p:txBody>
      </p:sp>
      <p:sp>
        <p:nvSpPr>
          <p:cNvPr id="123" name="Google Shape;123;p20"/>
          <p:cNvSpPr txBox="1"/>
          <p:nvPr/>
        </p:nvSpPr>
        <p:spPr>
          <a:xfrm>
            <a:off x="0" y="0"/>
            <a:ext cx="9144000" cy="36513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Which was a mockery; then they lifted up</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Their eyes as it grew lighter, and beheld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Each other's aspects—saw, and shriek'd, and died—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Even of their mutual hideousness they died,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Unknowing who he was upon whose brow</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Famine had written Fiend. The world was void,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populous and the powerful was a lump,</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Seasonless, herbless, treeless, manless, lifeless—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 lump of death—a chaos of hard clay.</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Read the poem “Darkness” for the 7th part of the poem.</a:t>
            </a:r>
            <a:endParaRPr/>
          </a:p>
        </p:txBody>
      </p:sp>
      <p:sp>
        <p:nvSpPr>
          <p:cNvPr id="129" name="Google Shape;129;p21"/>
          <p:cNvSpPr txBox="1"/>
          <p:nvPr/>
        </p:nvSpPr>
        <p:spPr>
          <a:xfrm>
            <a:off x="0" y="0"/>
            <a:ext cx="9144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sz="1350">
              <a:solidFill>
                <a:schemeClr val="dk2"/>
              </a:solidFill>
              <a:highlight>
                <a:srgbClr val="FFFFFF"/>
              </a:highlight>
              <a:latin typeface="Tahoma"/>
              <a:ea typeface="Tahoma"/>
              <a:cs typeface="Tahoma"/>
              <a:sym typeface="Tahoma"/>
            </a:endParaRPr>
          </a:p>
          <a:p>
            <a:pPr indent="0" lvl="0" marL="0" rtl="0" algn="ctr">
              <a:spcBef>
                <a:spcPts val="0"/>
              </a:spcBef>
              <a:spcAft>
                <a:spcPts val="0"/>
              </a:spcAft>
              <a:buNone/>
            </a:pPr>
            <a:r>
              <a:t/>
            </a:r>
            <a:endParaRPr/>
          </a:p>
        </p:txBody>
      </p:sp>
      <p:sp>
        <p:nvSpPr>
          <p:cNvPr id="130" name="Google Shape;130;p21"/>
          <p:cNvSpPr txBox="1"/>
          <p:nvPr/>
        </p:nvSpPr>
        <p:spPr>
          <a:xfrm>
            <a:off x="0" y="0"/>
            <a:ext cx="9144000" cy="7308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p:txBody>
      </p:sp>
      <p:sp>
        <p:nvSpPr>
          <p:cNvPr id="131" name="Google Shape;131;p21"/>
          <p:cNvSpPr txBox="1"/>
          <p:nvPr/>
        </p:nvSpPr>
        <p:spPr>
          <a:xfrm>
            <a:off x="0" y="0"/>
            <a:ext cx="9144000" cy="13149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p:txBody>
      </p:sp>
      <p:sp>
        <p:nvSpPr>
          <p:cNvPr id="132" name="Google Shape;132;p21"/>
          <p:cNvSpPr txBox="1"/>
          <p:nvPr/>
        </p:nvSpPr>
        <p:spPr>
          <a:xfrm>
            <a:off x="0" y="0"/>
            <a:ext cx="9144000" cy="3651300"/>
          </a:xfrm>
          <a:prstGeom prst="rect">
            <a:avLst/>
          </a:prstGeom>
          <a:noFill/>
          <a:ln>
            <a:noFill/>
          </a:ln>
        </p:spPr>
        <p:txBody>
          <a:bodyPr anchorCtr="0" anchor="t" bIns="91425" lIns="91425" spcFirstLastPara="1" rIns="91425" wrap="square" tIns="91425">
            <a:spAutoFit/>
          </a:bodyPr>
          <a:lstStyle/>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rivers, lakes and ocean all stood still,</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nothing stirr'd within their silent depths;</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Ships sailorless lay rotting on the sea,</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their masts fell down piecemeal: as they dropp'd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They slept on the abyss without a surge—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waves were dead; the tides were in their grave,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moon, their mistress, had expir'd before;</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The winds were wither'd in the stagnant air,</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And the clouds perish'd; Darkness had no need</a:t>
            </a:r>
            <a:endParaRPr sz="1650">
              <a:solidFill>
                <a:schemeClr val="dk2"/>
              </a:solidFill>
              <a:latin typeface="Times New Roman"/>
              <a:ea typeface="Times New Roman"/>
              <a:cs typeface="Times New Roman"/>
              <a:sym typeface="Times New Roman"/>
            </a:endParaRPr>
          </a:p>
          <a:p>
            <a:pPr indent="-203200" lvl="0" marL="215900" rtl="0" algn="ctr">
              <a:lnSpc>
                <a:spcPct val="115000"/>
              </a:lnSpc>
              <a:spcBef>
                <a:spcPts val="0"/>
              </a:spcBef>
              <a:spcAft>
                <a:spcPts val="0"/>
              </a:spcAft>
              <a:buNone/>
            </a:pPr>
            <a:r>
              <a:rPr lang="en" sz="1650">
                <a:solidFill>
                  <a:schemeClr val="dk2"/>
                </a:solidFill>
                <a:latin typeface="Times New Roman"/>
                <a:ea typeface="Times New Roman"/>
                <a:cs typeface="Times New Roman"/>
                <a:sym typeface="Times New Roman"/>
              </a:rPr>
              <a:t>Of aid from them—She was the Universe.</a:t>
            </a:r>
            <a:endParaRPr sz="1650">
              <a:solidFill>
                <a:schemeClr val="dk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