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Lato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Lato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Lato-italic.fntdata"/><Relationship Id="rId6" Type="http://schemas.openxmlformats.org/officeDocument/2006/relationships/slide" Target="slides/slide1.xml"/><Relationship Id="rId18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0ee6df6a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0ee6df6a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f01ead33f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0f01ead33f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Flax baskets, etc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ee6df6a32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ee6df6a32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Antiseptics, vacuum packing, phones, homing/carrier pigeons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0ee6df6a3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0ee6df6a3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ee6df6a32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0ee6df6a32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0f01ead33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0f01ead33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ee6df6a32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0ee6df6a32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f01ead33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f01ead33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f01ead33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0f01ead33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0f01ead33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0f01ead33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Flax, feathers, etc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f01ead33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0f01ead33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Flax baskets, etc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36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28.png"/><Relationship Id="rId7" Type="http://schemas.openxmlformats.org/officeDocument/2006/relationships/image" Target="../media/image25.png"/><Relationship Id="rId8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watch?v=rLA-vVLNvws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flip.com/82a2801e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3.png"/><Relationship Id="rId13" Type="http://schemas.openxmlformats.org/officeDocument/2006/relationships/image" Target="../media/image23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1.png"/><Relationship Id="rId15" Type="http://schemas.openxmlformats.org/officeDocument/2006/relationships/image" Target="../media/image30.png"/><Relationship Id="rId14" Type="http://schemas.openxmlformats.org/officeDocument/2006/relationships/image" Target="../media/image22.png"/><Relationship Id="rId17" Type="http://schemas.openxmlformats.org/officeDocument/2006/relationships/image" Target="../media/image24.png"/><Relationship Id="rId16" Type="http://schemas.openxmlformats.org/officeDocument/2006/relationships/image" Target="../media/image26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0"/>
            <a:ext cx="84369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3600">
                <a:solidFill>
                  <a:srgbClr val="1C1C1C"/>
                </a:solidFill>
              </a:rPr>
              <a:t>In this lesson . . . </a:t>
            </a:r>
            <a:endParaRPr sz="3600">
              <a:solidFill>
                <a:srgbClr val="1C1C1C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400">
                <a:solidFill>
                  <a:srgbClr val="1C1C1C"/>
                </a:solidFill>
              </a:rPr>
              <a:t>‘Innovation’ is the introduction of something</a:t>
            </a:r>
            <a:endParaRPr sz="2400">
              <a:solidFill>
                <a:srgbClr val="1C1C1C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3000">
                <a:solidFill>
                  <a:srgbClr val="1C1C1C"/>
                </a:solidFill>
              </a:rPr>
              <a:t>‘new’ </a:t>
            </a:r>
            <a:endParaRPr b="1" sz="3000">
              <a:solidFill>
                <a:srgbClr val="1C1C1C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2400">
              <a:solidFill>
                <a:srgbClr val="1C1C1C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2400">
              <a:solidFill>
                <a:srgbClr val="1C1C1C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2400">
              <a:solidFill>
                <a:srgbClr val="1C1C1C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400">
                <a:solidFill>
                  <a:srgbClr val="1C1C1C"/>
                </a:solidFill>
              </a:rPr>
              <a:t>whether it is an</a:t>
            </a:r>
            <a:endParaRPr sz="2400">
              <a:solidFill>
                <a:srgbClr val="1C1C1C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3000">
                <a:solidFill>
                  <a:srgbClr val="1C1C1C"/>
                </a:solidFill>
              </a:rPr>
              <a:t>idea, method or device</a:t>
            </a:r>
            <a:r>
              <a:rPr b="1" lang="en" sz="3000">
                <a:solidFill>
                  <a:srgbClr val="1C1C1C"/>
                </a:solidFill>
              </a:rPr>
              <a:t>.</a:t>
            </a:r>
            <a:endParaRPr b="1" sz="3000">
              <a:solidFill>
                <a:srgbClr val="1C1C1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7625" y="1638800"/>
            <a:ext cx="2448349" cy="135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3200" y="3692225"/>
            <a:ext cx="2349624" cy="13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50" y="3687813"/>
            <a:ext cx="2300325" cy="136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/>
        </p:nvSpPr>
        <p:spPr>
          <a:xfrm>
            <a:off x="180500" y="144975"/>
            <a:ext cx="8963400" cy="40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Māori innovation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Needs</a:t>
            </a:r>
            <a:r>
              <a:rPr lang="en" sz="2400">
                <a:solidFill>
                  <a:schemeClr val="dk2"/>
                </a:solidFill>
              </a:rPr>
              <a:t> are essential for life - Warmth, Food &amp; water, Shelter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Wants</a:t>
            </a:r>
            <a:r>
              <a:rPr lang="en" sz="2400">
                <a:solidFill>
                  <a:schemeClr val="dk2"/>
                </a:solidFill>
              </a:rPr>
              <a:t> are “nice to have, but not essential.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Task</a:t>
            </a:r>
            <a:r>
              <a:rPr lang="en" sz="2400">
                <a:solidFill>
                  <a:schemeClr val="dk2"/>
                </a:solidFill>
              </a:rPr>
              <a:t>: 	Return to the previous slide. </a:t>
            </a:r>
            <a:endParaRPr sz="2400">
              <a:solidFill>
                <a:schemeClr val="dk2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In the box provided, type either the word </a:t>
            </a:r>
            <a:r>
              <a:rPr i="1" lang="en" sz="2400">
                <a:solidFill>
                  <a:schemeClr val="dk2"/>
                </a:solidFill>
              </a:rPr>
              <a:t>Warmth, Food, Shelter,</a:t>
            </a:r>
            <a:r>
              <a:rPr lang="en" sz="2400">
                <a:solidFill>
                  <a:schemeClr val="dk2"/>
                </a:solidFill>
              </a:rPr>
              <a:t> or </a:t>
            </a:r>
            <a:r>
              <a:rPr i="1" lang="en" sz="2400">
                <a:solidFill>
                  <a:schemeClr val="dk2"/>
                </a:solidFill>
              </a:rPr>
              <a:t>Want</a:t>
            </a:r>
            <a:r>
              <a:rPr lang="en" sz="2400">
                <a:solidFill>
                  <a:schemeClr val="dk2"/>
                </a:solidFill>
              </a:rPr>
              <a:t> n</a:t>
            </a:r>
            <a:r>
              <a:rPr lang="en" sz="2400">
                <a:solidFill>
                  <a:schemeClr val="dk2"/>
                </a:solidFill>
              </a:rPr>
              <a:t>ext to each innovation.</a:t>
            </a:r>
            <a:endParaRPr sz="2400">
              <a:solidFill>
                <a:schemeClr val="dk2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0000FF"/>
                </a:solidFill>
              </a:rPr>
              <a:t>eg. 	Pounamu Green Stone	‘Toki’						</a:t>
            </a:r>
            <a:r>
              <a:rPr lang="en" sz="2400">
                <a:solidFill>
                  <a:srgbClr val="0000FF"/>
                </a:solidFill>
              </a:rPr>
              <a:t>	</a:t>
            </a:r>
            <a:endParaRPr sz="2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7054225" y="3218500"/>
            <a:ext cx="19344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.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6317825" y="3218500"/>
            <a:ext cx="2582400" cy="510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. Want</a:t>
            </a:r>
            <a:endParaRPr sz="2400">
              <a:solidFill>
                <a:srgbClr val="0000FF"/>
              </a:solidFill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263" y="3841600"/>
            <a:ext cx="1319875" cy="101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/>
        </p:nvSpPr>
        <p:spPr>
          <a:xfrm>
            <a:off x="0" y="0"/>
            <a:ext cx="60000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Past Inventions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Humans need health, food and communication to develop.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TASK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Explain why the following are very important: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 Antibiotics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 Fridge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 Telegraph, printing press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these cannot be found locally, what else could you use to help your health, food preserving and communication?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3" name="Google Shape;143;p23"/>
          <p:cNvSpPr txBox="1"/>
          <p:nvPr/>
        </p:nvSpPr>
        <p:spPr>
          <a:xfrm>
            <a:off x="7402325" y="630525"/>
            <a:ext cx="14490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Steam Engine</a:t>
            </a:r>
            <a:r>
              <a:rPr lang="en">
                <a:solidFill>
                  <a:schemeClr val="dk1"/>
                </a:solidFill>
              </a:rPr>
              <a:t>              </a:t>
            </a:r>
            <a:r>
              <a:rPr lang="en" sz="1800">
                <a:solidFill>
                  <a:srgbClr val="595959"/>
                </a:solidFill>
              </a:rPr>
              <a:t>      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3000000" y="679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3"/>
          <p:cNvSpPr txBox="1"/>
          <p:nvPr/>
        </p:nvSpPr>
        <p:spPr>
          <a:xfrm>
            <a:off x="4425050" y="679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  Printing Press</a:t>
            </a:r>
            <a:endParaRPr/>
          </a:p>
        </p:txBody>
      </p:sp>
      <p:sp>
        <p:nvSpPr>
          <p:cNvPr id="146" name="Google Shape;146;p23"/>
          <p:cNvSpPr txBox="1"/>
          <p:nvPr/>
        </p:nvSpPr>
        <p:spPr>
          <a:xfrm>
            <a:off x="3339924" y="1737875"/>
            <a:ext cx="877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4863500" y="1737875"/>
            <a:ext cx="646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5774150" y="1785088"/>
            <a:ext cx="19176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      Light Bulb</a:t>
            </a:r>
            <a:r>
              <a:rPr lang="en">
                <a:solidFill>
                  <a:srgbClr val="595959"/>
                </a:solidFill>
              </a:rPr>
              <a:t>              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7084625" y="1737875"/>
            <a:ext cx="19998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           </a:t>
            </a:r>
            <a:r>
              <a:rPr lang="en">
                <a:solidFill>
                  <a:schemeClr val="dk1"/>
                </a:solidFill>
              </a:rPr>
              <a:t>Windmill</a:t>
            </a:r>
            <a:r>
              <a:rPr lang="en" sz="1800">
                <a:solidFill>
                  <a:srgbClr val="595959"/>
                </a:solidFill>
              </a:rPr>
              <a:t>   </a:t>
            </a:r>
            <a:r>
              <a:rPr lang="en" sz="1800">
                <a:solidFill>
                  <a:srgbClr val="595959"/>
                </a:solidFill>
              </a:rPr>
              <a:t>                       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3360675" y="2687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4691300" y="2687200"/>
            <a:ext cx="31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3"/>
          <p:cNvSpPr txBox="1"/>
          <p:nvPr/>
        </p:nvSpPr>
        <p:spPr>
          <a:xfrm>
            <a:off x="6038400" y="2795875"/>
            <a:ext cx="31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Compass      </a:t>
            </a:r>
            <a:endParaRPr/>
          </a:p>
        </p:txBody>
      </p:sp>
      <p:sp>
        <p:nvSpPr>
          <p:cNvPr id="153" name="Google Shape;153;p23"/>
          <p:cNvSpPr txBox="1"/>
          <p:nvPr/>
        </p:nvSpPr>
        <p:spPr>
          <a:xfrm>
            <a:off x="7506725" y="2795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Antibiotics     </a:t>
            </a:r>
            <a:endParaRPr/>
          </a:p>
        </p:txBody>
      </p:sp>
      <p:sp>
        <p:nvSpPr>
          <p:cNvPr id="154" name="Google Shape;154;p23"/>
          <p:cNvSpPr txBox="1"/>
          <p:nvPr/>
        </p:nvSpPr>
        <p:spPr>
          <a:xfrm>
            <a:off x="2999988" y="3778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3"/>
          <p:cNvSpPr txBox="1"/>
          <p:nvPr/>
        </p:nvSpPr>
        <p:spPr>
          <a:xfrm>
            <a:off x="4774100" y="3778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3"/>
          <p:cNvSpPr txBox="1"/>
          <p:nvPr/>
        </p:nvSpPr>
        <p:spPr>
          <a:xfrm>
            <a:off x="5907200" y="379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Fridge             </a:t>
            </a:r>
            <a:endParaRPr/>
          </a:p>
        </p:txBody>
      </p:sp>
      <p:sp>
        <p:nvSpPr>
          <p:cNvPr id="157" name="Google Shape;157;p23"/>
          <p:cNvSpPr txBox="1"/>
          <p:nvPr/>
        </p:nvSpPr>
        <p:spPr>
          <a:xfrm>
            <a:off x="7363925" y="3714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    Telegraph</a:t>
            </a:r>
            <a:r>
              <a:rPr lang="en">
                <a:solidFill>
                  <a:schemeClr val="dk1"/>
                </a:solidFill>
              </a:rPr>
              <a:t>     </a:t>
            </a:r>
            <a:r>
              <a:rPr lang="en" sz="1800">
                <a:solidFill>
                  <a:schemeClr val="dk2"/>
                </a:solidFill>
              </a:rPr>
              <a:t>         </a:t>
            </a:r>
            <a:endParaRPr/>
          </a:p>
        </p:txBody>
      </p:sp>
      <p:sp>
        <p:nvSpPr>
          <p:cNvPr id="158" name="Google Shape;158;p23"/>
          <p:cNvSpPr txBox="1"/>
          <p:nvPr/>
        </p:nvSpPr>
        <p:spPr>
          <a:xfrm>
            <a:off x="3291700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3"/>
          <p:cNvSpPr txBox="1"/>
          <p:nvPr/>
        </p:nvSpPr>
        <p:spPr>
          <a:xfrm>
            <a:off x="4774100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3"/>
          <p:cNvSpPr txBox="1"/>
          <p:nvPr/>
        </p:nvSpPr>
        <p:spPr>
          <a:xfrm>
            <a:off x="5833250" y="4694525"/>
            <a:ext cx="307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Magnifying Lenses                      </a:t>
            </a:r>
            <a:endParaRPr/>
          </a:p>
        </p:txBody>
      </p:sp>
      <p:sp>
        <p:nvSpPr>
          <p:cNvPr id="161" name="Google Shape;161;p23"/>
          <p:cNvSpPr txBox="1"/>
          <p:nvPr/>
        </p:nvSpPr>
        <p:spPr>
          <a:xfrm>
            <a:off x="7506725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Magnet              </a:t>
            </a:r>
            <a:endParaRPr/>
          </a:p>
        </p:txBody>
      </p:sp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8400" y="59225"/>
            <a:ext cx="1296338" cy="67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6725" y="59225"/>
            <a:ext cx="1296350" cy="6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8400" y="1080075"/>
            <a:ext cx="1296348" cy="70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4975" y="1080075"/>
            <a:ext cx="1296348" cy="70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38401" y="2134625"/>
            <a:ext cx="1296350" cy="661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Antibiotic pills.jpg - Wikimedia Commons" id="167" name="Google Shape;167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4975" y="2134625"/>
            <a:ext cx="1296348" cy="6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38400" y="3196075"/>
            <a:ext cx="1296350" cy="5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54975" y="3196075"/>
            <a:ext cx="1296348" cy="59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38401" y="4232825"/>
            <a:ext cx="129634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54975" y="4232825"/>
            <a:ext cx="1296349" cy="46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Innovation Intro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/>
              <a:t>Watch the following </a:t>
            </a:r>
            <a:r>
              <a:rPr lang="en" sz="3000" u="sng">
                <a:solidFill>
                  <a:schemeClr val="hlink"/>
                </a:solidFill>
                <a:hlinkClick r:id="rId3"/>
              </a:rPr>
              <a:t>video</a:t>
            </a:r>
            <a:r>
              <a:rPr lang="en" sz="3000"/>
              <a:t> about “Introduction to Innovation.”</a:t>
            </a:r>
            <a:endParaRPr sz="300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3450" y="1389600"/>
            <a:ext cx="3257875" cy="238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Difference And Importance Of Invention And Innovation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Invention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/>
              <a:t>Invention is the action of creating something, typically a process or device.</a:t>
            </a:r>
            <a:endParaRPr sz="2400"/>
          </a:p>
        </p:txBody>
      </p:sp>
      <p:sp>
        <p:nvSpPr>
          <p:cNvPr id="71" name="Google Shape;71;p1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Difference And Importance</a:t>
            </a:r>
            <a:endParaRPr b="1" sz="2400" u="sng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/>
              <a:t>Inventing is making something from nothing. Innovating is important for adapting an invention to make it suitable for people.</a:t>
            </a:r>
            <a:endParaRPr b="1" sz="2400" u="sng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100950" y="141500"/>
            <a:ext cx="4239000" cy="19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</a:rPr>
              <a:t>Invent</a:t>
            </a:r>
            <a:endParaRPr b="1" sz="3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Create a totally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new product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for the first time.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5055900" y="141500"/>
            <a:ext cx="40881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</a:rPr>
              <a:t>Innovate</a:t>
            </a:r>
            <a:endParaRPr b="1" sz="3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Adapt or improve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an existing product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for new uses.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2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4398375" y="1053275"/>
            <a:ext cx="5991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or</a:t>
            </a:r>
            <a:endParaRPr b="1" sz="2400">
              <a:solidFill>
                <a:schemeClr val="dk2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3563" y="3479500"/>
            <a:ext cx="1715175" cy="1268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9782" y="2181200"/>
            <a:ext cx="1791618" cy="11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9775" y="3408586"/>
            <a:ext cx="1791625" cy="129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8075" y="3408575"/>
            <a:ext cx="2121300" cy="118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7448" y="2181199"/>
            <a:ext cx="1362550" cy="11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8">
            <a:alphaModFix/>
          </a:blip>
          <a:srcRect b="14752" l="0" r="0" t="17044"/>
          <a:stretch/>
        </p:blipFill>
        <p:spPr>
          <a:xfrm>
            <a:off x="7133363" y="2181200"/>
            <a:ext cx="1775600" cy="126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Flipgrid Video For Tasks</a:t>
            </a:r>
            <a:endParaRPr/>
          </a:p>
        </p:txBody>
      </p:sp>
      <p:sp>
        <p:nvSpPr>
          <p:cNvPr id="90" name="Google Shape;90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 video using </a:t>
            </a:r>
            <a:r>
              <a:rPr lang="en" u="sng">
                <a:solidFill>
                  <a:schemeClr val="hlink"/>
                </a:solidFill>
                <a:hlinkClick r:id="rId3"/>
              </a:rPr>
              <a:t>Flipgrid</a:t>
            </a:r>
            <a:r>
              <a:rPr lang="en"/>
              <a:t> to record the tasks that you did to help the others.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/>
        </p:nvSpPr>
        <p:spPr>
          <a:xfrm>
            <a:off x="21125" y="104400"/>
            <a:ext cx="9144000" cy="50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</a:rPr>
              <a:t>Your turn to innovate!</a:t>
            </a:r>
            <a:endParaRPr b="1" sz="3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Each small group is provided with: 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  <a:highlight>
                  <a:schemeClr val="lt1"/>
                </a:highlight>
              </a:rPr>
              <a:t>a flax leaf</a:t>
            </a:r>
            <a:endParaRPr sz="24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  <a:highlight>
                  <a:schemeClr val="lt1"/>
                </a:highlight>
              </a:rPr>
              <a:t>length of sticky tape </a:t>
            </a:r>
            <a:endParaRPr sz="24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  <a:highlight>
                  <a:schemeClr val="lt1"/>
                </a:highlight>
              </a:rPr>
              <a:t>a shell from the beach</a:t>
            </a:r>
            <a:endParaRPr sz="24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  <a:highlight>
                  <a:schemeClr val="lt1"/>
                </a:highlight>
              </a:rPr>
              <a:t>some wooden sticks</a:t>
            </a:r>
            <a:endParaRPr sz="24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highlight>
                  <a:schemeClr val="lt1"/>
                </a:highlight>
              </a:rPr>
              <a:t>Your task is to make a product that has some value to others.</a:t>
            </a:r>
            <a:endParaRPr sz="24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highlight>
                  <a:schemeClr val="lt1"/>
                </a:highlight>
              </a:rPr>
              <a:t>You’ll have 2 minutes to present your product to the class.</a:t>
            </a:r>
            <a:endParaRPr sz="24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highlight>
                  <a:schemeClr val="lt1"/>
                </a:highlight>
              </a:rPr>
              <a:t>We’ll then vote on each product’s originality and ‘value’. </a:t>
            </a:r>
            <a:endParaRPr sz="2400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/>
        </p:nvSpPr>
        <p:spPr>
          <a:xfrm>
            <a:off x="0" y="68900"/>
            <a:ext cx="91440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</a:rPr>
              <a:t>Task</a:t>
            </a:r>
            <a:r>
              <a:rPr lang="en" sz="3000">
                <a:solidFill>
                  <a:schemeClr val="dk2"/>
                </a:solidFill>
              </a:rPr>
              <a:t>: </a:t>
            </a:r>
            <a:r>
              <a:rPr lang="en" sz="3000">
                <a:solidFill>
                  <a:schemeClr val="dk2"/>
                </a:solidFill>
              </a:rPr>
              <a:t>Rearrange</a:t>
            </a:r>
            <a:r>
              <a:rPr lang="en" sz="3000">
                <a:solidFill>
                  <a:schemeClr val="dk2"/>
                </a:solidFill>
              </a:rPr>
              <a:t> the photos to their correct side</a:t>
            </a:r>
            <a:endParaRPr sz="3000">
              <a:solidFill>
                <a:schemeClr val="dk2"/>
              </a:solidFill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0" y="646975"/>
            <a:ext cx="46179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</a:rPr>
              <a:t>Invention</a:t>
            </a:r>
            <a:endParaRPr b="1" sz="3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Create a new product for the first time.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4617850" y="646975"/>
            <a:ext cx="452610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</a:rPr>
              <a:t>Innovation</a:t>
            </a:r>
            <a:endParaRPr b="1" sz="3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Use</a:t>
            </a:r>
            <a:r>
              <a:rPr lang="en" sz="1800">
                <a:solidFill>
                  <a:schemeClr val="dk2"/>
                </a:solidFill>
              </a:rPr>
              <a:t> an existing product for different uses.</a:t>
            </a:r>
            <a:endParaRPr b="1" sz="2400">
              <a:solidFill>
                <a:schemeClr val="dk2"/>
              </a:solidFill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575" y="2572188"/>
            <a:ext cx="1263754" cy="848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9"/>
          <p:cNvCxnSpPr/>
          <p:nvPr/>
        </p:nvCxnSpPr>
        <p:spPr>
          <a:xfrm flipH="1">
            <a:off x="4676625" y="1000075"/>
            <a:ext cx="18000" cy="3928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75" y="1647453"/>
            <a:ext cx="1848200" cy="8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3388" y="2901650"/>
            <a:ext cx="1062525" cy="10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4875" y="1621675"/>
            <a:ext cx="1050729" cy="10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8706" y="2764900"/>
            <a:ext cx="1275294" cy="8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98150" y="1746350"/>
            <a:ext cx="840646" cy="813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45838" y="1746350"/>
            <a:ext cx="1596680" cy="10625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9100" y="3700137"/>
            <a:ext cx="1050725" cy="105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27874" y="1647449"/>
            <a:ext cx="1010975" cy="10109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42775" y="2251300"/>
            <a:ext cx="1275300" cy="81759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76675" y="2901650"/>
            <a:ext cx="1531775" cy="9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25400" y="2658424"/>
            <a:ext cx="1716237" cy="8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012325" y="3720023"/>
            <a:ext cx="1658642" cy="101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500850" y="3304847"/>
            <a:ext cx="1531750" cy="143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396038" y="4056951"/>
            <a:ext cx="1403400" cy="9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/>
        </p:nvSpPr>
        <p:spPr>
          <a:xfrm>
            <a:off x="3400" y="86650"/>
            <a:ext cx="9144000" cy="48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Māori innovation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Task</a:t>
            </a:r>
            <a:r>
              <a:rPr lang="en" sz="2400">
                <a:solidFill>
                  <a:schemeClr val="dk2"/>
                </a:solidFill>
              </a:rPr>
              <a:t>: List 10 raw materials that were available to traditional Māori.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10.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/>
        </p:nvSpPr>
        <p:spPr>
          <a:xfrm>
            <a:off x="0" y="144975"/>
            <a:ext cx="9144000" cy="5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Māori innovation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Task</a:t>
            </a:r>
            <a:r>
              <a:rPr lang="en" sz="2400">
                <a:solidFill>
                  <a:schemeClr val="dk2"/>
                </a:solidFill>
              </a:rPr>
              <a:t>: List 10 innovations that Māori made from the raw materials.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5715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rPr lang="en" sz="2400">
                <a:solidFill>
                  <a:schemeClr val="dk2"/>
                </a:solidFill>
              </a:rPr>
              <a:t> 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7505950" y="1019125"/>
            <a:ext cx="1463100" cy="4045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.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