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2" r:id="rId4"/>
    <p:sldMasterId id="2147483693" r:id="rId5"/>
    <p:sldMasterId id="2147483694" r:id="rId6"/>
    <p:sldMasterId id="2147483695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</p:sldIdLst>
  <p:sldSz cy="5143500" cx="9144000"/>
  <p:notesSz cx="6858000" cy="9144000"/>
  <p:embeddedFontLst>
    <p:embeddedFont>
      <p:font typeface="Raleway"/>
      <p:regular r:id="rId18"/>
      <p:bold r:id="rId19"/>
      <p:italic r:id="rId20"/>
      <p:boldItalic r:id="rId21"/>
    </p:embeddedFont>
    <p:embeddedFont>
      <p:font typeface="Roboto"/>
      <p:regular r:id="rId22"/>
      <p:bold r:id="rId23"/>
      <p:italic r:id="rId24"/>
      <p:boldItalic r:id="rId25"/>
    </p:embeddedFont>
    <p:embeddedFont>
      <p:font typeface="Lato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italic.fntdata"/><Relationship Id="rId22" Type="http://schemas.openxmlformats.org/officeDocument/2006/relationships/font" Target="fonts/Roboto-regular.fntdata"/><Relationship Id="rId21" Type="http://schemas.openxmlformats.org/officeDocument/2006/relationships/font" Target="fonts/Raleway-boldItalic.fntdata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26" Type="http://schemas.openxmlformats.org/officeDocument/2006/relationships/font" Target="fonts/Lato-regular.fntdata"/><Relationship Id="rId25" Type="http://schemas.openxmlformats.org/officeDocument/2006/relationships/font" Target="fonts/Roboto-boldItalic.fntdata"/><Relationship Id="rId28" Type="http://schemas.openxmlformats.org/officeDocument/2006/relationships/font" Target="fonts/Lato-italic.fntdata"/><Relationship Id="rId27" Type="http://schemas.openxmlformats.org/officeDocument/2006/relationships/font" Target="fonts/Lato-bold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Lato-boldItalic.fntdata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font" Target="fonts/Raleway-bold.fntdata"/><Relationship Id="rId18" Type="http://schemas.openxmlformats.org/officeDocument/2006/relationships/font" Target="fonts/Raleway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f5e0abd73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f5e0abd73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f5a2b67670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2f5a2b67670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f5a2b67670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2f5a2b67670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f5a2b67670_0_4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2f5a2b67670_0_4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76c4e3ef0f_0_3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276c4e3ef0f_0_3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f5a2b67670_0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2f5a2b67670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f5a2b67670_0_3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2f5a2b67670_0_3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76c4e3ef0f_0_4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276c4e3ef0f_0_4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Google Shape;59;p1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0" name="Google Shape;60;p1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1" name="Google Shape;61;p1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14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3" name="Google Shape;63;p14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Google Shape;66;p15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7" name="Google Shape;67;p15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8" name="Google Shape;68;p15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9" name="Google Shape;69;p1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Google Shape;71;p16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2" name="Google Shape;72;p16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3" name="Google Shape;73;p16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4" name="Google Shape;74;p16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Google Shape;78;p17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9" name="Google Shape;79;p17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0" name="Google Shape;80;p1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1" name="Google Shape;81;p17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3" name="Google Shape;83;p17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4" name="Google Shape;84;p1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" name="Google Shape;89;p19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0" name="Google Shape;90;p19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1" name="Google Shape;91;p19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2" name="Google Shape;92;p1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Google Shape;94;p2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5" name="Google Shape;95;p20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6" name="Google Shape;96;p2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9" name="Google Shape;99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0" name="Google Shape;100;p21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1" name="Google Shape;101;p21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3" name="Google Shape;103;p2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5" name="Google Shape;105;p22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6" name="Google Shape;106;p2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7" name="Google Shape;107;p22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08" name="Google Shape;108;p2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0" name="Google Shape;110;p2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1" name="Google Shape;111;p2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2" name="Google Shape;112;p23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113" name="Google Shape;113;p23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4" name="Google Shape;114;p2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3" name="Google Shape;123;p2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4" name="Google Shape;124;p2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2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6" name="Google Shape;126;p26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7" name="Google Shape;127;p26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28" name="Google Shape;128;p2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2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31" name="Google Shape;131;p2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2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3" name="Google Shape;133;p27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4" name="Google Shape;134;p2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7" name="Google Shape;137;p2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38" name="Google Shape;138;p2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2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0" name="Google Shape;140;p2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41" name="Google Shape;141;p28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42" name="Google Shape;142;p2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9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5" name="Google Shape;145;p2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46" name="Google Shape;146;p2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2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8" name="Google Shape;148;p29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49" name="Google Shape;149;p29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50" name="Google Shape;150;p29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51" name="Google Shape;151;p2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0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4" name="Google Shape;154;p30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55" name="Google Shape;155;p3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3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7" name="Google Shape;157;p30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58" name="Google Shape;158;p3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1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1" name="Google Shape;161;p3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62" name="Google Shape;162;p3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3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4" name="Google Shape;164;p31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65" name="Google Shape;165;p31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66" name="Google Shape;166;p3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32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169" name="Google Shape;169;p3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3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1" name="Google Shape;171;p32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2" name="Google Shape;172;p3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3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5" name="Google Shape;175;p3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76" name="Google Shape;176;p3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3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8" name="Google Shape;178;p33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79" name="Google Shape;179;p33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80" name="Google Shape;180;p33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81" name="Google Shape;181;p3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4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84" name="Google Shape;184;p3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35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187" name="Google Shape;187;p3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3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9" name="Google Shape;189;p35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0" name="Google Shape;190;p35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1" name="Google Shape;191;p3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00" name="Google Shape;200;p3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01" name="Google Shape;201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4" name="Google Shape;204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5" name="Google Shape;205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10" name="Google Shape;210;p4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11" name="Google Shape;211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14" name="Google Shape;214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7" name="Google Shape;217;p4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18" name="Google Shape;218;p4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19" name="Google Shape;219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2" name="Google Shape;222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5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25" name="Google Shape;225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4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29" name="Google Shape;229;p4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30" name="Google Shape;230;p4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1" name="Google Shape;231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234" name="Google Shape;234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8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7" name="Google Shape;237;p48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8" name="Google Shape;238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9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1" name="Google Shape;41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5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lt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19" name="Google Shape;119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20" name="Google Shape;120;p2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6" name="Google Shape;196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7" name="Google Shape;197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youtube.com/watch?v=PO0d-yYfvuk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hyperlink" Target="https://www.slideshare.net/cbarker2664/barker-texasbody-paragraphs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sciencelearn.org.nz/resources/2545-matauranga-maori-and-science" TargetMode="External"/><Relationship Id="rId4" Type="http://schemas.openxmlformats.org/officeDocument/2006/relationships/hyperlink" Target="https://www.nzherald.co.nz/kahu/the-power-and-potential-of-matauranga-maori-in-education/NETWMNBI5FHTLJCBKR75ZGWWDA/" TargetMode="External"/><Relationship Id="rId5" Type="http://schemas.openxmlformats.org/officeDocument/2006/relationships/hyperlink" Target="https://e-tangata.co.nz/comment-and-analysis/understanding-matauranga-maori/" TargetMode="External"/><Relationship Id="rId6" Type="http://schemas.openxmlformats.org/officeDocument/2006/relationships/hyperlink" Target="https://newsroom.co.nz/2021/07/31/dismissing-matauranga-maori-racism-and-arrogance-in-academia/" TargetMode="External"/><Relationship Id="rId7" Type="http://schemas.openxmlformats.org/officeDocument/2006/relationships/hyperlink" Target="https://kep.org.nz/assets/resources/site/Voices7-16.Matauranga-Maori.pdf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advice.writing.utoronto.ca/planning/intros-and-conclusions/#:~:text=A%20good%20introduction%20should%20identify,in%20a%20somewhat%20wider%20context.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advice.writing.utoronto.ca/planning/intros-and-conclusions/#:~:text=A%20good%20introduction%20should%20identify,in%20a%20somewhat%20wider%20context.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9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Explanation Writing Slideshow 3</a:t>
            </a:r>
            <a:endParaRPr/>
          </a:p>
        </p:txBody>
      </p:sp>
      <p:sp>
        <p:nvSpPr>
          <p:cNvPr id="244" name="Google Shape;244;p49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49505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L.I: We are</a:t>
            </a:r>
            <a:r>
              <a:rPr b="1" lang="en" sz="1150">
                <a:solidFill>
                  <a:srgbClr val="49505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FOCUSING </a:t>
            </a:r>
            <a:r>
              <a:rPr lang="en" sz="1150">
                <a:solidFill>
                  <a:srgbClr val="49505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on explanation writing by choosing language that is appropriate to the topic, audience, and purpose.</a:t>
            </a:r>
            <a:endParaRPr/>
          </a:p>
        </p:txBody>
      </p:sp>
      <p:pic>
        <p:nvPicPr>
          <p:cNvPr id="245" name="Google Shape;245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2325" y="2741625"/>
            <a:ext cx="3979333" cy="223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5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Write</a:t>
            </a:r>
            <a:endParaRPr/>
          </a:p>
        </p:txBody>
      </p:sp>
      <p:sp>
        <p:nvSpPr>
          <p:cNvPr id="251" name="Google Shape;251;p5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Watch the following </a:t>
            </a:r>
            <a:r>
              <a:rPr lang="en" u="sng">
                <a:solidFill>
                  <a:schemeClr val="hlink"/>
                </a:solidFill>
                <a:hlinkClick r:id="rId3"/>
              </a:rPr>
              <a:t>video</a:t>
            </a:r>
            <a:r>
              <a:rPr lang="en"/>
              <a:t> about how to write introductions and conclusions.</a:t>
            </a:r>
            <a:endParaRPr/>
          </a:p>
        </p:txBody>
      </p:sp>
      <p:pic>
        <p:nvPicPr>
          <p:cNvPr id="252" name="Google Shape;252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62550" y="1233500"/>
            <a:ext cx="4398700" cy="265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24100" cy="484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100" y="571500"/>
            <a:ext cx="8178375" cy="44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52"/>
          <p:cNvSpPr txBox="1"/>
          <p:nvPr/>
        </p:nvSpPr>
        <p:spPr>
          <a:xfrm>
            <a:off x="98525" y="88675"/>
            <a:ext cx="893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Here is the link to the </a:t>
            </a:r>
            <a:r>
              <a:rPr lang="en" sz="13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TEXAS paragraph</a:t>
            </a: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. Scroll down near the bottom of the page to see a clearer version of the example.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53"/>
          <p:cNvSpPr txBox="1"/>
          <p:nvPr/>
        </p:nvSpPr>
        <p:spPr>
          <a:xfrm>
            <a:off x="0" y="884925"/>
            <a:ext cx="9144000" cy="37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200">
                <a:latin typeface="Times New Roman"/>
                <a:ea typeface="Times New Roman"/>
                <a:cs typeface="Times New Roman"/>
                <a:sym typeface="Times New Roman"/>
              </a:rPr>
              <a:t>Sources: 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You are only allowed to use the readings that we have used in class or have been given to you as resources.  </a:t>
            </a:r>
            <a:endParaRPr sz="1200"/>
          </a:p>
          <a:p>
            <a:pPr indent="0" lvl="0" marL="0" rtl="0" algn="just"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/>
              <a:t>Resources:</a:t>
            </a:r>
            <a:endParaRPr b="1"/>
          </a:p>
          <a:p>
            <a:pPr indent="0" lvl="0" marL="0" rtl="0" algn="just"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000"/>
              <a:t>1. Class Notes;</a:t>
            </a:r>
            <a:endParaRPr sz="1000"/>
          </a:p>
          <a:p>
            <a:pPr indent="0" lvl="0" marL="0" rtl="0" algn="just"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000"/>
              <a:t>2. Class Lessons from Weeks 1 to 5.</a:t>
            </a:r>
            <a:endParaRPr sz="1000"/>
          </a:p>
          <a:p>
            <a:pPr indent="0" lvl="0" marL="0" rtl="0" algn="just"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000"/>
              <a:t>3. Mātauranga Māori &amp; Science Website at:</a:t>
            </a:r>
            <a:endParaRPr sz="1000"/>
          </a:p>
          <a:p>
            <a:pPr indent="0" lvl="0" marL="0" rtl="0" algn="just"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000">
                <a:uFill>
                  <a:noFill/>
                </a:uFill>
                <a:hlinkClick r:id="rId3"/>
              </a:rPr>
              <a:t>https://www.sciencelearn.org.nz/resources/2545-matauranga-maori-and-science</a:t>
            </a:r>
            <a:endParaRPr sz="1200"/>
          </a:p>
          <a:p>
            <a:pPr indent="0" lvl="0" marL="0" rtl="0" algn="just"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000">
                <a:uFill>
                  <a:noFill/>
                </a:uFill>
                <a:hlinkClick r:id="rId4"/>
              </a:rPr>
              <a:t>https://www.nzherald.co.nz/kahu/the-power-and-potential-of-matauranga-maori-in-education/NETWMNBI5FHTLJCBKR75ZGWWDA/</a:t>
            </a:r>
            <a:endParaRPr sz="1200"/>
          </a:p>
          <a:p>
            <a:pPr indent="0" lvl="0" marL="0" rtl="0" algn="just"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000"/>
              <a:t>https://www.thepress.co.nz/nz-news/350293744/speaking-value-matauranga-maori-science</a:t>
            </a:r>
            <a:endParaRPr sz="1000"/>
          </a:p>
          <a:p>
            <a:pPr indent="0" lvl="0" marL="0" rtl="0" algn="just"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000">
                <a:uFill>
                  <a:noFill/>
                </a:uFill>
                <a:hlinkClick r:id="rId5"/>
              </a:rPr>
              <a:t>https://e-tangata.co.nz/comment-and-analysis/understanding-matauranga-maori/</a:t>
            </a:r>
            <a:endParaRPr sz="1200"/>
          </a:p>
          <a:p>
            <a:pPr indent="0" lvl="0" marL="0" rtl="0" algn="just"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000">
                <a:uFill>
                  <a:noFill/>
                </a:uFill>
                <a:hlinkClick r:id="rId6"/>
              </a:rPr>
              <a:t>https://newsroom.co.nz/2021/07/31/dismissing-matauranga-maori-racism-and-arrogance-in-academia/</a:t>
            </a:r>
            <a:endParaRPr sz="1200"/>
          </a:p>
          <a:p>
            <a:pPr indent="0" lvl="0" marL="0" rtl="0" algn="just">
              <a:spcBef>
                <a:spcPts val="1400"/>
              </a:spcBef>
              <a:spcAft>
                <a:spcPts val="1400"/>
              </a:spcAft>
              <a:buNone/>
            </a:pPr>
            <a:r>
              <a:rPr lang="en" sz="1000">
                <a:uFill>
                  <a:noFill/>
                </a:uFill>
                <a:hlinkClick r:id="rId7"/>
              </a:rPr>
              <a:t>https://kep.org.nz/assets/resources/site/Voices7-16.Matauranga-Maori.pdf</a:t>
            </a:r>
            <a:endParaRPr/>
          </a:p>
        </p:txBody>
      </p:sp>
      <p:sp>
        <p:nvSpPr>
          <p:cNvPr id="269" name="Google Shape;269;p53"/>
          <p:cNvSpPr txBox="1"/>
          <p:nvPr/>
        </p:nvSpPr>
        <p:spPr>
          <a:xfrm>
            <a:off x="0" y="147800"/>
            <a:ext cx="9144000" cy="6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You will need to use these for resources for your tasks on the next slides:</a:t>
            </a:r>
            <a:endParaRPr b="1" sz="1800" u="sng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54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 1</a:t>
            </a:r>
            <a:endParaRPr/>
          </a:p>
        </p:txBody>
      </p:sp>
      <p:sp>
        <p:nvSpPr>
          <p:cNvPr id="275" name="Google Shape;275;p54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/>
              <a:t>Look at this 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link</a:t>
            </a:r>
            <a:r>
              <a:rPr lang="en" sz="1800"/>
              <a:t> and w</a:t>
            </a:r>
            <a:r>
              <a:rPr lang="en" sz="1800"/>
              <a:t>rite an introduction about the 3 TEXAS paragraphs you wrote in the last lesson.</a:t>
            </a:r>
            <a:endParaRPr sz="1800"/>
          </a:p>
        </p:txBody>
      </p:sp>
      <p:pic>
        <p:nvPicPr>
          <p:cNvPr id="276" name="Google Shape;276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11825" y="1409050"/>
            <a:ext cx="4197576" cy="2187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55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 2</a:t>
            </a:r>
            <a:endParaRPr/>
          </a:p>
        </p:txBody>
      </p:sp>
      <p:sp>
        <p:nvSpPr>
          <p:cNvPr id="282" name="Google Shape;282;p55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/>
              <a:t>Look at this 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link</a:t>
            </a:r>
            <a:r>
              <a:rPr lang="en" sz="1800"/>
              <a:t> and write a conclusion about the 3 TEXAS paragraphs you wrote in the last lesson.</a:t>
            </a:r>
            <a:endParaRPr sz="1800"/>
          </a:p>
        </p:txBody>
      </p:sp>
      <p:pic>
        <p:nvPicPr>
          <p:cNvPr id="283" name="Google Shape;283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2700" y="1389600"/>
            <a:ext cx="4099050" cy="219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Task 3</a:t>
            </a:r>
            <a:endParaRPr b="1"/>
          </a:p>
        </p:txBody>
      </p:sp>
      <p:sp>
        <p:nvSpPr>
          <p:cNvPr id="289" name="Google Shape;289;p56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Write an introduction for an explanatory essay of your choice.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Then write the TEXAS paragraphs which follow.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Finally, write the conclusion of your essay.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290" name="Google Shape;290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4200" y="1251400"/>
            <a:ext cx="3064426" cy="260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5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 4</a:t>
            </a:r>
            <a:endParaRPr/>
          </a:p>
        </p:txBody>
      </p:sp>
      <p:sp>
        <p:nvSpPr>
          <p:cNvPr id="296" name="Google Shape;296;p5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Draw, label and colour in a picture of what you have written in your English books </a:t>
            </a:r>
            <a:r>
              <a:rPr lang="en">
                <a:solidFill>
                  <a:srgbClr val="202729"/>
                </a:solidFill>
              </a:rPr>
              <a:t>to</a:t>
            </a:r>
            <a:r>
              <a:rPr lang="en"/>
              <a:t> </a:t>
            </a:r>
            <a:r>
              <a:rPr b="1" lang="en" sz="1800" u="sng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AT LEAST A YEAR NINE STANDARD</a:t>
            </a:r>
            <a:r>
              <a:rPr lang="en"/>
              <a:t>.</a:t>
            </a:r>
            <a:endParaRPr/>
          </a:p>
        </p:txBody>
      </p:sp>
      <p:pic>
        <p:nvPicPr>
          <p:cNvPr id="297" name="Google Shape;297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3300" y="1330200"/>
            <a:ext cx="4315802" cy="2404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