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50" r:id="rId6"/>
    <p:sldMasterId id="2147483652" r:id="rId7"/>
    <p:sldMasterId id="2147483654"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Lst>
  <p:sldSz cy="6858000" cx="9144000"/>
  <p:notesSz cx="6858000" cy="9144000"/>
  <p:embeddedFontLst>
    <p:embeddedFont>
      <p:font typeface="Roboto"/>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guide id="3" pos="340">
          <p15:clr>
            <a:srgbClr val="000000"/>
          </p15:clr>
        </p15:guide>
        <p15:guide id="4" orient="horz" pos="3974">
          <p15:clr>
            <a:srgbClr val="000000"/>
          </p15:clr>
        </p15:guide>
        <p15:guide id="5" pos="5420">
          <p15:clr>
            <a:srgbClr val="000000"/>
          </p15:clr>
        </p15:guide>
        <p15:guide id="6" orient="horz" pos="346">
          <p15:clr>
            <a:srgbClr val="000000"/>
          </p15:clr>
        </p15:guide>
        <p15:guide id="7" pos="476">
          <p15:clr>
            <a:srgbClr val="000000"/>
          </p15:clr>
        </p15:guide>
        <p15:guide id="8" orient="horz" pos="482">
          <p15:clr>
            <a:srgbClr val="000000"/>
          </p15:clr>
        </p15:guide>
        <p15:guide id="9" orient="horz" pos="3838">
          <p15:clr>
            <a:srgbClr val="000000"/>
          </p15:clr>
        </p15:guide>
        <p15:guide id="10" pos="5284">
          <p15:clr>
            <a:srgbClr val="000000"/>
          </p15:clr>
        </p15:guide>
      </p15:sldGuideLst>
    </p:ext>
    <p:ext uri="GoogleSlidesCustomDataVersion2">
      <go:slidesCustomData xmlns:go="http://customooxmlschemas.google.com/" r:id="rId42" roundtripDataSignature="AMtx7mh/nOZvJwySohG7qpapfQFNb9POg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A520C8C-F3FF-49B6-9CE6-6649D94DA83D}">
  <a:tblStyle styleId="{4A520C8C-F3FF-49B6-9CE6-6649D94DA83D}"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 pos="340"/>
        <p:guide pos="3974" orient="horz"/>
        <p:guide pos="5420"/>
        <p:guide pos="346" orient="horz"/>
        <p:guide pos="476"/>
        <p:guide pos="482" orient="horz"/>
        <p:guide pos="3838" orient="horz"/>
        <p:guide pos="5284"/>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italic.fntdata"/><Relationship Id="rId20" Type="http://schemas.openxmlformats.org/officeDocument/2006/relationships/slide" Target="slides/slide11.xml"/><Relationship Id="rId42" Type="http://customschemas.google.com/relationships/presentationmetadata" Target="metadata"/><Relationship Id="rId41" Type="http://schemas.openxmlformats.org/officeDocument/2006/relationships/font" Target="fonts/Roboto-boldItalic.fntdata"/><Relationship Id="rId22" Type="http://schemas.openxmlformats.org/officeDocument/2006/relationships/slide" Target="slides/slide13.xml"/><Relationship Id="rId21" Type="http://schemas.openxmlformats.org/officeDocument/2006/relationships/slide" Target="slides/slide12.xml"/><Relationship Id="rId24" Type="http://schemas.openxmlformats.org/officeDocument/2006/relationships/slide" Target="slides/slide15.xml"/><Relationship Id="rId23" Type="http://schemas.openxmlformats.org/officeDocument/2006/relationships/slide" Target="slides/slide14.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notesMaster" Target="notesMasters/notesMaster1.xml"/><Relationship Id="rId26" Type="http://schemas.openxmlformats.org/officeDocument/2006/relationships/slide" Target="slides/slide17.xml"/><Relationship Id="rId25" Type="http://schemas.openxmlformats.org/officeDocument/2006/relationships/slide" Target="slides/slide16.xml"/><Relationship Id="rId28" Type="http://schemas.openxmlformats.org/officeDocument/2006/relationships/slide" Target="slides/slide19.xml"/><Relationship Id="rId27" Type="http://schemas.openxmlformats.org/officeDocument/2006/relationships/slide" Target="slides/slide18.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0.xml"/><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slide" Target="slides/slide22.xml"/><Relationship Id="rId30" Type="http://schemas.openxmlformats.org/officeDocument/2006/relationships/slide" Target="slides/slide21.xml"/><Relationship Id="rId11" Type="http://schemas.openxmlformats.org/officeDocument/2006/relationships/slide" Target="slides/slide2.xml"/><Relationship Id="rId33" Type="http://schemas.openxmlformats.org/officeDocument/2006/relationships/slide" Target="slides/slide24.xml"/><Relationship Id="rId10" Type="http://schemas.openxmlformats.org/officeDocument/2006/relationships/slide" Target="slides/slide1.xml"/><Relationship Id="rId32" Type="http://schemas.openxmlformats.org/officeDocument/2006/relationships/slide" Target="slides/slide23.xml"/><Relationship Id="rId13" Type="http://schemas.openxmlformats.org/officeDocument/2006/relationships/slide" Target="slides/slide4.xml"/><Relationship Id="rId35" Type="http://schemas.openxmlformats.org/officeDocument/2006/relationships/slide" Target="slides/slide26.xml"/><Relationship Id="rId12" Type="http://schemas.openxmlformats.org/officeDocument/2006/relationships/slide" Target="slides/slide3.xml"/><Relationship Id="rId34" Type="http://schemas.openxmlformats.org/officeDocument/2006/relationships/slide" Target="slides/slide25.xml"/><Relationship Id="rId15" Type="http://schemas.openxmlformats.org/officeDocument/2006/relationships/slide" Target="slides/slide6.xml"/><Relationship Id="rId37" Type="http://schemas.openxmlformats.org/officeDocument/2006/relationships/slide" Target="slides/slide28.xml"/><Relationship Id="rId14" Type="http://schemas.openxmlformats.org/officeDocument/2006/relationships/slide" Target="slides/slide5.xml"/><Relationship Id="rId36" Type="http://schemas.openxmlformats.org/officeDocument/2006/relationships/slide" Target="slides/slide27.xml"/><Relationship Id="rId17" Type="http://schemas.openxmlformats.org/officeDocument/2006/relationships/slide" Target="slides/slide8.xml"/><Relationship Id="rId39" Type="http://schemas.openxmlformats.org/officeDocument/2006/relationships/font" Target="fonts/Roboto-bold.fntdata"/><Relationship Id="rId16" Type="http://schemas.openxmlformats.org/officeDocument/2006/relationships/slide" Target="slides/slide7.xml"/><Relationship Id="rId38" Type="http://schemas.openxmlformats.org/officeDocument/2006/relationships/font" Target="fonts/Roboto-regular.fntdata"/><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3884612" y="0"/>
            <a:ext cx="2971800" cy="458787"/>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SzPts val="1400"/>
              <a:buNone/>
              <a:defRPr b="0" i="0" sz="12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8685212"/>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3884612" y="8685212"/>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 name="Shape 35"/>
        <p:cNvGrpSpPr/>
        <p:nvPr/>
      </p:nvGrpSpPr>
      <p:grpSpPr>
        <a:xfrm>
          <a:off x="0" y="0"/>
          <a:ext cx="0" cy="0"/>
          <a:chOff x="0" y="0"/>
          <a:chExt cx="0" cy="0"/>
        </a:xfrm>
      </p:grpSpPr>
      <p:sp>
        <p:nvSpPr>
          <p:cNvPr id="36" name="Google Shape;36;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 name="Google Shape;37;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 name="Google Shape;119;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 name="Google Shape;139;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4" name="Google Shape;154;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 name="Google Shape;167;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p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3" name="Google Shape;183;p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 name="Google Shape;190;p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 name="Shape 39"/>
        <p:cNvGrpSpPr/>
        <p:nvPr/>
      </p:nvGrpSpPr>
      <p:grpSpPr>
        <a:xfrm>
          <a:off x="0" y="0"/>
          <a:ext cx="0" cy="0"/>
          <a:chOff x="0" y="0"/>
          <a:chExt cx="0" cy="0"/>
        </a:xfrm>
      </p:grpSpPr>
      <p:sp>
        <p:nvSpPr>
          <p:cNvPr id="40" name="Google Shape;40;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 name="Google Shape;41;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p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5" name="Google Shape;205;p2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4" name="Google Shape;214;p2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1" name="Google Shape;221;p2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3" name="Google Shape;233;p2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0" name="Google Shape;240;p2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8" name="Google Shape;248;p2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2c0d632ba63_0_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2c0d632ba63_0_1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 name="Google Shape;256;g2c0d632ba63_0_15:notes"/>
          <p:cNvSpPr txBox="1"/>
          <p:nvPr>
            <p:ph idx="12" type="sldNum"/>
          </p:nvPr>
        </p:nvSpPr>
        <p:spPr>
          <a:xfrm>
            <a:off x="3884612" y="8685212"/>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Calibri"/>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3" name="Google Shape;263;p2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g2c0d632ba63_0_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 name="Google Shape;51;g2c0d632ba63_0_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 name="Google Shape;62;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 name="Google Shape;67;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 name="Google Shape;78;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 name="Google Shape;85;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 name="Google Shape;92;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 name="Google Shape;108;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3" name="Shape 1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ims Slide">
  <p:cSld name="Aims Slide">
    <p:spTree>
      <p:nvGrpSpPr>
        <p:cNvPr id="22" name="Shape 22"/>
        <p:cNvGrpSpPr/>
        <p:nvPr/>
      </p:nvGrpSpPr>
      <p:grpSpPr>
        <a:xfrm>
          <a:off x="0" y="0"/>
          <a:ext cx="0" cy="0"/>
          <a:chOff x="0" y="0"/>
          <a:chExt cx="0" cy="0"/>
        </a:xfrm>
      </p:grpSpPr>
      <p:sp>
        <p:nvSpPr>
          <p:cNvPr id="23" name="Google Shape;23;p30"/>
          <p:cNvSpPr/>
          <p:nvPr>
            <p:ph idx="1" type="body"/>
          </p:nvPr>
        </p:nvSpPr>
        <p:spPr>
          <a:xfrm>
            <a:off x="628650" y="1127760"/>
            <a:ext cx="7886700" cy="1409700"/>
          </a:xfrm>
          <a:prstGeom prst="roundRect">
            <a:avLst>
              <a:gd fmla="val 558" name="adj"/>
            </a:avLst>
          </a:prstGeom>
          <a:noFill/>
          <a:ln>
            <a:noFill/>
          </a:ln>
        </p:spPr>
        <p:txBody>
          <a:bodyPr anchorCtr="0" anchor="t" bIns="252000" lIns="252000" spcFirstLastPara="1" rIns="252000" wrap="square" tIns="252000">
            <a:normAutofit/>
          </a:bodyPr>
          <a:lstStyle>
            <a:lvl1pPr indent="-342900" lvl="0" marL="457200" algn="l">
              <a:lnSpc>
                <a:spcPct val="90000"/>
              </a:lnSpc>
              <a:spcBef>
                <a:spcPts val="1000"/>
              </a:spcBef>
              <a:spcAft>
                <a:spcPts val="0"/>
              </a:spcAft>
              <a:buClr>
                <a:srgbClr val="1C1C1C"/>
              </a:buClr>
              <a:buSzPts val="1800"/>
              <a:buChar char="•"/>
              <a:defRPr sz="1665">
                <a:latin typeface="Arial"/>
                <a:ea typeface="Arial"/>
                <a:cs typeface="Arial"/>
                <a:sym typeface="Arial"/>
              </a:defRPr>
            </a:lvl1pPr>
            <a:lvl2pPr indent="-330200" lvl="1" marL="914400" algn="l">
              <a:lnSpc>
                <a:spcPct val="90000"/>
              </a:lnSpc>
              <a:spcBef>
                <a:spcPts val="500"/>
              </a:spcBef>
              <a:spcAft>
                <a:spcPts val="0"/>
              </a:spcAft>
              <a:buClr>
                <a:srgbClr val="1C1C1C"/>
              </a:buClr>
              <a:buSzPts val="1600"/>
              <a:buChar char="•"/>
              <a:defRPr sz="1480"/>
            </a:lvl2pPr>
            <a:lvl3pPr indent="-342900" lvl="2" marL="1371600" algn="l">
              <a:lnSpc>
                <a:spcPct val="90000"/>
              </a:lnSpc>
              <a:spcBef>
                <a:spcPts val="500"/>
              </a:spcBef>
              <a:spcAft>
                <a:spcPts val="0"/>
              </a:spcAft>
              <a:buClr>
                <a:srgbClr val="1C1C1C"/>
              </a:buClr>
              <a:buSzPts val="1800"/>
              <a:buChar char="•"/>
              <a:defRPr/>
            </a:lvl3pPr>
            <a:lvl4pPr indent="-342900" lvl="3" marL="1828800" algn="l">
              <a:lnSpc>
                <a:spcPct val="90000"/>
              </a:lnSpc>
              <a:spcBef>
                <a:spcPts val="500"/>
              </a:spcBef>
              <a:spcAft>
                <a:spcPts val="0"/>
              </a:spcAft>
              <a:buClr>
                <a:srgbClr val="1C1C1C"/>
              </a:buClr>
              <a:buSzPts val="1800"/>
              <a:buChar char="•"/>
              <a:defRPr/>
            </a:lvl4pPr>
            <a:lvl5pPr indent="-342900" lvl="4" marL="2286000" algn="l">
              <a:lnSpc>
                <a:spcPct val="90000"/>
              </a:lnSpc>
              <a:spcBef>
                <a:spcPts val="500"/>
              </a:spcBef>
              <a:spcAft>
                <a:spcPts val="0"/>
              </a:spcAft>
              <a:buClr>
                <a:srgbClr val="1C1C1C"/>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8" name="Shape 28"/>
        <p:cNvGrpSpPr/>
        <p:nvPr/>
      </p:nvGrpSpPr>
      <p:grpSpPr>
        <a:xfrm>
          <a:off x="0" y="0"/>
          <a:ext cx="0" cy="0"/>
          <a:chOff x="0" y="0"/>
          <a:chExt cx="0" cy="0"/>
        </a:xfrm>
      </p:grpSpPr>
      <p:sp>
        <p:nvSpPr>
          <p:cNvPr id="29" name="Google Shape;29;p32"/>
          <p:cNvSpPr/>
          <p:nvPr>
            <p:ph type="title"/>
          </p:nvPr>
        </p:nvSpPr>
        <p:spPr>
          <a:xfrm>
            <a:off x="457198" y="478895"/>
            <a:ext cx="8220075" cy="994306"/>
          </a:xfrm>
          <a:prstGeom prst="roundRect">
            <a:avLst>
              <a:gd fmla="val 2082" name="adj"/>
            </a:avLst>
          </a:prstGeom>
          <a:noFill/>
          <a:ln>
            <a:noFill/>
          </a:ln>
        </p:spPr>
        <p:txBody>
          <a:bodyPr anchorCtr="1" anchor="ctr" bIns="252000" lIns="252000" spcFirstLastPara="1" rIns="252000" wrap="square" tIns="252000">
            <a:noAutofit/>
          </a:bodyPr>
          <a:lstStyle>
            <a:lvl1pPr lvl="0" algn="l">
              <a:lnSpc>
                <a:spcPct val="90000"/>
              </a:lnSpc>
              <a:spcBef>
                <a:spcPts val="0"/>
              </a:spcBef>
              <a:spcAft>
                <a:spcPts val="0"/>
              </a:spcAft>
              <a:buSzPts val="1400"/>
              <a:buNone/>
              <a:defRPr>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p:cSld name="End Slide">
    <p:spTree>
      <p:nvGrpSpPr>
        <p:cNvPr id="34" name="Shape 34"/>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7.jp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6.jpg"/><Relationship Id="rId2" Type="http://schemas.openxmlformats.org/officeDocument/2006/relationships/slideLayout" Target="../slideLayouts/slideLayout2.xml"/><Relationship Id="rId3" Type="http://schemas.openxmlformats.org/officeDocument/2006/relationships/theme" Target="../theme/theme3.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6.jpg"/><Relationship Id="rId2" Type="http://schemas.openxmlformats.org/officeDocument/2006/relationships/slideLayout" Target="../slideLayouts/slideLayout3.xml"/><Relationship Id="rId3" Type="http://schemas.openxmlformats.org/officeDocument/2006/relationships/theme" Target="../theme/theme5.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4.jpg"/><Relationship Id="rId2" Type="http://schemas.openxmlformats.org/officeDocument/2006/relationships/image" Target="../media/image1.png"/><Relationship Id="rId3" Type="http://schemas.openxmlformats.org/officeDocument/2006/relationships/slideLayout" Target="../slideLayouts/slideLayout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pic>
        <p:nvPicPr>
          <p:cNvPr id="10" name="Google Shape;10;p27"/>
          <p:cNvPicPr preferRelativeResize="0"/>
          <p:nvPr/>
        </p:nvPicPr>
        <p:blipFill rotWithShape="1">
          <a:blip r:embed="rId2">
            <a:alphaModFix/>
          </a:blip>
          <a:srcRect b="0" l="0" r="0" t="0"/>
          <a:stretch/>
        </p:blipFill>
        <p:spPr>
          <a:xfrm>
            <a:off x="8523287" y="6196012"/>
            <a:ext cx="576262" cy="581025"/>
          </a:xfrm>
          <a:prstGeom prst="rect">
            <a:avLst/>
          </a:prstGeom>
          <a:noFill/>
          <a:ln>
            <a:noFill/>
          </a:ln>
        </p:spPr>
      </p:pic>
      <p:sp>
        <p:nvSpPr>
          <p:cNvPr id="11" name="Google Shape;11;p27"/>
          <p:cNvSpPr/>
          <p:nvPr>
            <p:ph type="title"/>
          </p:nvPr>
        </p:nvSpPr>
        <p:spPr>
          <a:xfrm>
            <a:off x="490537" y="695325"/>
            <a:ext cx="8162925" cy="1150937"/>
          </a:xfrm>
          <a:prstGeom prst="roundRect">
            <a:avLst>
              <a:gd fmla="val 2082" name="adj"/>
            </a:avLst>
          </a:prstGeom>
          <a:noFill/>
          <a:ln>
            <a:noFill/>
          </a:ln>
        </p:spPr>
        <p:txBody>
          <a:bodyPr anchorCtr="1" anchor="ctr" bIns="252000" lIns="252000" spcFirstLastPara="1" rIns="252000" wrap="square" tIns="252000">
            <a:noAutofit/>
          </a:bodyPr>
          <a:lstStyle>
            <a:lvl1pPr lvl="0"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1pPr>
            <a:lvl2pPr lvl="1"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2pPr>
            <a:lvl3pPr lvl="2"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3pPr>
            <a:lvl4pPr lvl="3"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4pPr>
            <a:lvl5pPr lvl="4"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5pPr>
            <a:lvl6pPr lvl="5"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6pPr>
            <a:lvl7pPr lvl="6"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7pPr>
            <a:lvl8pPr lvl="7"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8pPr>
            <a:lvl9pPr lvl="8"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9pPr>
          </a:lstStyle>
          <a:p/>
        </p:txBody>
      </p:sp>
      <p:sp>
        <p:nvSpPr>
          <p:cNvPr id="12" name="Google Shape;12;p27"/>
          <p:cNvSpPr/>
          <p:nvPr>
            <p:ph idx="1" type="body"/>
          </p:nvPr>
        </p:nvSpPr>
        <p:spPr>
          <a:xfrm>
            <a:off x="490537" y="1957387"/>
            <a:ext cx="8162925" cy="4387850"/>
          </a:xfrm>
          <a:prstGeom prst="roundRect">
            <a:avLst>
              <a:gd fmla="val 558" name="adj"/>
            </a:avLst>
          </a:prstGeom>
          <a:noFill/>
          <a:ln>
            <a:noFill/>
          </a:ln>
        </p:spPr>
        <p:txBody>
          <a:bodyPr anchorCtr="0" anchor="t" bIns="252000" lIns="252000" spcFirstLastPara="1" rIns="252000" wrap="square" tIns="252000">
            <a:noAutofit/>
          </a:bodyPr>
          <a:lstStyle>
            <a:lvl1pPr indent="-342900" lvl="0" marL="457200" marR="0" rtl="0" algn="l">
              <a:lnSpc>
                <a:spcPct val="90000"/>
              </a:lnSpc>
              <a:spcBef>
                <a:spcPts val="1000"/>
              </a:spcBef>
              <a:spcAft>
                <a:spcPts val="0"/>
              </a:spcAft>
              <a:buClr>
                <a:srgbClr val="1C1C1C"/>
              </a:buClr>
              <a:buSzPts val="1800"/>
              <a:buFont typeface="Arial"/>
              <a:buChar char="•"/>
              <a:defRPr b="0" i="0" sz="1800" u="none" cap="none" strike="noStrike">
                <a:solidFill>
                  <a:srgbClr val="1C1C1C"/>
                </a:solidFill>
                <a:latin typeface="Arial"/>
                <a:ea typeface="Arial"/>
                <a:cs typeface="Arial"/>
                <a:sym typeface="Arial"/>
              </a:defRPr>
            </a:lvl1pPr>
            <a:lvl2pPr indent="-330200" lvl="1" marL="914400" marR="0" rtl="0" algn="l">
              <a:lnSpc>
                <a:spcPct val="90000"/>
              </a:lnSpc>
              <a:spcBef>
                <a:spcPts val="500"/>
              </a:spcBef>
              <a:spcAft>
                <a:spcPts val="0"/>
              </a:spcAft>
              <a:buClr>
                <a:srgbClr val="1C1C1C"/>
              </a:buClr>
              <a:buSzPts val="1600"/>
              <a:buFont typeface="Arial"/>
              <a:buChar char="•"/>
              <a:defRPr b="0" i="0" sz="1600" u="none" cap="none" strike="noStrike">
                <a:solidFill>
                  <a:srgbClr val="1C1C1C"/>
                </a:solidFill>
                <a:latin typeface="Arial"/>
                <a:ea typeface="Arial"/>
                <a:cs typeface="Arial"/>
                <a:sym typeface="Arial"/>
              </a:defRPr>
            </a:lvl2pPr>
            <a:lvl3pPr indent="-317500" lvl="2" marL="13716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3pPr>
            <a:lvl4pPr indent="-317500" lvl="3" marL="18288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4pPr>
            <a:lvl5pPr indent="-317500" lvl="4" marL="22860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4" name="Shape 14"/>
        <p:cNvGrpSpPr/>
        <p:nvPr/>
      </p:nvGrpSpPr>
      <p:grpSpPr>
        <a:xfrm>
          <a:off x="0" y="0"/>
          <a:ext cx="0" cy="0"/>
          <a:chOff x="0" y="0"/>
          <a:chExt cx="0" cy="0"/>
        </a:xfrm>
      </p:grpSpPr>
      <p:sp>
        <p:nvSpPr>
          <p:cNvPr id="15" name="Google Shape;15;p29"/>
          <p:cNvSpPr/>
          <p:nvPr/>
        </p:nvSpPr>
        <p:spPr>
          <a:xfrm>
            <a:off x="503237" y="2930525"/>
            <a:ext cx="8137525" cy="3414712"/>
          </a:xfrm>
          <a:prstGeom prst="roundRect">
            <a:avLst>
              <a:gd fmla="val 1384" name="adj"/>
            </a:avLst>
          </a:prstGeom>
          <a:solidFill>
            <a:srgbClr val="FFF9E7"/>
          </a:solidFill>
          <a:ln cap="rnd" cmpd="sng" w="25400">
            <a:solidFill>
              <a:srgbClr val="FEFBD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300"/>
              <a:buFont typeface="Arial"/>
              <a:buNone/>
            </a:pPr>
            <a:r>
              <a:rPr b="0" i="0" lang="en-US" sz="1300" u="none" cap="none" strike="noStrike">
                <a:solidFill>
                  <a:srgbClr val="FFFFFF"/>
                </a:solidFill>
                <a:latin typeface="Arial"/>
                <a:ea typeface="Arial"/>
                <a:cs typeface="Arial"/>
                <a:sym typeface="Arial"/>
              </a:rPr>
              <a:t> </a:t>
            </a:r>
            <a:endParaRPr/>
          </a:p>
        </p:txBody>
      </p:sp>
      <p:sp>
        <p:nvSpPr>
          <p:cNvPr id="16" name="Google Shape;16;p29"/>
          <p:cNvSpPr/>
          <p:nvPr/>
        </p:nvSpPr>
        <p:spPr>
          <a:xfrm>
            <a:off x="503237" y="512762"/>
            <a:ext cx="8137525" cy="2192337"/>
          </a:xfrm>
          <a:prstGeom prst="roundRect">
            <a:avLst>
              <a:gd fmla="val 1384" name="adj"/>
            </a:avLst>
          </a:prstGeom>
          <a:solidFill>
            <a:srgbClr val="FFF9E7"/>
          </a:solidFill>
          <a:ln cap="rnd" cmpd="sng" w="25400">
            <a:solidFill>
              <a:srgbClr val="FEFBD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300"/>
              <a:buFont typeface="Arial"/>
              <a:buNone/>
            </a:pPr>
            <a:r>
              <a:rPr b="0" i="0" lang="en-US" sz="1300" u="none" cap="none" strike="noStrike">
                <a:solidFill>
                  <a:srgbClr val="FFFFFF"/>
                </a:solidFill>
                <a:latin typeface="Arial"/>
                <a:ea typeface="Arial"/>
                <a:cs typeface="Arial"/>
                <a:sym typeface="Arial"/>
              </a:rPr>
              <a:t> </a:t>
            </a:r>
            <a:endParaRPr/>
          </a:p>
        </p:txBody>
      </p:sp>
      <p:sp>
        <p:nvSpPr>
          <p:cNvPr id="17" name="Google Shape;17;p29"/>
          <p:cNvSpPr txBox="1"/>
          <p:nvPr/>
        </p:nvSpPr>
        <p:spPr>
          <a:xfrm>
            <a:off x="628650" y="3071812"/>
            <a:ext cx="7886700" cy="539750"/>
          </a:xfrm>
          <a:prstGeom prst="rect">
            <a:avLst/>
          </a:prstGeom>
          <a:noFill/>
          <a:ln>
            <a:noFill/>
          </a:ln>
        </p:spPr>
        <p:txBody>
          <a:bodyPr anchorCtr="1" anchor="ctr" bIns="0" lIns="0" spcFirstLastPara="1" rIns="0" wrap="square" tIns="0">
            <a:noAutofit/>
          </a:bodyPr>
          <a:lstStyle/>
          <a:p>
            <a:pPr indent="0" lvl="0" marL="0" marR="0" rtl="0" algn="l">
              <a:lnSpc>
                <a:spcPct val="90000"/>
              </a:lnSpc>
              <a:spcBef>
                <a:spcPts val="0"/>
              </a:spcBef>
              <a:spcAft>
                <a:spcPts val="0"/>
              </a:spcAft>
              <a:buClr>
                <a:schemeClr val="dk1"/>
              </a:buClr>
              <a:buSzPts val="3600"/>
              <a:buFont typeface="Arial"/>
              <a:buNone/>
            </a:pPr>
            <a:r>
              <a:rPr b="1" i="0" lang="en-US" sz="3600" u="none" cap="none" strike="noStrike">
                <a:solidFill>
                  <a:schemeClr val="dk1"/>
                </a:solidFill>
                <a:latin typeface="Arial"/>
                <a:ea typeface="Arial"/>
                <a:cs typeface="Arial"/>
                <a:sym typeface="Arial"/>
              </a:rPr>
              <a:t>Success Criteria</a:t>
            </a:r>
            <a:endParaRPr/>
          </a:p>
        </p:txBody>
      </p:sp>
      <p:sp>
        <p:nvSpPr>
          <p:cNvPr id="18" name="Google Shape;18;p29"/>
          <p:cNvSpPr txBox="1"/>
          <p:nvPr/>
        </p:nvSpPr>
        <p:spPr>
          <a:xfrm>
            <a:off x="628650" y="735012"/>
            <a:ext cx="7886700" cy="539750"/>
          </a:xfrm>
          <a:prstGeom prst="rect">
            <a:avLst/>
          </a:prstGeom>
          <a:noFill/>
          <a:ln>
            <a:noFill/>
          </a:ln>
        </p:spPr>
        <p:txBody>
          <a:bodyPr anchorCtr="1" anchor="ctr" bIns="0" lIns="0" spcFirstLastPara="1" rIns="0" wrap="square" tIns="0">
            <a:noAutofit/>
          </a:bodyPr>
          <a:lstStyle/>
          <a:p>
            <a:pPr indent="0" lvl="0" marL="0" marR="0" rtl="0" algn="l">
              <a:lnSpc>
                <a:spcPct val="90000"/>
              </a:lnSpc>
              <a:spcBef>
                <a:spcPts val="0"/>
              </a:spcBef>
              <a:spcAft>
                <a:spcPts val="0"/>
              </a:spcAft>
              <a:buClr>
                <a:schemeClr val="dk1"/>
              </a:buClr>
              <a:buSzPts val="3600"/>
              <a:buFont typeface="Arial"/>
              <a:buNone/>
            </a:pPr>
            <a:r>
              <a:rPr b="1" i="0" lang="en-US" sz="3600" u="none" cap="none" strike="noStrike">
                <a:solidFill>
                  <a:schemeClr val="dk1"/>
                </a:solidFill>
                <a:latin typeface="Arial"/>
                <a:ea typeface="Arial"/>
                <a:cs typeface="Arial"/>
                <a:sym typeface="Arial"/>
              </a:rPr>
              <a:t>Aim</a:t>
            </a:r>
            <a:endParaRPr/>
          </a:p>
        </p:txBody>
      </p:sp>
      <p:sp>
        <p:nvSpPr>
          <p:cNvPr id="19" name="Google Shape;19;p29"/>
          <p:cNvSpPr txBox="1"/>
          <p:nvPr/>
        </p:nvSpPr>
        <p:spPr>
          <a:xfrm>
            <a:off x="628650" y="3467100"/>
            <a:ext cx="7886700" cy="1409700"/>
          </a:xfrm>
          <a:prstGeom prst="rect">
            <a:avLst/>
          </a:prstGeom>
          <a:noFill/>
          <a:ln>
            <a:noFill/>
          </a:ln>
        </p:spPr>
        <p:txBody>
          <a:bodyPr anchorCtr="0" anchor="t" bIns="180000" lIns="180000" spcFirstLastPara="1" rIns="252000" wrap="square" tIns="252000">
            <a:normAutofit/>
          </a:bodyPr>
          <a:lstStyle/>
          <a:p>
            <a:pPr indent="-228600" lvl="0" marL="228600" marR="0" rtl="0" algn="l">
              <a:lnSpc>
                <a:spcPct val="90000"/>
              </a:lnSpc>
              <a:spcBef>
                <a:spcPts val="0"/>
              </a:spcBef>
              <a:spcAft>
                <a:spcPts val="0"/>
              </a:spcAft>
              <a:buClr>
                <a:srgbClr val="1C1C1C"/>
              </a:buClr>
              <a:buSzPts val="1800"/>
              <a:buFont typeface="Arial"/>
              <a:buChar char="•"/>
            </a:pPr>
            <a:r>
              <a:rPr b="0" i="0" lang="en-US" sz="1800" u="none" cap="none" strike="noStrike">
                <a:solidFill>
                  <a:srgbClr val="1C1C1C"/>
                </a:solidFill>
                <a:latin typeface="Arial"/>
                <a:ea typeface="Arial"/>
                <a:cs typeface="Arial"/>
                <a:sym typeface="Arial"/>
              </a:rPr>
              <a:t>Statement 1 Lorem ipsum dolor sit amet, consectetur adipiscing elit.</a:t>
            </a:r>
            <a:endParaRPr/>
          </a:p>
          <a:p>
            <a:pPr indent="-228600" lvl="0" marL="228600" marR="0" rtl="0" algn="l">
              <a:lnSpc>
                <a:spcPct val="90000"/>
              </a:lnSpc>
              <a:spcBef>
                <a:spcPts val="1000"/>
              </a:spcBef>
              <a:spcAft>
                <a:spcPts val="0"/>
              </a:spcAft>
              <a:buClr>
                <a:srgbClr val="1C1C1C"/>
              </a:buClr>
              <a:buSzPts val="1800"/>
              <a:buFont typeface="Arial"/>
              <a:buChar char="•"/>
            </a:pPr>
            <a:r>
              <a:rPr b="0" i="0" lang="en-US" sz="1800" u="none" cap="none" strike="noStrike">
                <a:solidFill>
                  <a:srgbClr val="1C1C1C"/>
                </a:solidFill>
                <a:latin typeface="Arial"/>
                <a:ea typeface="Arial"/>
                <a:cs typeface="Arial"/>
                <a:sym typeface="Arial"/>
              </a:rPr>
              <a:t>Statement 2</a:t>
            </a:r>
            <a:endParaRPr/>
          </a:p>
          <a:p>
            <a:pPr indent="-228600" lvl="1" marL="685800" marR="0" rtl="0" algn="l">
              <a:lnSpc>
                <a:spcPct val="90000"/>
              </a:lnSpc>
              <a:spcBef>
                <a:spcPts val="500"/>
              </a:spcBef>
              <a:spcAft>
                <a:spcPts val="0"/>
              </a:spcAft>
              <a:buClr>
                <a:srgbClr val="1C1C1C"/>
              </a:buClr>
              <a:buSzPts val="1600"/>
              <a:buFont typeface="Arial"/>
              <a:buChar char="•"/>
            </a:pPr>
            <a:r>
              <a:rPr b="0" i="0" lang="en-US" sz="1600" u="none" cap="none" strike="noStrike">
                <a:solidFill>
                  <a:srgbClr val="1C1C1C"/>
                </a:solidFill>
                <a:latin typeface="Arial"/>
                <a:ea typeface="Arial"/>
                <a:cs typeface="Arial"/>
                <a:sym typeface="Arial"/>
              </a:rPr>
              <a:t>Sub statement</a:t>
            </a:r>
            <a:endParaRPr/>
          </a:p>
        </p:txBody>
      </p:sp>
      <p:sp>
        <p:nvSpPr>
          <p:cNvPr id="20" name="Google Shape;20;p29"/>
          <p:cNvSpPr/>
          <p:nvPr>
            <p:ph type="title"/>
          </p:nvPr>
        </p:nvSpPr>
        <p:spPr>
          <a:xfrm>
            <a:off x="490537" y="695325"/>
            <a:ext cx="8162925" cy="1150937"/>
          </a:xfrm>
          <a:prstGeom prst="roundRect">
            <a:avLst>
              <a:gd fmla="val 2082" name="adj"/>
            </a:avLst>
          </a:prstGeom>
          <a:noFill/>
          <a:ln>
            <a:noFill/>
          </a:ln>
        </p:spPr>
        <p:txBody>
          <a:bodyPr anchorCtr="1" anchor="ctr" bIns="252000" lIns="252000" spcFirstLastPara="1" rIns="252000" wrap="square" tIns="252000">
            <a:noAutofit/>
          </a:bodyPr>
          <a:lstStyle>
            <a:lvl1pPr lvl="0"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1pPr>
            <a:lvl2pPr lvl="1"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2pPr>
            <a:lvl3pPr lvl="2"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3pPr>
            <a:lvl4pPr lvl="3"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4pPr>
            <a:lvl5pPr lvl="4"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5pPr>
            <a:lvl6pPr lvl="5"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6pPr>
            <a:lvl7pPr lvl="6"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7pPr>
            <a:lvl8pPr lvl="7"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8pPr>
            <a:lvl9pPr lvl="8"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9pPr>
          </a:lstStyle>
          <a:p/>
        </p:txBody>
      </p:sp>
      <p:sp>
        <p:nvSpPr>
          <p:cNvPr id="21" name="Google Shape;21;p29"/>
          <p:cNvSpPr/>
          <p:nvPr>
            <p:ph idx="1" type="body"/>
          </p:nvPr>
        </p:nvSpPr>
        <p:spPr>
          <a:xfrm>
            <a:off x="490537" y="1957387"/>
            <a:ext cx="8162925" cy="4387850"/>
          </a:xfrm>
          <a:prstGeom prst="roundRect">
            <a:avLst>
              <a:gd fmla="val 558" name="adj"/>
            </a:avLst>
          </a:prstGeom>
          <a:noFill/>
          <a:ln>
            <a:noFill/>
          </a:ln>
        </p:spPr>
        <p:txBody>
          <a:bodyPr anchorCtr="0" anchor="t" bIns="252000" lIns="252000" spcFirstLastPara="1" rIns="252000" wrap="square" tIns="252000">
            <a:noAutofit/>
          </a:bodyPr>
          <a:lstStyle>
            <a:lvl1pPr indent="-342900" lvl="0" marL="457200" marR="0" rtl="0" algn="l">
              <a:lnSpc>
                <a:spcPct val="90000"/>
              </a:lnSpc>
              <a:spcBef>
                <a:spcPts val="1000"/>
              </a:spcBef>
              <a:spcAft>
                <a:spcPts val="0"/>
              </a:spcAft>
              <a:buClr>
                <a:srgbClr val="1C1C1C"/>
              </a:buClr>
              <a:buSzPts val="1800"/>
              <a:buFont typeface="Arial"/>
              <a:buChar char="•"/>
              <a:defRPr b="0" i="0" sz="1800" u="none" cap="none" strike="noStrike">
                <a:solidFill>
                  <a:srgbClr val="1C1C1C"/>
                </a:solidFill>
                <a:latin typeface="Arial"/>
                <a:ea typeface="Arial"/>
                <a:cs typeface="Arial"/>
                <a:sym typeface="Arial"/>
              </a:defRPr>
            </a:lvl1pPr>
            <a:lvl2pPr indent="-330200" lvl="1" marL="914400" marR="0" rtl="0" algn="l">
              <a:lnSpc>
                <a:spcPct val="90000"/>
              </a:lnSpc>
              <a:spcBef>
                <a:spcPts val="500"/>
              </a:spcBef>
              <a:spcAft>
                <a:spcPts val="0"/>
              </a:spcAft>
              <a:buClr>
                <a:srgbClr val="1C1C1C"/>
              </a:buClr>
              <a:buSzPts val="1600"/>
              <a:buFont typeface="Arial"/>
              <a:buChar char="•"/>
              <a:defRPr b="0" i="0" sz="1600" u="none" cap="none" strike="noStrike">
                <a:solidFill>
                  <a:srgbClr val="1C1C1C"/>
                </a:solidFill>
                <a:latin typeface="Arial"/>
                <a:ea typeface="Arial"/>
                <a:cs typeface="Arial"/>
                <a:sym typeface="Arial"/>
              </a:defRPr>
            </a:lvl2pPr>
            <a:lvl3pPr indent="-317500" lvl="2" marL="13716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3pPr>
            <a:lvl4pPr indent="-317500" lvl="3" marL="18288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4pPr>
            <a:lvl5pPr indent="-317500" lvl="4" marL="22860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51"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24" name="Shape 24"/>
        <p:cNvGrpSpPr/>
        <p:nvPr/>
      </p:nvGrpSpPr>
      <p:grpSpPr>
        <a:xfrm>
          <a:off x="0" y="0"/>
          <a:ext cx="0" cy="0"/>
          <a:chOff x="0" y="0"/>
          <a:chExt cx="0" cy="0"/>
        </a:xfrm>
      </p:grpSpPr>
      <p:sp>
        <p:nvSpPr>
          <p:cNvPr id="25" name="Google Shape;25;p31"/>
          <p:cNvSpPr/>
          <p:nvPr/>
        </p:nvSpPr>
        <p:spPr>
          <a:xfrm>
            <a:off x="457200" y="438150"/>
            <a:ext cx="8220075" cy="5957887"/>
          </a:xfrm>
          <a:prstGeom prst="roundRect">
            <a:avLst>
              <a:gd fmla="val 572" name="adj"/>
            </a:avLst>
          </a:prstGeom>
          <a:solidFill>
            <a:schemeClr val="lt1">
              <a:alpha val="89803"/>
            </a:schemeClr>
          </a:solidFill>
          <a:ln cap="rnd"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300"/>
              <a:buFont typeface="Arial"/>
              <a:buNone/>
            </a:pPr>
            <a:r>
              <a:rPr b="0" i="0" lang="en-US" sz="1300" u="none" cap="none" strike="noStrike">
                <a:solidFill>
                  <a:srgbClr val="FFFFFF"/>
                </a:solidFill>
                <a:latin typeface="Arial"/>
                <a:ea typeface="Arial"/>
                <a:cs typeface="Arial"/>
                <a:sym typeface="Arial"/>
              </a:rPr>
              <a:t> </a:t>
            </a:r>
            <a:endParaRPr/>
          </a:p>
        </p:txBody>
      </p:sp>
      <p:sp>
        <p:nvSpPr>
          <p:cNvPr id="26" name="Google Shape;26;p31"/>
          <p:cNvSpPr/>
          <p:nvPr>
            <p:ph type="title"/>
          </p:nvPr>
        </p:nvSpPr>
        <p:spPr>
          <a:xfrm>
            <a:off x="490537" y="695325"/>
            <a:ext cx="8162925" cy="1150937"/>
          </a:xfrm>
          <a:prstGeom prst="roundRect">
            <a:avLst>
              <a:gd fmla="val 2082" name="adj"/>
            </a:avLst>
          </a:prstGeom>
          <a:noFill/>
          <a:ln>
            <a:noFill/>
          </a:ln>
        </p:spPr>
        <p:txBody>
          <a:bodyPr anchorCtr="1" anchor="ctr" bIns="252000" lIns="252000" spcFirstLastPara="1" rIns="252000" wrap="square" tIns="252000">
            <a:noAutofit/>
          </a:bodyPr>
          <a:lstStyle>
            <a:lvl1pPr lvl="0"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1pPr>
            <a:lvl2pPr lvl="1"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2pPr>
            <a:lvl3pPr lvl="2"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3pPr>
            <a:lvl4pPr lvl="3"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4pPr>
            <a:lvl5pPr lvl="4"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5pPr>
            <a:lvl6pPr lvl="5"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6pPr>
            <a:lvl7pPr lvl="6"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7pPr>
            <a:lvl8pPr lvl="7"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8pPr>
            <a:lvl9pPr lvl="8"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9pPr>
          </a:lstStyle>
          <a:p/>
        </p:txBody>
      </p:sp>
      <p:sp>
        <p:nvSpPr>
          <p:cNvPr id="27" name="Google Shape;27;p31"/>
          <p:cNvSpPr/>
          <p:nvPr>
            <p:ph idx="1" type="body"/>
          </p:nvPr>
        </p:nvSpPr>
        <p:spPr>
          <a:xfrm>
            <a:off x="490537" y="1957387"/>
            <a:ext cx="8162925" cy="4387850"/>
          </a:xfrm>
          <a:prstGeom prst="roundRect">
            <a:avLst>
              <a:gd fmla="val 558" name="adj"/>
            </a:avLst>
          </a:prstGeom>
          <a:noFill/>
          <a:ln>
            <a:noFill/>
          </a:ln>
        </p:spPr>
        <p:txBody>
          <a:bodyPr anchorCtr="0" anchor="t" bIns="252000" lIns="252000" spcFirstLastPara="1" rIns="252000" wrap="square" tIns="252000">
            <a:noAutofit/>
          </a:bodyPr>
          <a:lstStyle>
            <a:lvl1pPr indent="-342900" lvl="0" marL="457200" marR="0" rtl="0" algn="l">
              <a:lnSpc>
                <a:spcPct val="90000"/>
              </a:lnSpc>
              <a:spcBef>
                <a:spcPts val="1000"/>
              </a:spcBef>
              <a:spcAft>
                <a:spcPts val="0"/>
              </a:spcAft>
              <a:buClr>
                <a:srgbClr val="1C1C1C"/>
              </a:buClr>
              <a:buSzPts val="1800"/>
              <a:buFont typeface="Arial"/>
              <a:buChar char="•"/>
              <a:defRPr b="0" i="0" sz="1800" u="none" cap="none" strike="noStrike">
                <a:solidFill>
                  <a:srgbClr val="1C1C1C"/>
                </a:solidFill>
                <a:latin typeface="Arial"/>
                <a:ea typeface="Arial"/>
                <a:cs typeface="Arial"/>
                <a:sym typeface="Arial"/>
              </a:defRPr>
            </a:lvl1pPr>
            <a:lvl2pPr indent="-330200" lvl="1" marL="914400" marR="0" rtl="0" algn="l">
              <a:lnSpc>
                <a:spcPct val="90000"/>
              </a:lnSpc>
              <a:spcBef>
                <a:spcPts val="500"/>
              </a:spcBef>
              <a:spcAft>
                <a:spcPts val="0"/>
              </a:spcAft>
              <a:buClr>
                <a:srgbClr val="1C1C1C"/>
              </a:buClr>
              <a:buSzPts val="1600"/>
              <a:buFont typeface="Arial"/>
              <a:buChar char="•"/>
              <a:defRPr b="0" i="0" sz="1600" u="none" cap="none" strike="noStrike">
                <a:solidFill>
                  <a:srgbClr val="1C1C1C"/>
                </a:solidFill>
                <a:latin typeface="Arial"/>
                <a:ea typeface="Arial"/>
                <a:cs typeface="Arial"/>
                <a:sym typeface="Arial"/>
              </a:defRPr>
            </a:lvl2pPr>
            <a:lvl3pPr indent="-317500" lvl="2" marL="13716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3pPr>
            <a:lvl4pPr indent="-317500" lvl="3" marL="18288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4pPr>
            <a:lvl5pPr indent="-317500" lvl="4" marL="22860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53"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30" name="Shape 30"/>
        <p:cNvGrpSpPr/>
        <p:nvPr/>
      </p:nvGrpSpPr>
      <p:grpSpPr>
        <a:xfrm>
          <a:off x="0" y="0"/>
          <a:ext cx="0" cy="0"/>
          <a:chOff x="0" y="0"/>
          <a:chExt cx="0" cy="0"/>
        </a:xfrm>
      </p:grpSpPr>
      <p:pic>
        <p:nvPicPr>
          <p:cNvPr id="31" name="Google Shape;31;p33"/>
          <p:cNvPicPr preferRelativeResize="0"/>
          <p:nvPr/>
        </p:nvPicPr>
        <p:blipFill rotWithShape="1">
          <a:blip r:embed="rId2">
            <a:alphaModFix/>
          </a:blip>
          <a:srcRect b="0" l="0" r="0" t="0"/>
          <a:stretch/>
        </p:blipFill>
        <p:spPr>
          <a:xfrm>
            <a:off x="8523287" y="6196012"/>
            <a:ext cx="576262" cy="581025"/>
          </a:xfrm>
          <a:prstGeom prst="rect">
            <a:avLst/>
          </a:prstGeom>
          <a:noFill/>
          <a:ln>
            <a:noFill/>
          </a:ln>
        </p:spPr>
      </p:pic>
      <p:sp>
        <p:nvSpPr>
          <p:cNvPr id="32" name="Google Shape;32;p33"/>
          <p:cNvSpPr/>
          <p:nvPr>
            <p:ph type="title"/>
          </p:nvPr>
        </p:nvSpPr>
        <p:spPr>
          <a:xfrm>
            <a:off x="490537" y="695325"/>
            <a:ext cx="8162925" cy="1150937"/>
          </a:xfrm>
          <a:prstGeom prst="roundRect">
            <a:avLst>
              <a:gd fmla="val 2082" name="adj"/>
            </a:avLst>
          </a:prstGeom>
          <a:noFill/>
          <a:ln>
            <a:noFill/>
          </a:ln>
        </p:spPr>
        <p:txBody>
          <a:bodyPr anchorCtr="1" anchor="ctr" bIns="252000" lIns="252000" spcFirstLastPara="1" rIns="252000" wrap="square" tIns="252000">
            <a:noAutofit/>
          </a:bodyPr>
          <a:lstStyle>
            <a:lvl1pPr lvl="0"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1pPr>
            <a:lvl2pPr lvl="1"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2pPr>
            <a:lvl3pPr lvl="2"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3pPr>
            <a:lvl4pPr lvl="3"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4pPr>
            <a:lvl5pPr lvl="4"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5pPr>
            <a:lvl6pPr lvl="5"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6pPr>
            <a:lvl7pPr lvl="6"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7pPr>
            <a:lvl8pPr lvl="7"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8pPr>
            <a:lvl9pPr lvl="8"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9pPr>
          </a:lstStyle>
          <a:p/>
        </p:txBody>
      </p:sp>
      <p:sp>
        <p:nvSpPr>
          <p:cNvPr id="33" name="Google Shape;33;p33"/>
          <p:cNvSpPr/>
          <p:nvPr>
            <p:ph idx="1" type="body"/>
          </p:nvPr>
        </p:nvSpPr>
        <p:spPr>
          <a:xfrm>
            <a:off x="490537" y="1957387"/>
            <a:ext cx="8162925" cy="4387850"/>
          </a:xfrm>
          <a:prstGeom prst="roundRect">
            <a:avLst>
              <a:gd fmla="val 558" name="adj"/>
            </a:avLst>
          </a:prstGeom>
          <a:noFill/>
          <a:ln>
            <a:noFill/>
          </a:ln>
        </p:spPr>
        <p:txBody>
          <a:bodyPr anchorCtr="0" anchor="t" bIns="252000" lIns="252000" spcFirstLastPara="1" rIns="252000" wrap="square" tIns="252000">
            <a:noAutofit/>
          </a:bodyPr>
          <a:lstStyle>
            <a:lvl1pPr indent="-342900" lvl="0" marL="457200" marR="0" rtl="0" algn="l">
              <a:lnSpc>
                <a:spcPct val="90000"/>
              </a:lnSpc>
              <a:spcBef>
                <a:spcPts val="1000"/>
              </a:spcBef>
              <a:spcAft>
                <a:spcPts val="0"/>
              </a:spcAft>
              <a:buClr>
                <a:srgbClr val="1C1C1C"/>
              </a:buClr>
              <a:buSzPts val="1800"/>
              <a:buFont typeface="Arial"/>
              <a:buChar char="•"/>
              <a:defRPr b="0" i="0" sz="1800" u="none" cap="none" strike="noStrike">
                <a:solidFill>
                  <a:srgbClr val="1C1C1C"/>
                </a:solidFill>
                <a:latin typeface="Arial"/>
                <a:ea typeface="Arial"/>
                <a:cs typeface="Arial"/>
                <a:sym typeface="Arial"/>
              </a:defRPr>
            </a:lvl1pPr>
            <a:lvl2pPr indent="-330200" lvl="1" marL="914400" marR="0" rtl="0" algn="l">
              <a:lnSpc>
                <a:spcPct val="90000"/>
              </a:lnSpc>
              <a:spcBef>
                <a:spcPts val="500"/>
              </a:spcBef>
              <a:spcAft>
                <a:spcPts val="0"/>
              </a:spcAft>
              <a:buClr>
                <a:srgbClr val="1C1C1C"/>
              </a:buClr>
              <a:buSzPts val="1600"/>
              <a:buFont typeface="Arial"/>
              <a:buChar char="•"/>
              <a:defRPr b="0" i="0" sz="1600" u="none" cap="none" strike="noStrike">
                <a:solidFill>
                  <a:srgbClr val="1C1C1C"/>
                </a:solidFill>
                <a:latin typeface="Arial"/>
                <a:ea typeface="Arial"/>
                <a:cs typeface="Arial"/>
                <a:sym typeface="Arial"/>
              </a:defRPr>
            </a:lvl2pPr>
            <a:lvl3pPr indent="-317500" lvl="2" marL="13716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3pPr>
            <a:lvl4pPr indent="-317500" lvl="3" marL="18288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4pPr>
            <a:lvl5pPr indent="-317500" lvl="4" marL="22860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55"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9.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1.png"/><Relationship Id="rId4" Type="http://schemas.openxmlformats.org/officeDocument/2006/relationships/image" Target="../media/image2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www.youtube.com/watch?v=SccibrZF3as" TargetMode="Externa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 name="Shape 38"/>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9"/>
          <p:cNvSpPr/>
          <p:nvPr>
            <p:ph type="title"/>
          </p:nvPr>
        </p:nvSpPr>
        <p:spPr>
          <a:xfrm>
            <a:off x="457200" y="479425"/>
            <a:ext cx="8220075" cy="993775"/>
          </a:xfrm>
          <a:prstGeom prst="roundRect">
            <a:avLst>
              <a:gd fmla="val 16667" name="adj"/>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1C1C1C"/>
              </a:buClr>
              <a:buSzPts val="3600"/>
              <a:buFont typeface="Arial"/>
              <a:buNone/>
            </a:pPr>
            <a:r>
              <a:rPr b="1" i="0" lang="en-US" sz="3600" u="none">
                <a:solidFill>
                  <a:srgbClr val="1C1C1C"/>
                </a:solidFill>
                <a:latin typeface="Arial"/>
                <a:ea typeface="Arial"/>
                <a:cs typeface="Arial"/>
                <a:sym typeface="Arial"/>
              </a:rPr>
              <a:t>Verbs</a:t>
            </a:r>
            <a:endParaRPr/>
          </a:p>
        </p:txBody>
      </p:sp>
      <p:sp>
        <p:nvSpPr>
          <p:cNvPr id="122" name="Google Shape;122;p9"/>
          <p:cNvSpPr txBox="1"/>
          <p:nvPr/>
        </p:nvSpPr>
        <p:spPr>
          <a:xfrm>
            <a:off x="755650" y="1514475"/>
            <a:ext cx="7632600" cy="699600"/>
          </a:xfrm>
          <a:prstGeom prst="rect">
            <a:avLst/>
          </a:prstGeom>
          <a:noFill/>
          <a:ln>
            <a:noFill/>
          </a:ln>
        </p:spPr>
        <p:txBody>
          <a:bodyPr anchorCtr="0" anchor="t" bIns="72000" lIns="0" spcFirstLastPara="1" rIns="0" wrap="square" tIns="72000">
            <a:spAutoFit/>
          </a:bodyPr>
          <a:lstStyle/>
          <a:p>
            <a:pPr indent="0" lvl="0" marL="0" marR="0" rtl="0" algn="l">
              <a:lnSpc>
                <a:spcPct val="100000"/>
              </a:lnSpc>
              <a:spcBef>
                <a:spcPts val="0"/>
              </a:spcBef>
              <a:spcAft>
                <a:spcPts val="0"/>
              </a:spcAft>
              <a:buClr>
                <a:schemeClr val="dk1"/>
              </a:buClr>
              <a:buSzPts val="1800"/>
              <a:buFont typeface="Arial"/>
              <a:buNone/>
            </a:pPr>
            <a:r>
              <a:rPr lang="en-US" sz="1800">
                <a:solidFill>
                  <a:schemeClr val="dk1"/>
                </a:solidFill>
              </a:rPr>
              <a:t>In your English books</a:t>
            </a:r>
            <a:r>
              <a:rPr b="0" i="0" lang="en-US" sz="1800" u="none">
                <a:solidFill>
                  <a:schemeClr val="dk1"/>
                </a:solidFill>
                <a:latin typeface="Arial"/>
                <a:ea typeface="Arial"/>
                <a:cs typeface="Arial"/>
                <a:sym typeface="Arial"/>
              </a:rPr>
              <a:t>, make a list of five verbs to accompany your nouns.</a:t>
            </a:r>
            <a:endParaRPr/>
          </a:p>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What could the</a:t>
            </a:r>
            <a:r>
              <a:rPr lang="en-US" sz="1800">
                <a:solidFill>
                  <a:schemeClr val="dk1"/>
                </a:solidFill>
              </a:rPr>
              <a:t> animals</a:t>
            </a:r>
            <a:r>
              <a:rPr b="0" i="0" lang="en-US" sz="1800" u="none">
                <a:solidFill>
                  <a:schemeClr val="dk1"/>
                </a:solidFill>
                <a:latin typeface="Arial"/>
                <a:ea typeface="Arial"/>
                <a:cs typeface="Arial"/>
                <a:sym typeface="Arial"/>
              </a:rPr>
              <a:t> be ‘doing’?</a:t>
            </a:r>
            <a:endParaRPr/>
          </a:p>
        </p:txBody>
      </p:sp>
      <p:pic>
        <p:nvPicPr>
          <p:cNvPr id="123" name="Google Shape;123;p9"/>
          <p:cNvPicPr preferRelativeResize="0"/>
          <p:nvPr/>
        </p:nvPicPr>
        <p:blipFill rotWithShape="1">
          <a:blip r:embed="rId3">
            <a:alphaModFix/>
          </a:blip>
          <a:srcRect b="0" l="0" r="0" t="0"/>
          <a:stretch/>
        </p:blipFill>
        <p:spPr>
          <a:xfrm>
            <a:off x="1679575" y="2325687"/>
            <a:ext cx="5784850" cy="38576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0"/>
          <p:cNvSpPr/>
          <p:nvPr>
            <p:ph type="title"/>
          </p:nvPr>
        </p:nvSpPr>
        <p:spPr>
          <a:xfrm>
            <a:off x="457200" y="479425"/>
            <a:ext cx="8220075" cy="993775"/>
          </a:xfrm>
          <a:prstGeom prst="roundRect">
            <a:avLst>
              <a:gd fmla="val 16667" name="adj"/>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1C1C1C"/>
              </a:buClr>
              <a:buSzPts val="3600"/>
              <a:buFont typeface="Arial"/>
              <a:buNone/>
            </a:pPr>
            <a:r>
              <a:rPr b="1" i="0" lang="en-US" sz="3600" u="none">
                <a:solidFill>
                  <a:srgbClr val="1C1C1C"/>
                </a:solidFill>
                <a:latin typeface="Arial"/>
                <a:ea typeface="Arial"/>
                <a:cs typeface="Arial"/>
                <a:sym typeface="Arial"/>
              </a:rPr>
              <a:t>Adverbs</a:t>
            </a:r>
            <a:endParaRPr/>
          </a:p>
        </p:txBody>
      </p:sp>
      <p:sp>
        <p:nvSpPr>
          <p:cNvPr id="129" name="Google Shape;129;p10"/>
          <p:cNvSpPr txBox="1"/>
          <p:nvPr/>
        </p:nvSpPr>
        <p:spPr>
          <a:xfrm>
            <a:off x="755650" y="1514475"/>
            <a:ext cx="7632700" cy="1252537"/>
          </a:xfrm>
          <a:prstGeom prst="rect">
            <a:avLst/>
          </a:prstGeom>
          <a:noFill/>
          <a:ln>
            <a:noFill/>
          </a:ln>
        </p:spPr>
        <p:txBody>
          <a:bodyPr anchorCtr="0" anchor="t" bIns="72000" lIns="0" spcFirstLastPara="1" rIns="0" wrap="square" tIns="720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Adverbs describe verbs! They add detail to explain how the action is </a:t>
            </a:r>
            <a:br>
              <a:rPr b="0" i="0" lang="en-US" sz="1800" u="none">
                <a:solidFill>
                  <a:schemeClr val="dk1"/>
                </a:solidFill>
                <a:latin typeface="Arial"/>
                <a:ea typeface="Arial"/>
                <a:cs typeface="Arial"/>
                <a:sym typeface="Arial"/>
              </a:rPr>
            </a:br>
            <a:r>
              <a:rPr b="0" i="0" lang="en-US" sz="1800" u="none">
                <a:solidFill>
                  <a:schemeClr val="dk1"/>
                </a:solidFill>
                <a:latin typeface="Arial"/>
                <a:ea typeface="Arial"/>
                <a:cs typeface="Arial"/>
                <a:sym typeface="Arial"/>
              </a:rPr>
              <a:t>being ‘done’.</a:t>
            </a:r>
            <a:endParaRPr/>
          </a:p>
          <a:p>
            <a:pPr indent="0" lvl="0" marL="0" marR="0" rtl="0" algn="l">
              <a:lnSpc>
                <a:spcPct val="100000"/>
              </a:lnSpc>
              <a:spcBef>
                <a:spcPts val="0"/>
              </a:spcBef>
              <a:spcAft>
                <a:spcPts val="0"/>
              </a:spcAft>
              <a:buClr>
                <a:schemeClr val="dk1"/>
              </a:buClr>
              <a:buSzPts val="1800"/>
              <a:buFont typeface="Arial"/>
              <a:buNone/>
            </a:pPr>
            <a:r>
              <a:t/>
            </a:r>
            <a:endParaRPr b="0" i="0" sz="18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i.e. The </a:t>
            </a:r>
            <a:r>
              <a:rPr b="0" i="0" lang="en-US" sz="1800" u="none">
                <a:solidFill>
                  <a:srgbClr val="2CB7BC"/>
                </a:solidFill>
                <a:latin typeface="Arial"/>
                <a:ea typeface="Arial"/>
                <a:cs typeface="Arial"/>
                <a:sym typeface="Arial"/>
              </a:rPr>
              <a:t>lion</a:t>
            </a:r>
            <a:r>
              <a:rPr b="0" i="0" lang="en-US" sz="1800" u="none">
                <a:solidFill>
                  <a:schemeClr val="dk1"/>
                </a:solidFill>
                <a:latin typeface="Arial"/>
                <a:ea typeface="Arial"/>
                <a:cs typeface="Arial"/>
                <a:sym typeface="Arial"/>
              </a:rPr>
              <a:t> </a:t>
            </a:r>
            <a:r>
              <a:rPr b="0" i="0" lang="en-US" sz="1800" u="none">
                <a:solidFill>
                  <a:srgbClr val="E5C800"/>
                </a:solidFill>
                <a:latin typeface="Arial"/>
                <a:ea typeface="Arial"/>
                <a:cs typeface="Arial"/>
                <a:sym typeface="Arial"/>
              </a:rPr>
              <a:t>roared</a:t>
            </a:r>
            <a:r>
              <a:rPr b="0" i="0" lang="en-US" sz="1800" u="none">
                <a:solidFill>
                  <a:srgbClr val="F08115"/>
                </a:solidFill>
                <a:latin typeface="Arial"/>
                <a:ea typeface="Arial"/>
                <a:cs typeface="Arial"/>
                <a:sym typeface="Arial"/>
              </a:rPr>
              <a:t> </a:t>
            </a:r>
            <a:r>
              <a:rPr b="0" i="0" lang="en-US" sz="1800" u="none">
                <a:solidFill>
                  <a:srgbClr val="E4004F"/>
                </a:solidFill>
                <a:latin typeface="Arial"/>
                <a:ea typeface="Arial"/>
                <a:cs typeface="Arial"/>
                <a:sym typeface="Arial"/>
              </a:rPr>
              <a:t>slowly</a:t>
            </a:r>
            <a:r>
              <a:rPr b="0" i="0" lang="en-US" sz="1800" u="none">
                <a:solidFill>
                  <a:schemeClr val="dk1"/>
                </a:solidFill>
                <a:latin typeface="Arial"/>
                <a:ea typeface="Arial"/>
                <a:cs typeface="Arial"/>
                <a:sym typeface="Arial"/>
              </a:rPr>
              <a:t>.</a:t>
            </a:r>
            <a:endParaRPr/>
          </a:p>
        </p:txBody>
      </p:sp>
      <p:cxnSp>
        <p:nvCxnSpPr>
          <p:cNvPr id="130" name="Google Shape;130;p10"/>
          <p:cNvCxnSpPr/>
          <p:nvPr/>
        </p:nvCxnSpPr>
        <p:spPr>
          <a:xfrm flipH="1" rot="10800000">
            <a:off x="1384300" y="2822575"/>
            <a:ext cx="276225" cy="1157287"/>
          </a:xfrm>
          <a:prstGeom prst="straightConnector1">
            <a:avLst/>
          </a:prstGeom>
          <a:noFill/>
          <a:ln cap="flat" cmpd="sng" w="57150">
            <a:solidFill>
              <a:srgbClr val="2CB7BC"/>
            </a:solidFill>
            <a:prstDash val="solid"/>
            <a:miter lim="800000"/>
            <a:headEnd len="med" w="med" type="none"/>
            <a:tailEnd len="med" w="med" type="triangle"/>
          </a:ln>
        </p:spPr>
      </p:cxnSp>
      <p:cxnSp>
        <p:nvCxnSpPr>
          <p:cNvPr id="131" name="Google Shape;131;p10"/>
          <p:cNvCxnSpPr/>
          <p:nvPr/>
        </p:nvCxnSpPr>
        <p:spPr>
          <a:xfrm rot="10800000">
            <a:off x="3502025" y="2559050"/>
            <a:ext cx="1317625" cy="0"/>
          </a:xfrm>
          <a:prstGeom prst="straightConnector1">
            <a:avLst/>
          </a:prstGeom>
          <a:noFill/>
          <a:ln cap="flat" cmpd="sng" w="57150">
            <a:solidFill>
              <a:srgbClr val="E4004F"/>
            </a:solidFill>
            <a:prstDash val="solid"/>
            <a:miter lim="800000"/>
            <a:headEnd len="med" w="med" type="none"/>
            <a:tailEnd len="med" w="med" type="triangle"/>
          </a:ln>
        </p:spPr>
      </p:cxnSp>
      <p:sp>
        <p:nvSpPr>
          <p:cNvPr id="132" name="Google Shape;132;p10"/>
          <p:cNvSpPr txBox="1"/>
          <p:nvPr/>
        </p:nvSpPr>
        <p:spPr>
          <a:xfrm>
            <a:off x="755650" y="3992562"/>
            <a:ext cx="1533525" cy="700087"/>
          </a:xfrm>
          <a:prstGeom prst="rect">
            <a:avLst/>
          </a:prstGeom>
          <a:noFill/>
          <a:ln>
            <a:noFill/>
          </a:ln>
        </p:spPr>
        <p:txBody>
          <a:bodyPr anchorCtr="0" anchor="t" bIns="72000" lIns="0" spcFirstLastPara="1" rIns="0" wrap="square" tIns="720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What was this word class?</a:t>
            </a:r>
            <a:endParaRPr/>
          </a:p>
        </p:txBody>
      </p:sp>
      <p:sp>
        <p:nvSpPr>
          <p:cNvPr id="133" name="Google Shape;133;p10"/>
          <p:cNvSpPr txBox="1"/>
          <p:nvPr/>
        </p:nvSpPr>
        <p:spPr>
          <a:xfrm>
            <a:off x="5040312" y="2344737"/>
            <a:ext cx="3206750" cy="1530350"/>
          </a:xfrm>
          <a:prstGeom prst="rect">
            <a:avLst/>
          </a:prstGeom>
          <a:noFill/>
          <a:ln>
            <a:noFill/>
          </a:ln>
        </p:spPr>
        <p:txBody>
          <a:bodyPr anchorCtr="0" anchor="t" bIns="72000" lIns="0" spcFirstLastPara="1" rIns="0" wrap="square" tIns="72000">
            <a:spAutoFit/>
          </a:bodyPr>
          <a:lstStyle/>
          <a:p>
            <a:pPr indent="0" lvl="0" marL="0" marR="0" rtl="0" algn="just">
              <a:lnSpc>
                <a:spcPct val="100000"/>
              </a:lnSpc>
              <a:spcBef>
                <a:spcPts val="0"/>
              </a:spcBef>
              <a:spcAft>
                <a:spcPts val="0"/>
              </a:spcAft>
              <a:buClr>
                <a:srgbClr val="E4004F"/>
              </a:buClr>
              <a:buSzPts val="1800"/>
              <a:buFont typeface="Arial"/>
              <a:buNone/>
            </a:pPr>
            <a:r>
              <a:rPr b="0" i="0" lang="en-US" sz="1800" u="none">
                <a:solidFill>
                  <a:srgbClr val="E4004F"/>
                </a:solidFill>
                <a:latin typeface="Arial"/>
                <a:ea typeface="Arial"/>
                <a:cs typeface="Arial"/>
                <a:sym typeface="Arial"/>
              </a:rPr>
              <a:t>Adverb: </a:t>
            </a:r>
            <a:r>
              <a:rPr b="0" i="0" lang="en-US" sz="1800" u="none">
                <a:solidFill>
                  <a:schemeClr val="dk1"/>
                </a:solidFill>
                <a:latin typeface="Arial"/>
                <a:ea typeface="Arial"/>
                <a:cs typeface="Arial"/>
                <a:sym typeface="Arial"/>
              </a:rPr>
              <a:t>The adverb tells us </a:t>
            </a:r>
            <a:r>
              <a:rPr b="0" i="0" lang="en-US" sz="1800" u="none">
                <a:solidFill>
                  <a:srgbClr val="E4004F"/>
                </a:solidFill>
                <a:latin typeface="Arial"/>
                <a:ea typeface="Arial"/>
                <a:cs typeface="Arial"/>
                <a:sym typeface="Arial"/>
              </a:rPr>
              <a:t>how</a:t>
            </a:r>
            <a:r>
              <a:rPr b="0" i="0" lang="en-US" sz="1800" u="none">
                <a:solidFill>
                  <a:srgbClr val="BF95D8"/>
                </a:solidFill>
                <a:latin typeface="Arial"/>
                <a:ea typeface="Arial"/>
                <a:cs typeface="Arial"/>
                <a:sym typeface="Arial"/>
              </a:rPr>
              <a:t> </a:t>
            </a:r>
            <a:r>
              <a:rPr b="0" i="0" lang="en-US" sz="1800" u="none">
                <a:solidFill>
                  <a:schemeClr val="dk1"/>
                </a:solidFill>
                <a:latin typeface="Arial"/>
                <a:ea typeface="Arial"/>
                <a:cs typeface="Arial"/>
                <a:sym typeface="Arial"/>
              </a:rPr>
              <a:t>the lion was roaring by </a:t>
            </a:r>
            <a:r>
              <a:rPr b="0" i="0" lang="en-US" sz="1800" u="none">
                <a:solidFill>
                  <a:srgbClr val="E4004F"/>
                </a:solidFill>
                <a:latin typeface="Arial"/>
                <a:ea typeface="Arial"/>
                <a:cs typeface="Arial"/>
                <a:sym typeface="Arial"/>
              </a:rPr>
              <a:t>describing</a:t>
            </a:r>
            <a:r>
              <a:rPr b="0" i="0" lang="en-US" sz="1800" u="none">
                <a:solidFill>
                  <a:srgbClr val="660066"/>
                </a:solidFill>
                <a:latin typeface="Arial"/>
                <a:ea typeface="Arial"/>
                <a:cs typeface="Arial"/>
                <a:sym typeface="Arial"/>
              </a:rPr>
              <a:t> </a:t>
            </a:r>
            <a:r>
              <a:rPr b="0" i="0" lang="en-US" sz="1800" u="none">
                <a:solidFill>
                  <a:schemeClr val="dk1"/>
                </a:solidFill>
                <a:latin typeface="Arial"/>
                <a:ea typeface="Arial"/>
                <a:cs typeface="Arial"/>
                <a:sym typeface="Arial"/>
              </a:rPr>
              <a:t>the action of its roar and creates a much clearer image for the reader.</a:t>
            </a:r>
            <a:endParaRPr/>
          </a:p>
        </p:txBody>
      </p:sp>
      <p:cxnSp>
        <p:nvCxnSpPr>
          <p:cNvPr id="134" name="Google Shape;134;p10"/>
          <p:cNvCxnSpPr/>
          <p:nvPr/>
        </p:nvCxnSpPr>
        <p:spPr>
          <a:xfrm rot="10800000">
            <a:off x="2289175" y="2725737"/>
            <a:ext cx="985837" cy="1060450"/>
          </a:xfrm>
          <a:prstGeom prst="straightConnector1">
            <a:avLst/>
          </a:prstGeom>
          <a:noFill/>
          <a:ln cap="flat" cmpd="sng" w="57150">
            <a:solidFill>
              <a:srgbClr val="E5C800"/>
            </a:solidFill>
            <a:prstDash val="solid"/>
            <a:miter lim="800000"/>
            <a:headEnd len="med" w="med" type="none"/>
            <a:tailEnd len="med" w="med" type="triangle"/>
          </a:ln>
        </p:spPr>
      </p:cxnSp>
      <p:sp>
        <p:nvSpPr>
          <p:cNvPr id="135" name="Google Shape;135;p10"/>
          <p:cNvSpPr txBox="1"/>
          <p:nvPr/>
        </p:nvSpPr>
        <p:spPr>
          <a:xfrm>
            <a:off x="2644775" y="3786187"/>
            <a:ext cx="2395537" cy="698500"/>
          </a:xfrm>
          <a:prstGeom prst="rect">
            <a:avLst/>
          </a:prstGeom>
          <a:noFill/>
          <a:ln>
            <a:noFill/>
          </a:ln>
        </p:spPr>
        <p:txBody>
          <a:bodyPr anchorCtr="0" anchor="t" bIns="72000" lIns="0" spcFirstLastPara="1" rIns="0" wrap="square" tIns="720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What is this?</a:t>
            </a:r>
            <a:br>
              <a:rPr b="0" i="0" lang="en-US" sz="1800" u="none">
                <a:solidFill>
                  <a:schemeClr val="dk1"/>
                </a:solidFill>
                <a:latin typeface="Arial"/>
                <a:ea typeface="Arial"/>
                <a:cs typeface="Arial"/>
                <a:sym typeface="Arial"/>
              </a:rPr>
            </a:br>
            <a:r>
              <a:rPr b="0" i="0" lang="en-US" sz="1800" u="none">
                <a:solidFill>
                  <a:schemeClr val="dk1"/>
                </a:solidFill>
                <a:latin typeface="Arial"/>
                <a:ea typeface="Arial"/>
                <a:cs typeface="Arial"/>
                <a:sym typeface="Arial"/>
              </a:rPr>
              <a:t>A verb or an adjective?</a:t>
            </a:r>
            <a:endParaRPr/>
          </a:p>
        </p:txBody>
      </p:sp>
      <p:pic>
        <p:nvPicPr>
          <p:cNvPr id="136" name="Google Shape;136;p10"/>
          <p:cNvPicPr preferRelativeResize="0"/>
          <p:nvPr/>
        </p:nvPicPr>
        <p:blipFill rotWithShape="1">
          <a:blip r:embed="rId3">
            <a:alphaModFix/>
          </a:blip>
          <a:srcRect b="0" l="0" r="0" t="0"/>
          <a:stretch/>
        </p:blipFill>
        <p:spPr>
          <a:xfrm>
            <a:off x="6176962" y="3584575"/>
            <a:ext cx="2676525" cy="32734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500"/>
                                        <p:tgtEl>
                                          <p:spTgt spid="130"/>
                                        </p:tgtEl>
                                      </p:cBhvr>
                                    </p:animEffect>
                                  </p:childTnLst>
                                </p:cTn>
                              </p:par>
                              <p:par>
                                <p:cTn fill="hold" nodeType="with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500"/>
                                        <p:tgtEl>
                                          <p:spTgt spid="1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500"/>
                                        <p:tgtEl>
                                          <p:spTgt spid="134"/>
                                        </p:tgtEl>
                                      </p:cBhvr>
                                    </p:animEffect>
                                  </p:childTnLst>
                                </p:cTn>
                              </p:par>
                              <p:par>
                                <p:cTn fill="hold" nodeType="with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500"/>
                                        <p:tgtEl>
                                          <p:spTgt spid="1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500"/>
                                        <p:tgtEl>
                                          <p:spTgt spid="131"/>
                                        </p:tgtEl>
                                      </p:cBhvr>
                                    </p:animEffect>
                                  </p:childTnLst>
                                </p:cTn>
                              </p:par>
                              <p:par>
                                <p:cTn fill="hold" nodeType="with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500"/>
                                        <p:tgtEl>
                                          <p:spTgt spid="1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11"/>
          <p:cNvSpPr/>
          <p:nvPr>
            <p:ph type="title"/>
          </p:nvPr>
        </p:nvSpPr>
        <p:spPr>
          <a:xfrm>
            <a:off x="457200" y="479425"/>
            <a:ext cx="8220075" cy="993775"/>
          </a:xfrm>
          <a:prstGeom prst="roundRect">
            <a:avLst>
              <a:gd fmla="val 16667" name="adj"/>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1C1C1C"/>
              </a:buClr>
              <a:buSzPts val="3600"/>
              <a:buFont typeface="Arial"/>
              <a:buNone/>
            </a:pPr>
            <a:r>
              <a:rPr b="1" i="0" lang="en-US" sz="3600" u="none">
                <a:solidFill>
                  <a:srgbClr val="1C1C1C"/>
                </a:solidFill>
                <a:latin typeface="Arial"/>
                <a:ea typeface="Arial"/>
                <a:cs typeface="Arial"/>
                <a:sym typeface="Arial"/>
              </a:rPr>
              <a:t>Adverbs</a:t>
            </a:r>
            <a:endParaRPr/>
          </a:p>
        </p:txBody>
      </p:sp>
      <p:sp>
        <p:nvSpPr>
          <p:cNvPr id="142" name="Google Shape;142;p11"/>
          <p:cNvSpPr txBox="1"/>
          <p:nvPr/>
        </p:nvSpPr>
        <p:spPr>
          <a:xfrm>
            <a:off x="755650" y="1514475"/>
            <a:ext cx="7632700" cy="422275"/>
          </a:xfrm>
          <a:prstGeom prst="rect">
            <a:avLst/>
          </a:prstGeom>
          <a:noFill/>
          <a:ln>
            <a:noFill/>
          </a:ln>
        </p:spPr>
        <p:txBody>
          <a:bodyPr anchorCtr="0" anchor="t" bIns="72000" lIns="0" spcFirstLastPara="1" rIns="0" wrap="square" tIns="72000">
            <a:spAutoFit/>
          </a:bodyPr>
          <a:lstStyle/>
          <a:p>
            <a:pPr indent="0" lvl="0" marL="0" marR="0" rtl="0" algn="l">
              <a:lnSpc>
                <a:spcPct val="100000"/>
              </a:lnSpc>
              <a:spcBef>
                <a:spcPts val="0"/>
              </a:spcBef>
              <a:spcAft>
                <a:spcPts val="0"/>
              </a:spcAft>
              <a:buClr>
                <a:schemeClr val="dk1"/>
              </a:buClr>
              <a:buSzPts val="1800"/>
              <a:buFont typeface="Arial"/>
              <a:buNone/>
            </a:pPr>
            <a:r>
              <a:rPr lang="en-US" sz="1800">
                <a:solidFill>
                  <a:schemeClr val="dk1"/>
                </a:solidFill>
              </a:rPr>
              <a:t>In your English books</a:t>
            </a:r>
            <a:r>
              <a:rPr b="0" i="0" lang="en-US" sz="1800" u="none">
                <a:solidFill>
                  <a:schemeClr val="dk1"/>
                </a:solidFill>
                <a:latin typeface="Arial"/>
                <a:ea typeface="Arial"/>
                <a:cs typeface="Arial"/>
                <a:sym typeface="Arial"/>
              </a:rPr>
              <a:t>, make a list of five adverbs to describe your verbs. </a:t>
            </a:r>
            <a:endParaRPr/>
          </a:p>
        </p:txBody>
      </p:sp>
      <p:pic>
        <p:nvPicPr>
          <p:cNvPr id="143" name="Google Shape;143;p11"/>
          <p:cNvPicPr preferRelativeResize="0"/>
          <p:nvPr/>
        </p:nvPicPr>
        <p:blipFill rotWithShape="1">
          <a:blip r:embed="rId3">
            <a:alphaModFix/>
          </a:blip>
          <a:srcRect b="0" l="0" r="0" t="0"/>
          <a:stretch/>
        </p:blipFill>
        <p:spPr>
          <a:xfrm>
            <a:off x="1417637" y="2038350"/>
            <a:ext cx="6308725" cy="420528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2"/>
          <p:cNvSpPr/>
          <p:nvPr>
            <p:ph type="title"/>
          </p:nvPr>
        </p:nvSpPr>
        <p:spPr>
          <a:xfrm>
            <a:off x="457200" y="479425"/>
            <a:ext cx="8220075" cy="993775"/>
          </a:xfrm>
          <a:prstGeom prst="roundRect">
            <a:avLst>
              <a:gd fmla="val 16667" name="adj"/>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1C1C1C"/>
              </a:buClr>
              <a:buSzPts val="3600"/>
              <a:buFont typeface="Arial"/>
              <a:buNone/>
            </a:pPr>
            <a:r>
              <a:rPr b="1" i="0" lang="en-US" sz="3600" u="none">
                <a:solidFill>
                  <a:srgbClr val="1C1C1C"/>
                </a:solidFill>
                <a:latin typeface="Arial"/>
                <a:ea typeface="Arial"/>
                <a:cs typeface="Arial"/>
                <a:sym typeface="Arial"/>
              </a:rPr>
              <a:t>Have a Look</a:t>
            </a:r>
            <a:endParaRPr/>
          </a:p>
        </p:txBody>
      </p:sp>
      <p:sp>
        <p:nvSpPr>
          <p:cNvPr id="149" name="Google Shape;149;p12"/>
          <p:cNvSpPr txBox="1"/>
          <p:nvPr/>
        </p:nvSpPr>
        <p:spPr>
          <a:xfrm>
            <a:off x="755650" y="1514475"/>
            <a:ext cx="7632700" cy="2222500"/>
          </a:xfrm>
          <a:prstGeom prst="rect">
            <a:avLst/>
          </a:prstGeom>
          <a:noFill/>
          <a:ln>
            <a:noFill/>
          </a:ln>
        </p:spPr>
        <p:txBody>
          <a:bodyPr anchorCtr="0" anchor="t" bIns="72000" lIns="0" spcFirstLastPara="1" rIns="0" wrap="square" tIns="72000">
            <a:spAutoFit/>
          </a:bodyPr>
          <a:lstStyle/>
          <a:p>
            <a:pPr indent="0" lvl="0" marL="0" marR="0" rtl="0" algn="l">
              <a:lnSpc>
                <a:spcPct val="15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You should now have a list of:</a:t>
            </a:r>
            <a:endParaRPr/>
          </a:p>
          <a:p>
            <a:pPr indent="-114300" lvl="0" marL="0" marR="0" rtl="0" algn="l">
              <a:lnSpc>
                <a:spcPct val="150000"/>
              </a:lnSpc>
              <a:spcBef>
                <a:spcPts val="0"/>
              </a:spcBef>
              <a:spcAft>
                <a:spcPts val="0"/>
              </a:spcAft>
              <a:buClr>
                <a:schemeClr val="dk1"/>
              </a:buClr>
              <a:buSzPts val="1800"/>
              <a:buFont typeface="Arial"/>
              <a:buChar char="•"/>
            </a:pPr>
            <a:r>
              <a:rPr b="0" i="0" lang="en-US" sz="1800" u="none">
                <a:solidFill>
                  <a:schemeClr val="dk1"/>
                </a:solidFill>
                <a:latin typeface="Arial"/>
                <a:ea typeface="Arial"/>
                <a:cs typeface="Arial"/>
                <a:sym typeface="Arial"/>
              </a:rPr>
              <a:t>five adjectives;</a:t>
            </a:r>
            <a:endParaRPr/>
          </a:p>
          <a:p>
            <a:pPr indent="-114300" lvl="0" marL="0" marR="0" rtl="0" algn="l">
              <a:lnSpc>
                <a:spcPct val="150000"/>
              </a:lnSpc>
              <a:spcBef>
                <a:spcPts val="0"/>
              </a:spcBef>
              <a:spcAft>
                <a:spcPts val="0"/>
              </a:spcAft>
              <a:buClr>
                <a:schemeClr val="dk1"/>
              </a:buClr>
              <a:buSzPts val="1800"/>
              <a:buFont typeface="Arial"/>
              <a:buChar char="•"/>
            </a:pPr>
            <a:r>
              <a:rPr b="0" i="0" lang="en-US" sz="1800" u="none">
                <a:solidFill>
                  <a:schemeClr val="dk1"/>
                </a:solidFill>
                <a:latin typeface="Arial"/>
                <a:ea typeface="Arial"/>
                <a:cs typeface="Arial"/>
                <a:sym typeface="Arial"/>
              </a:rPr>
              <a:t>five nouns;</a:t>
            </a:r>
            <a:endParaRPr/>
          </a:p>
          <a:p>
            <a:pPr indent="-114300" lvl="0" marL="0" marR="0" rtl="0" algn="l">
              <a:lnSpc>
                <a:spcPct val="150000"/>
              </a:lnSpc>
              <a:spcBef>
                <a:spcPts val="0"/>
              </a:spcBef>
              <a:spcAft>
                <a:spcPts val="0"/>
              </a:spcAft>
              <a:buClr>
                <a:schemeClr val="dk1"/>
              </a:buClr>
              <a:buSzPts val="1800"/>
              <a:buFont typeface="Arial"/>
              <a:buChar char="•"/>
            </a:pPr>
            <a:r>
              <a:rPr b="0" i="0" lang="en-US" sz="1800" u="none">
                <a:solidFill>
                  <a:schemeClr val="dk1"/>
                </a:solidFill>
                <a:latin typeface="Arial"/>
                <a:ea typeface="Arial"/>
                <a:cs typeface="Arial"/>
                <a:sym typeface="Arial"/>
              </a:rPr>
              <a:t>five verbs;</a:t>
            </a:r>
            <a:endParaRPr/>
          </a:p>
          <a:p>
            <a:pPr indent="-114300" lvl="0" marL="0" marR="0" rtl="0" algn="l">
              <a:lnSpc>
                <a:spcPct val="150000"/>
              </a:lnSpc>
              <a:spcBef>
                <a:spcPts val="0"/>
              </a:spcBef>
              <a:spcAft>
                <a:spcPts val="0"/>
              </a:spcAft>
              <a:buClr>
                <a:schemeClr val="dk1"/>
              </a:buClr>
              <a:buSzPts val="1800"/>
              <a:buFont typeface="Arial"/>
              <a:buChar char="•"/>
            </a:pPr>
            <a:r>
              <a:rPr b="0" i="0" lang="en-US" sz="1800" u="none">
                <a:solidFill>
                  <a:schemeClr val="dk1"/>
                </a:solidFill>
                <a:latin typeface="Arial"/>
                <a:ea typeface="Arial"/>
                <a:cs typeface="Arial"/>
                <a:sym typeface="Arial"/>
              </a:rPr>
              <a:t>five adverbs.</a:t>
            </a:r>
            <a:endParaRPr/>
          </a:p>
        </p:txBody>
      </p:sp>
      <p:sp>
        <p:nvSpPr>
          <p:cNvPr id="150" name="Google Shape;150;p12"/>
          <p:cNvSpPr txBox="1"/>
          <p:nvPr/>
        </p:nvSpPr>
        <p:spPr>
          <a:xfrm>
            <a:off x="695325" y="4371975"/>
            <a:ext cx="2562225" cy="1325562"/>
          </a:xfrm>
          <a:prstGeom prst="rect">
            <a:avLst/>
          </a:prstGeom>
          <a:solidFill>
            <a:schemeClr val="lt1"/>
          </a:solidFill>
          <a:ln cap="flat" cmpd="sng" w="28575">
            <a:solidFill>
              <a:srgbClr val="87BD31"/>
            </a:solidFill>
            <a:prstDash val="solid"/>
            <a:miter lim="800000"/>
            <a:headEnd len="sm" w="sm" type="none"/>
            <a:tailEnd len="sm" w="sm" type="none"/>
          </a:ln>
        </p:spPr>
        <p:txBody>
          <a:bodyPr anchorCtr="0" anchor="t" bIns="108000" lIns="108000" spcFirstLastPara="1" rIns="108000" wrap="square" tIns="1080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We have a good basis for some writing. However, </a:t>
            </a:r>
            <a:r>
              <a:rPr b="1" i="0" lang="en-US" sz="1800" u="none">
                <a:solidFill>
                  <a:schemeClr val="dk1"/>
                </a:solidFill>
                <a:latin typeface="Arial"/>
                <a:ea typeface="Arial"/>
                <a:cs typeface="Arial"/>
                <a:sym typeface="Arial"/>
              </a:rPr>
              <a:t>great</a:t>
            </a:r>
            <a:r>
              <a:rPr b="0" i="0" lang="en-US" sz="1800" u="none">
                <a:solidFill>
                  <a:schemeClr val="dk1"/>
                </a:solidFill>
                <a:latin typeface="Arial"/>
                <a:ea typeface="Arial"/>
                <a:cs typeface="Arial"/>
                <a:sym typeface="Arial"/>
              </a:rPr>
              <a:t> writers need a little more…</a:t>
            </a:r>
            <a:endParaRPr/>
          </a:p>
        </p:txBody>
      </p:sp>
      <p:pic>
        <p:nvPicPr>
          <p:cNvPr id="151" name="Google Shape;151;p12"/>
          <p:cNvPicPr preferRelativeResize="0"/>
          <p:nvPr/>
        </p:nvPicPr>
        <p:blipFill rotWithShape="1">
          <a:blip r:embed="rId3">
            <a:alphaModFix/>
          </a:blip>
          <a:srcRect b="0" l="0" r="0" t="0"/>
          <a:stretch/>
        </p:blipFill>
        <p:spPr>
          <a:xfrm>
            <a:off x="3500437" y="2389187"/>
            <a:ext cx="5194300" cy="401796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xEl>
                                              <p:pRg end="0" st="0"/>
                                            </p:txEl>
                                          </p:spTgt>
                                        </p:tgtEl>
                                        <p:attrNameLst>
                                          <p:attrName>style.visibility</p:attrName>
                                        </p:attrNameLst>
                                      </p:cBhvr>
                                      <p:to>
                                        <p:strVal val="visible"/>
                                      </p:to>
                                    </p:set>
                                    <p:animEffect filter="fade" transition="in">
                                      <p:cBhvr>
                                        <p:cTn dur="500"/>
                                        <p:tgtEl>
                                          <p:spTgt spid="14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xEl>
                                              <p:pRg end="1" st="1"/>
                                            </p:txEl>
                                          </p:spTgt>
                                        </p:tgtEl>
                                        <p:attrNameLst>
                                          <p:attrName>style.visibility</p:attrName>
                                        </p:attrNameLst>
                                      </p:cBhvr>
                                      <p:to>
                                        <p:strVal val="visible"/>
                                      </p:to>
                                    </p:set>
                                    <p:animEffect filter="fade" transition="in">
                                      <p:cBhvr>
                                        <p:cTn dur="500"/>
                                        <p:tgtEl>
                                          <p:spTgt spid="14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xEl>
                                              <p:pRg end="2" st="2"/>
                                            </p:txEl>
                                          </p:spTgt>
                                        </p:tgtEl>
                                        <p:attrNameLst>
                                          <p:attrName>style.visibility</p:attrName>
                                        </p:attrNameLst>
                                      </p:cBhvr>
                                      <p:to>
                                        <p:strVal val="visible"/>
                                      </p:to>
                                    </p:set>
                                    <p:animEffect filter="fade" transition="in">
                                      <p:cBhvr>
                                        <p:cTn dur="500"/>
                                        <p:tgtEl>
                                          <p:spTgt spid="14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xEl>
                                              <p:pRg end="3" st="3"/>
                                            </p:txEl>
                                          </p:spTgt>
                                        </p:tgtEl>
                                        <p:attrNameLst>
                                          <p:attrName>style.visibility</p:attrName>
                                        </p:attrNameLst>
                                      </p:cBhvr>
                                      <p:to>
                                        <p:strVal val="visible"/>
                                      </p:to>
                                    </p:set>
                                    <p:animEffect filter="fade" transition="in">
                                      <p:cBhvr>
                                        <p:cTn dur="500"/>
                                        <p:tgtEl>
                                          <p:spTgt spid="14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xEl>
                                              <p:pRg end="4" st="4"/>
                                            </p:txEl>
                                          </p:spTgt>
                                        </p:tgtEl>
                                        <p:attrNameLst>
                                          <p:attrName>style.visibility</p:attrName>
                                        </p:attrNameLst>
                                      </p:cBhvr>
                                      <p:to>
                                        <p:strVal val="visible"/>
                                      </p:to>
                                    </p:set>
                                    <p:animEffect filter="fade" transition="in">
                                      <p:cBhvr>
                                        <p:cTn dur="500"/>
                                        <p:tgtEl>
                                          <p:spTgt spid="14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500"/>
                                        <p:tgtEl>
                                          <p:spTgt spid="1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3"/>
          <p:cNvSpPr/>
          <p:nvPr>
            <p:ph type="title"/>
          </p:nvPr>
        </p:nvSpPr>
        <p:spPr>
          <a:xfrm>
            <a:off x="461962" y="2735262"/>
            <a:ext cx="8220075" cy="995362"/>
          </a:xfrm>
          <a:prstGeom prst="roundRect">
            <a:avLst>
              <a:gd fmla="val 16667" name="adj"/>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08743A"/>
              </a:buClr>
              <a:buSzPts val="6600"/>
              <a:buFont typeface="Arial"/>
              <a:buNone/>
            </a:pPr>
            <a:r>
              <a:rPr b="1" i="0" lang="en-US" sz="6600" u="none">
                <a:solidFill>
                  <a:srgbClr val="08743A"/>
                </a:solidFill>
                <a:latin typeface="Arial"/>
                <a:ea typeface="Arial"/>
                <a:cs typeface="Arial"/>
                <a:sym typeface="Arial"/>
              </a:rPr>
              <a:t>Figurative Language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14"/>
          <p:cNvSpPr/>
          <p:nvPr>
            <p:ph type="title"/>
          </p:nvPr>
        </p:nvSpPr>
        <p:spPr>
          <a:xfrm>
            <a:off x="457200" y="479425"/>
            <a:ext cx="8220075" cy="993775"/>
          </a:xfrm>
          <a:prstGeom prst="roundRect">
            <a:avLst>
              <a:gd fmla="val 16667" name="adj"/>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1C1C1C"/>
              </a:buClr>
              <a:buSzPts val="3600"/>
              <a:buFont typeface="Arial"/>
              <a:buNone/>
            </a:pPr>
            <a:r>
              <a:rPr b="1" i="0" lang="en-US" sz="3600" u="none">
                <a:solidFill>
                  <a:srgbClr val="1C1C1C"/>
                </a:solidFill>
                <a:latin typeface="Arial"/>
                <a:ea typeface="Arial"/>
                <a:cs typeface="Arial"/>
                <a:sym typeface="Arial"/>
              </a:rPr>
              <a:t>Similes</a:t>
            </a:r>
            <a:endParaRPr/>
          </a:p>
        </p:txBody>
      </p:sp>
      <p:sp>
        <p:nvSpPr>
          <p:cNvPr id="162" name="Google Shape;162;p14"/>
          <p:cNvSpPr txBox="1"/>
          <p:nvPr/>
        </p:nvSpPr>
        <p:spPr>
          <a:xfrm>
            <a:off x="755650" y="1514475"/>
            <a:ext cx="7632700" cy="698500"/>
          </a:xfrm>
          <a:prstGeom prst="rect">
            <a:avLst/>
          </a:prstGeom>
          <a:noFill/>
          <a:ln>
            <a:noFill/>
          </a:ln>
        </p:spPr>
        <p:txBody>
          <a:bodyPr anchorCtr="0" anchor="t" bIns="72000" lIns="0" spcFirstLastPara="1" rIns="0" wrap="square" tIns="720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A simile describes something by comparing it to something else using ‘like’ or ‘as’.</a:t>
            </a:r>
            <a:endParaRPr/>
          </a:p>
        </p:txBody>
      </p:sp>
      <p:pic>
        <p:nvPicPr>
          <p:cNvPr id="163" name="Google Shape;163;p14"/>
          <p:cNvPicPr preferRelativeResize="0"/>
          <p:nvPr/>
        </p:nvPicPr>
        <p:blipFill rotWithShape="1">
          <a:blip r:embed="rId3">
            <a:alphaModFix/>
          </a:blip>
          <a:srcRect b="0" l="0" r="0" t="0"/>
          <a:stretch/>
        </p:blipFill>
        <p:spPr>
          <a:xfrm>
            <a:off x="3652837" y="2389187"/>
            <a:ext cx="5029200" cy="4017962"/>
          </a:xfrm>
          <a:prstGeom prst="rect">
            <a:avLst/>
          </a:prstGeom>
          <a:noFill/>
          <a:ln>
            <a:noFill/>
          </a:ln>
        </p:spPr>
      </p:pic>
      <p:sp>
        <p:nvSpPr>
          <p:cNvPr id="164" name="Google Shape;164;p14"/>
          <p:cNvSpPr txBox="1"/>
          <p:nvPr/>
        </p:nvSpPr>
        <p:spPr>
          <a:xfrm>
            <a:off x="755650" y="2389187"/>
            <a:ext cx="4365625" cy="2084387"/>
          </a:xfrm>
          <a:prstGeom prst="rect">
            <a:avLst/>
          </a:prstGeom>
          <a:noFill/>
          <a:ln>
            <a:noFill/>
          </a:ln>
        </p:spPr>
        <p:txBody>
          <a:bodyPr anchorCtr="0" anchor="t" bIns="72000" lIns="0" spcFirstLastPara="1" rIns="0" wrap="square" tIns="720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E.g. The lion’s roar was </a:t>
            </a:r>
            <a:r>
              <a:rPr b="0" i="0" lang="en-US" sz="1800" u="none">
                <a:solidFill>
                  <a:srgbClr val="F08115"/>
                </a:solidFill>
                <a:latin typeface="Arial"/>
                <a:ea typeface="Arial"/>
                <a:cs typeface="Arial"/>
                <a:sym typeface="Arial"/>
              </a:rPr>
              <a:t>like a </a:t>
            </a:r>
            <a:r>
              <a:rPr b="0" i="0" lang="en-US" sz="1800" u="none">
                <a:solidFill>
                  <a:schemeClr val="dk1"/>
                </a:solidFill>
                <a:latin typeface="Arial"/>
                <a:ea typeface="Arial"/>
                <a:cs typeface="Arial"/>
                <a:sym typeface="Arial"/>
              </a:rPr>
              <a:t>trumpet, calling the pride to war. </a:t>
            </a:r>
            <a:br>
              <a:rPr b="0" i="0" lang="en-US" sz="1800" u="none">
                <a:solidFill>
                  <a:schemeClr val="dk1"/>
                </a:solidFill>
                <a:latin typeface="Arial"/>
                <a:ea typeface="Arial"/>
                <a:cs typeface="Arial"/>
                <a:sym typeface="Arial"/>
              </a:rPr>
            </a:br>
            <a:endParaRPr/>
          </a:p>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Or</a:t>
            </a:r>
            <a:br>
              <a:rPr b="0" i="0" lang="en-US" sz="1800" u="none">
                <a:solidFill>
                  <a:schemeClr val="dk1"/>
                </a:solidFill>
                <a:latin typeface="Arial"/>
                <a:ea typeface="Arial"/>
                <a:cs typeface="Arial"/>
                <a:sym typeface="Arial"/>
              </a:rPr>
            </a:br>
            <a:endParaRPr/>
          </a:p>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E.g. The elephant’s skin was </a:t>
            </a:r>
            <a:r>
              <a:rPr b="0" i="0" lang="en-US" sz="1800" u="none">
                <a:solidFill>
                  <a:srgbClr val="F08115"/>
                </a:solidFill>
                <a:latin typeface="Arial"/>
                <a:ea typeface="Arial"/>
                <a:cs typeface="Arial"/>
                <a:sym typeface="Arial"/>
              </a:rPr>
              <a:t>as</a:t>
            </a:r>
            <a:r>
              <a:rPr b="0" i="0" lang="en-US" sz="1800" u="none">
                <a:solidFill>
                  <a:schemeClr val="dk1"/>
                </a:solidFill>
                <a:latin typeface="Arial"/>
                <a:ea typeface="Arial"/>
                <a:cs typeface="Arial"/>
                <a:sym typeface="Arial"/>
              </a:rPr>
              <a:t> grey </a:t>
            </a:r>
            <a:r>
              <a:rPr b="0" i="0" lang="en-US" sz="1800" u="none">
                <a:solidFill>
                  <a:srgbClr val="F08115"/>
                </a:solidFill>
                <a:latin typeface="Arial"/>
                <a:ea typeface="Arial"/>
                <a:cs typeface="Arial"/>
                <a:sym typeface="Arial"/>
              </a:rPr>
              <a:t>as</a:t>
            </a:r>
            <a:r>
              <a:rPr b="0" i="0" lang="en-US" sz="1800" u="none">
                <a:solidFill>
                  <a:srgbClr val="0682CF"/>
                </a:solidFill>
                <a:latin typeface="Arial"/>
                <a:ea typeface="Arial"/>
                <a:cs typeface="Arial"/>
                <a:sym typeface="Arial"/>
              </a:rPr>
              <a:t> </a:t>
            </a:r>
            <a:r>
              <a:rPr b="0" i="0" lang="en-US" sz="1800" u="none">
                <a:solidFill>
                  <a:schemeClr val="dk1"/>
                </a:solidFill>
                <a:latin typeface="Arial"/>
                <a:ea typeface="Arial"/>
                <a:cs typeface="Arial"/>
                <a:sym typeface="Arial"/>
              </a:rPr>
              <a:t>the miserable sky.</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xEl>
                                              <p:pRg end="0" st="0"/>
                                            </p:txEl>
                                          </p:spTgt>
                                        </p:tgtEl>
                                        <p:attrNameLst>
                                          <p:attrName>style.visibility</p:attrName>
                                        </p:attrNameLst>
                                      </p:cBhvr>
                                      <p:to>
                                        <p:strVal val="visible"/>
                                      </p:to>
                                    </p:set>
                                    <p:animEffect filter="fade" transition="in">
                                      <p:cBhvr>
                                        <p:cTn dur="500"/>
                                        <p:tgtEl>
                                          <p:spTgt spid="16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xEl>
                                              <p:pRg end="0" st="0"/>
                                            </p:txEl>
                                          </p:spTgt>
                                        </p:tgtEl>
                                        <p:attrNameLst>
                                          <p:attrName>style.visibility</p:attrName>
                                        </p:attrNameLst>
                                      </p:cBhvr>
                                      <p:to>
                                        <p:strVal val="visible"/>
                                      </p:to>
                                    </p:set>
                                    <p:animEffect filter="fade" transition="in">
                                      <p:cBhvr>
                                        <p:cTn dur="500"/>
                                        <p:tgtEl>
                                          <p:spTgt spid="16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xEl>
                                              <p:pRg end="1" st="1"/>
                                            </p:txEl>
                                          </p:spTgt>
                                        </p:tgtEl>
                                        <p:attrNameLst>
                                          <p:attrName>style.visibility</p:attrName>
                                        </p:attrNameLst>
                                      </p:cBhvr>
                                      <p:to>
                                        <p:strVal val="visible"/>
                                      </p:to>
                                    </p:set>
                                    <p:animEffect filter="fade" transition="in">
                                      <p:cBhvr>
                                        <p:cTn dur="500"/>
                                        <p:tgtEl>
                                          <p:spTgt spid="16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xEl>
                                              <p:pRg end="2" st="2"/>
                                            </p:txEl>
                                          </p:spTgt>
                                        </p:tgtEl>
                                        <p:attrNameLst>
                                          <p:attrName>style.visibility</p:attrName>
                                        </p:attrNameLst>
                                      </p:cBhvr>
                                      <p:to>
                                        <p:strVal val="visible"/>
                                      </p:to>
                                    </p:set>
                                    <p:animEffect filter="fade" transition="in">
                                      <p:cBhvr>
                                        <p:cTn dur="500"/>
                                        <p:tgtEl>
                                          <p:spTgt spid="164">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15"/>
          <p:cNvSpPr/>
          <p:nvPr>
            <p:ph type="title"/>
          </p:nvPr>
        </p:nvSpPr>
        <p:spPr>
          <a:xfrm>
            <a:off x="457200" y="479425"/>
            <a:ext cx="8220075" cy="993775"/>
          </a:xfrm>
          <a:prstGeom prst="roundRect">
            <a:avLst>
              <a:gd fmla="val 16667" name="adj"/>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1C1C1C"/>
              </a:buClr>
              <a:buSzPts val="3600"/>
              <a:buFont typeface="Arial"/>
              <a:buNone/>
            </a:pPr>
            <a:r>
              <a:rPr b="1" i="0" lang="en-US" sz="3600" u="none">
                <a:solidFill>
                  <a:srgbClr val="1C1C1C"/>
                </a:solidFill>
                <a:latin typeface="Arial"/>
                <a:ea typeface="Arial"/>
                <a:cs typeface="Arial"/>
                <a:sym typeface="Arial"/>
              </a:rPr>
              <a:t>Similes</a:t>
            </a:r>
            <a:endParaRPr/>
          </a:p>
        </p:txBody>
      </p:sp>
      <p:sp>
        <p:nvSpPr>
          <p:cNvPr id="170" name="Google Shape;170;p15"/>
          <p:cNvSpPr txBox="1"/>
          <p:nvPr/>
        </p:nvSpPr>
        <p:spPr>
          <a:xfrm>
            <a:off x="755650" y="1514475"/>
            <a:ext cx="7632700" cy="422275"/>
          </a:xfrm>
          <a:prstGeom prst="rect">
            <a:avLst/>
          </a:prstGeom>
          <a:noFill/>
          <a:ln>
            <a:noFill/>
          </a:ln>
        </p:spPr>
        <p:txBody>
          <a:bodyPr anchorCtr="0" anchor="t" bIns="72000" lIns="0" spcFirstLastPara="1" rIns="0" wrap="square" tIns="72000">
            <a:spAutoFit/>
          </a:bodyPr>
          <a:lstStyle/>
          <a:p>
            <a:pPr indent="0" lvl="0" marL="0" marR="0" rtl="0" algn="l">
              <a:lnSpc>
                <a:spcPct val="100000"/>
              </a:lnSpc>
              <a:spcBef>
                <a:spcPts val="0"/>
              </a:spcBef>
              <a:spcAft>
                <a:spcPts val="0"/>
              </a:spcAft>
              <a:buClr>
                <a:schemeClr val="dk1"/>
              </a:buClr>
              <a:buSzPts val="1800"/>
              <a:buFont typeface="Arial"/>
              <a:buNone/>
            </a:pPr>
            <a:r>
              <a:rPr lang="en-US" sz="1800">
                <a:solidFill>
                  <a:schemeClr val="dk1"/>
                </a:solidFill>
              </a:rPr>
              <a:t>In your English books</a:t>
            </a:r>
            <a:r>
              <a:rPr b="0" i="0" lang="en-US" sz="1800" u="none">
                <a:solidFill>
                  <a:schemeClr val="dk1"/>
                </a:solidFill>
                <a:latin typeface="Arial"/>
                <a:ea typeface="Arial"/>
                <a:cs typeface="Arial"/>
                <a:sym typeface="Arial"/>
              </a:rPr>
              <a:t>, use your ideas so far to create two similes.</a:t>
            </a:r>
            <a:endParaRPr/>
          </a:p>
        </p:txBody>
      </p:sp>
      <p:pic>
        <p:nvPicPr>
          <p:cNvPr id="171" name="Google Shape;171;p15"/>
          <p:cNvPicPr preferRelativeResize="0"/>
          <p:nvPr/>
        </p:nvPicPr>
        <p:blipFill rotWithShape="1">
          <a:blip r:embed="rId3">
            <a:alphaModFix/>
          </a:blip>
          <a:srcRect b="0" l="0" r="0" t="0"/>
          <a:stretch/>
        </p:blipFill>
        <p:spPr>
          <a:xfrm>
            <a:off x="1417637" y="2038350"/>
            <a:ext cx="6308725" cy="420528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16"/>
          <p:cNvSpPr/>
          <p:nvPr>
            <p:ph type="title"/>
          </p:nvPr>
        </p:nvSpPr>
        <p:spPr>
          <a:xfrm>
            <a:off x="457200" y="479425"/>
            <a:ext cx="8220075" cy="993775"/>
          </a:xfrm>
          <a:prstGeom prst="roundRect">
            <a:avLst>
              <a:gd fmla="val 16667" name="adj"/>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1C1C1C"/>
              </a:buClr>
              <a:buSzPts val="3600"/>
              <a:buFont typeface="Arial"/>
              <a:buNone/>
            </a:pPr>
            <a:r>
              <a:rPr b="1" i="0" lang="en-US" sz="3600" u="none">
                <a:solidFill>
                  <a:srgbClr val="1C1C1C"/>
                </a:solidFill>
                <a:latin typeface="Arial"/>
                <a:ea typeface="Arial"/>
                <a:cs typeface="Arial"/>
                <a:sym typeface="Arial"/>
              </a:rPr>
              <a:t>Metaphors</a:t>
            </a:r>
            <a:endParaRPr/>
          </a:p>
        </p:txBody>
      </p:sp>
      <p:sp>
        <p:nvSpPr>
          <p:cNvPr id="177" name="Google Shape;177;p16"/>
          <p:cNvSpPr txBox="1"/>
          <p:nvPr/>
        </p:nvSpPr>
        <p:spPr>
          <a:xfrm>
            <a:off x="755650" y="1514475"/>
            <a:ext cx="7632700" cy="976312"/>
          </a:xfrm>
          <a:prstGeom prst="rect">
            <a:avLst/>
          </a:prstGeom>
          <a:noFill/>
          <a:ln>
            <a:noFill/>
          </a:ln>
        </p:spPr>
        <p:txBody>
          <a:bodyPr anchorCtr="0" anchor="t" bIns="72000" lIns="0" spcFirstLastPara="1" rIns="0" wrap="square" tIns="720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Metaphors describe something as being something else.</a:t>
            </a:r>
            <a:br>
              <a:rPr b="0" i="0" lang="en-US" sz="1800" u="none">
                <a:solidFill>
                  <a:schemeClr val="dk1"/>
                </a:solidFill>
                <a:latin typeface="Arial"/>
                <a:ea typeface="Arial"/>
                <a:cs typeface="Arial"/>
                <a:sym typeface="Arial"/>
              </a:rPr>
            </a:br>
            <a:endParaRPr/>
          </a:p>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E.g. The lion’s roar was a trumpet, calling the pride to war.</a:t>
            </a:r>
            <a:endParaRPr/>
          </a:p>
        </p:txBody>
      </p:sp>
      <p:sp>
        <p:nvSpPr>
          <p:cNvPr id="178" name="Google Shape;178;p16"/>
          <p:cNvSpPr txBox="1"/>
          <p:nvPr/>
        </p:nvSpPr>
        <p:spPr>
          <a:xfrm>
            <a:off x="755650" y="2735262"/>
            <a:ext cx="2170112" cy="2433637"/>
          </a:xfrm>
          <a:prstGeom prst="rect">
            <a:avLst/>
          </a:prstGeom>
          <a:solidFill>
            <a:schemeClr val="lt1"/>
          </a:solidFill>
          <a:ln cap="flat" cmpd="sng" w="28575">
            <a:solidFill>
              <a:srgbClr val="87BD31"/>
            </a:solidFill>
            <a:prstDash val="solid"/>
            <a:miter lim="800000"/>
            <a:headEnd len="sm" w="sm" type="none"/>
            <a:tailEnd len="sm" w="sm" type="none"/>
          </a:ln>
        </p:spPr>
        <p:txBody>
          <a:bodyPr anchorCtr="0" anchor="t" bIns="108000" lIns="108000" spcFirstLastPara="1" rIns="108000" wrap="square" tIns="108000">
            <a:spAutoFit/>
          </a:bodyPr>
          <a:lstStyle/>
          <a:p>
            <a:pPr indent="0" lvl="0" marL="0" marR="0" rtl="0" algn="l">
              <a:lnSpc>
                <a:spcPct val="100000"/>
              </a:lnSpc>
              <a:spcBef>
                <a:spcPts val="0"/>
              </a:spcBef>
              <a:spcAft>
                <a:spcPts val="0"/>
              </a:spcAft>
              <a:buClr>
                <a:srgbClr val="5B8231"/>
              </a:buClr>
              <a:buSzPts val="1800"/>
              <a:buFont typeface="Arial"/>
              <a:buNone/>
            </a:pPr>
            <a:r>
              <a:rPr b="0" i="0" lang="en-US" sz="1800" u="none">
                <a:solidFill>
                  <a:srgbClr val="5B8231"/>
                </a:solidFill>
                <a:latin typeface="Arial"/>
                <a:ea typeface="Arial"/>
                <a:cs typeface="Arial"/>
                <a:sym typeface="Arial"/>
              </a:rPr>
              <a:t>Top Tip: </a:t>
            </a:r>
            <a:br>
              <a:rPr b="0" i="0" lang="en-US" sz="1800" u="none">
                <a:solidFill>
                  <a:srgbClr val="65032D"/>
                </a:solidFill>
                <a:latin typeface="Arial"/>
                <a:ea typeface="Arial"/>
                <a:cs typeface="Arial"/>
                <a:sym typeface="Arial"/>
              </a:rPr>
            </a:br>
            <a:r>
              <a:rPr b="0" i="0" lang="en-US" sz="1800" u="none">
                <a:solidFill>
                  <a:schemeClr val="dk1"/>
                </a:solidFill>
                <a:latin typeface="Arial"/>
                <a:ea typeface="Arial"/>
                <a:cs typeface="Arial"/>
                <a:sym typeface="Arial"/>
              </a:rPr>
              <a:t>Metaphors are a powerful way to describe and can create strong, vivid images. They are a really useful tool when describing.</a:t>
            </a:r>
            <a:endParaRPr/>
          </a:p>
        </p:txBody>
      </p:sp>
      <p:sp>
        <p:nvSpPr>
          <p:cNvPr id="179" name="Google Shape;179;p16"/>
          <p:cNvSpPr/>
          <p:nvPr/>
        </p:nvSpPr>
        <p:spPr>
          <a:xfrm>
            <a:off x="5751512" y="2638425"/>
            <a:ext cx="2801937" cy="1878012"/>
          </a:xfrm>
          <a:prstGeom prst="wedgeEllipseCallout">
            <a:avLst>
              <a:gd fmla="val -3367" name="adj1"/>
              <a:gd fmla="val 17386" name="adj2"/>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Can you think of one metaphor to use with your ideas so far?</a:t>
            </a:r>
            <a:endParaRPr/>
          </a:p>
        </p:txBody>
      </p:sp>
      <p:pic>
        <p:nvPicPr>
          <p:cNvPr id="180" name="Google Shape;180;p16"/>
          <p:cNvPicPr preferRelativeResize="0"/>
          <p:nvPr/>
        </p:nvPicPr>
        <p:blipFill rotWithShape="1">
          <a:blip r:embed="rId3">
            <a:alphaModFix/>
          </a:blip>
          <a:srcRect b="0" l="0" r="0" t="0"/>
          <a:stretch/>
        </p:blipFill>
        <p:spPr>
          <a:xfrm>
            <a:off x="2779712" y="3238500"/>
            <a:ext cx="3852862" cy="304323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xEl>
                                              <p:pRg end="0" st="0"/>
                                            </p:txEl>
                                          </p:spTgt>
                                        </p:tgtEl>
                                        <p:attrNameLst>
                                          <p:attrName>style.visibility</p:attrName>
                                        </p:attrNameLst>
                                      </p:cBhvr>
                                      <p:to>
                                        <p:strVal val="visible"/>
                                      </p:to>
                                    </p:set>
                                    <p:animEffect filter="fade" transition="in">
                                      <p:cBhvr>
                                        <p:cTn dur="500"/>
                                        <p:tgtEl>
                                          <p:spTgt spid="17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xEl>
                                              <p:pRg end="1" st="1"/>
                                            </p:txEl>
                                          </p:spTgt>
                                        </p:tgtEl>
                                        <p:attrNameLst>
                                          <p:attrName>style.visibility</p:attrName>
                                        </p:attrNameLst>
                                      </p:cBhvr>
                                      <p:to>
                                        <p:strVal val="visible"/>
                                      </p:to>
                                    </p:set>
                                    <p:animEffect filter="fade" transition="in">
                                      <p:cBhvr>
                                        <p:cTn dur="500"/>
                                        <p:tgtEl>
                                          <p:spTgt spid="17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500"/>
                                        <p:tgtEl>
                                          <p:spTgt spid="1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500"/>
                                        <p:tgtEl>
                                          <p:spTgt spid="179"/>
                                        </p:tgtEl>
                                      </p:cBhvr>
                                    </p:animEffect>
                                  </p:childTnLst>
                                </p:cTn>
                              </p:par>
                              <p:par>
                                <p:cTn fill="hold" nodeType="with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500"/>
                                        <p:tgtEl>
                                          <p:spTgt spid="1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17"/>
          <p:cNvSpPr/>
          <p:nvPr>
            <p:ph type="title"/>
          </p:nvPr>
        </p:nvSpPr>
        <p:spPr>
          <a:xfrm>
            <a:off x="457200" y="479425"/>
            <a:ext cx="8220075" cy="993775"/>
          </a:xfrm>
          <a:prstGeom prst="roundRect">
            <a:avLst>
              <a:gd fmla="val 16667" name="adj"/>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1C1C1C"/>
              </a:buClr>
              <a:buSzPts val="3600"/>
              <a:buFont typeface="Arial"/>
              <a:buNone/>
            </a:pPr>
            <a:r>
              <a:rPr b="1" i="0" lang="en-US" sz="3600" u="none">
                <a:solidFill>
                  <a:srgbClr val="1C1C1C"/>
                </a:solidFill>
                <a:latin typeface="Arial"/>
                <a:ea typeface="Arial"/>
                <a:cs typeface="Arial"/>
                <a:sym typeface="Arial"/>
              </a:rPr>
              <a:t>Metaphors</a:t>
            </a:r>
            <a:endParaRPr/>
          </a:p>
        </p:txBody>
      </p:sp>
      <p:sp>
        <p:nvSpPr>
          <p:cNvPr id="186" name="Google Shape;186;p17"/>
          <p:cNvSpPr txBox="1"/>
          <p:nvPr/>
        </p:nvSpPr>
        <p:spPr>
          <a:xfrm>
            <a:off x="755650" y="1514475"/>
            <a:ext cx="7632700" cy="422275"/>
          </a:xfrm>
          <a:prstGeom prst="rect">
            <a:avLst/>
          </a:prstGeom>
          <a:noFill/>
          <a:ln>
            <a:noFill/>
          </a:ln>
        </p:spPr>
        <p:txBody>
          <a:bodyPr anchorCtr="0" anchor="t" bIns="72000" lIns="0" spcFirstLastPara="1" rIns="0" wrap="square" tIns="72000">
            <a:spAutoFit/>
          </a:bodyPr>
          <a:lstStyle/>
          <a:p>
            <a:pPr indent="0" lvl="0" marL="0" marR="0" rtl="0" algn="l">
              <a:lnSpc>
                <a:spcPct val="100000"/>
              </a:lnSpc>
              <a:spcBef>
                <a:spcPts val="0"/>
              </a:spcBef>
              <a:spcAft>
                <a:spcPts val="0"/>
              </a:spcAft>
              <a:buClr>
                <a:schemeClr val="dk1"/>
              </a:buClr>
              <a:buSzPts val="1800"/>
              <a:buFont typeface="Arial"/>
              <a:buNone/>
            </a:pPr>
            <a:r>
              <a:rPr lang="en-US" sz="1800">
                <a:solidFill>
                  <a:schemeClr val="dk1"/>
                </a:solidFill>
              </a:rPr>
              <a:t>In your English books</a:t>
            </a:r>
            <a:r>
              <a:rPr b="0" i="0" lang="en-US" sz="1800" u="none">
                <a:solidFill>
                  <a:schemeClr val="dk1"/>
                </a:solidFill>
                <a:latin typeface="Arial"/>
                <a:ea typeface="Arial"/>
                <a:cs typeface="Arial"/>
                <a:sym typeface="Arial"/>
              </a:rPr>
              <a:t>, use your ideas so far to create two metaphors.</a:t>
            </a:r>
            <a:endParaRPr/>
          </a:p>
        </p:txBody>
      </p:sp>
      <p:pic>
        <p:nvPicPr>
          <p:cNvPr id="187" name="Google Shape;187;p17"/>
          <p:cNvPicPr preferRelativeResize="0"/>
          <p:nvPr/>
        </p:nvPicPr>
        <p:blipFill rotWithShape="1">
          <a:blip r:embed="rId3">
            <a:alphaModFix/>
          </a:blip>
          <a:srcRect b="0" l="0" r="0" t="0"/>
          <a:stretch/>
        </p:blipFill>
        <p:spPr>
          <a:xfrm>
            <a:off x="1417637" y="2038350"/>
            <a:ext cx="6308725" cy="420528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18"/>
          <p:cNvSpPr/>
          <p:nvPr>
            <p:ph type="title"/>
          </p:nvPr>
        </p:nvSpPr>
        <p:spPr>
          <a:xfrm>
            <a:off x="457200" y="479425"/>
            <a:ext cx="8220075" cy="993775"/>
          </a:xfrm>
          <a:prstGeom prst="roundRect">
            <a:avLst>
              <a:gd fmla="val 16667" name="adj"/>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1C1C1C"/>
              </a:buClr>
              <a:buSzPts val="3600"/>
              <a:buFont typeface="Arial"/>
              <a:buNone/>
            </a:pPr>
            <a:r>
              <a:rPr b="1" i="0" lang="en-US" sz="3600" u="none">
                <a:solidFill>
                  <a:srgbClr val="1C1C1C"/>
                </a:solidFill>
                <a:latin typeface="Arial"/>
                <a:ea typeface="Arial"/>
                <a:cs typeface="Arial"/>
                <a:sym typeface="Arial"/>
              </a:rPr>
              <a:t>Alliteration</a:t>
            </a:r>
            <a:endParaRPr/>
          </a:p>
        </p:txBody>
      </p:sp>
      <p:sp>
        <p:nvSpPr>
          <p:cNvPr id="193" name="Google Shape;193;p18"/>
          <p:cNvSpPr txBox="1"/>
          <p:nvPr/>
        </p:nvSpPr>
        <p:spPr>
          <a:xfrm>
            <a:off x="755650" y="1514475"/>
            <a:ext cx="7632700" cy="976312"/>
          </a:xfrm>
          <a:prstGeom prst="rect">
            <a:avLst/>
          </a:prstGeom>
          <a:noFill/>
          <a:ln>
            <a:noFill/>
          </a:ln>
        </p:spPr>
        <p:txBody>
          <a:bodyPr anchorCtr="0" anchor="t" bIns="72000" lIns="0" spcFirstLastPara="1" rIns="0" wrap="square" tIns="720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Alliteration is an effective way of adding ‘sound’ to your description.</a:t>
            </a:r>
            <a:br>
              <a:rPr b="0" i="0" lang="en-US" sz="1800" u="none">
                <a:solidFill>
                  <a:schemeClr val="dk1"/>
                </a:solidFill>
                <a:latin typeface="Arial"/>
                <a:ea typeface="Arial"/>
                <a:cs typeface="Arial"/>
                <a:sym typeface="Arial"/>
              </a:rPr>
            </a:br>
            <a:endParaRPr/>
          </a:p>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e.g. The </a:t>
            </a:r>
            <a:r>
              <a:rPr b="0" i="0" lang="en-US" sz="1800" u="none">
                <a:solidFill>
                  <a:srgbClr val="8E358A"/>
                </a:solidFill>
                <a:latin typeface="Arial"/>
                <a:ea typeface="Arial"/>
                <a:cs typeface="Arial"/>
                <a:sym typeface="Arial"/>
              </a:rPr>
              <a:t>r</a:t>
            </a:r>
            <a:r>
              <a:rPr b="0" i="0" lang="en-US" sz="1800" u="none">
                <a:solidFill>
                  <a:schemeClr val="dk1"/>
                </a:solidFill>
                <a:latin typeface="Arial"/>
                <a:ea typeface="Arial"/>
                <a:cs typeface="Arial"/>
                <a:sym typeface="Arial"/>
              </a:rPr>
              <a:t>oaring </a:t>
            </a:r>
            <a:r>
              <a:rPr b="0" i="0" lang="en-US" sz="1800" u="none">
                <a:solidFill>
                  <a:srgbClr val="8E358A"/>
                </a:solidFill>
                <a:latin typeface="Arial"/>
                <a:ea typeface="Arial"/>
                <a:cs typeface="Arial"/>
                <a:sym typeface="Arial"/>
              </a:rPr>
              <a:t>r</a:t>
            </a:r>
            <a:r>
              <a:rPr b="0" i="0" lang="en-US" sz="1800" u="none">
                <a:solidFill>
                  <a:schemeClr val="dk1"/>
                </a:solidFill>
                <a:latin typeface="Arial"/>
                <a:ea typeface="Arial"/>
                <a:cs typeface="Arial"/>
                <a:sym typeface="Arial"/>
              </a:rPr>
              <a:t>umbled </a:t>
            </a:r>
            <a:r>
              <a:rPr b="0" i="0" lang="en-US" sz="1800" u="none">
                <a:solidFill>
                  <a:srgbClr val="8E358A"/>
                </a:solidFill>
                <a:latin typeface="Arial"/>
                <a:ea typeface="Arial"/>
                <a:cs typeface="Arial"/>
                <a:sym typeface="Arial"/>
              </a:rPr>
              <a:t>r</a:t>
            </a:r>
            <a:r>
              <a:rPr b="0" i="0" lang="en-US" sz="1800" u="none">
                <a:solidFill>
                  <a:schemeClr val="dk1"/>
                </a:solidFill>
                <a:latin typeface="Arial"/>
                <a:ea typeface="Arial"/>
                <a:cs typeface="Arial"/>
                <a:sym typeface="Arial"/>
              </a:rPr>
              <a:t>epeatedly in the distance.</a:t>
            </a:r>
            <a:endParaRPr/>
          </a:p>
        </p:txBody>
      </p:sp>
      <p:sp>
        <p:nvSpPr>
          <p:cNvPr id="194" name="Google Shape;194;p18"/>
          <p:cNvSpPr txBox="1"/>
          <p:nvPr/>
        </p:nvSpPr>
        <p:spPr>
          <a:xfrm>
            <a:off x="3533775" y="2765425"/>
            <a:ext cx="4268787" cy="1327150"/>
          </a:xfrm>
          <a:prstGeom prst="rect">
            <a:avLst/>
          </a:prstGeom>
          <a:solidFill>
            <a:schemeClr val="lt1"/>
          </a:solidFill>
          <a:ln cap="flat" cmpd="sng" w="28575">
            <a:solidFill>
              <a:srgbClr val="87BD31"/>
            </a:solidFill>
            <a:prstDash val="solid"/>
            <a:miter lim="800000"/>
            <a:headEnd len="sm" w="sm" type="none"/>
            <a:tailEnd len="sm" w="sm" type="none"/>
          </a:ln>
        </p:spPr>
        <p:txBody>
          <a:bodyPr anchorCtr="0" anchor="t" bIns="108000" lIns="108000" spcFirstLastPara="1" rIns="108000" wrap="square" tIns="108000">
            <a:spAutoFit/>
          </a:bodyPr>
          <a:lstStyle/>
          <a:p>
            <a:pPr indent="0" lvl="0" marL="0" marR="0" rtl="0" algn="l">
              <a:lnSpc>
                <a:spcPct val="100000"/>
              </a:lnSpc>
              <a:spcBef>
                <a:spcPts val="0"/>
              </a:spcBef>
              <a:spcAft>
                <a:spcPts val="0"/>
              </a:spcAft>
              <a:buClr>
                <a:srgbClr val="5B8231"/>
              </a:buClr>
              <a:buSzPts val="1800"/>
              <a:buFont typeface="Arial"/>
              <a:buNone/>
            </a:pPr>
            <a:r>
              <a:rPr b="0" i="0" lang="en-US" sz="1800" u="none">
                <a:solidFill>
                  <a:srgbClr val="5B8231"/>
                </a:solidFill>
                <a:latin typeface="Arial"/>
                <a:ea typeface="Arial"/>
                <a:cs typeface="Arial"/>
                <a:sym typeface="Arial"/>
              </a:rPr>
              <a:t>Top Tip: </a:t>
            </a:r>
            <a:br>
              <a:rPr b="0" i="0" lang="en-US" sz="1800" u="none">
                <a:solidFill>
                  <a:srgbClr val="65032D"/>
                </a:solidFill>
                <a:latin typeface="Arial"/>
                <a:ea typeface="Arial"/>
                <a:cs typeface="Arial"/>
                <a:sym typeface="Arial"/>
              </a:rPr>
            </a:br>
            <a:r>
              <a:rPr b="0" i="0" lang="en-US" sz="1800" u="none">
                <a:solidFill>
                  <a:schemeClr val="dk1"/>
                </a:solidFill>
                <a:latin typeface="Arial"/>
                <a:ea typeface="Arial"/>
                <a:cs typeface="Arial"/>
                <a:sym typeface="Arial"/>
              </a:rPr>
              <a:t>The repetition of the ‘r’ sound helps the reader to hear the sounds of the scene they are imagining. </a:t>
            </a:r>
            <a:endParaRPr/>
          </a:p>
        </p:txBody>
      </p:sp>
      <p:pic>
        <p:nvPicPr>
          <p:cNvPr id="195" name="Google Shape;195;p18"/>
          <p:cNvPicPr preferRelativeResize="0"/>
          <p:nvPr/>
        </p:nvPicPr>
        <p:blipFill rotWithShape="1">
          <a:blip r:embed="rId3">
            <a:alphaModFix/>
          </a:blip>
          <a:srcRect b="0" l="0" r="0" t="0"/>
          <a:stretch/>
        </p:blipFill>
        <p:spPr>
          <a:xfrm>
            <a:off x="303212" y="3330575"/>
            <a:ext cx="6645275" cy="32797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
                                            <p:txEl>
                                              <p:pRg end="0" st="0"/>
                                            </p:txEl>
                                          </p:spTgt>
                                        </p:tgtEl>
                                        <p:attrNameLst>
                                          <p:attrName>style.visibility</p:attrName>
                                        </p:attrNameLst>
                                      </p:cBhvr>
                                      <p:to>
                                        <p:strVal val="visible"/>
                                      </p:to>
                                    </p:set>
                                    <p:animEffect filter="fade" transition="in">
                                      <p:cBhvr>
                                        <p:cTn dur="500"/>
                                        <p:tgtEl>
                                          <p:spTgt spid="19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
                                            <p:txEl>
                                              <p:pRg end="1" st="1"/>
                                            </p:txEl>
                                          </p:spTgt>
                                        </p:tgtEl>
                                        <p:attrNameLst>
                                          <p:attrName>style.visibility</p:attrName>
                                        </p:attrNameLst>
                                      </p:cBhvr>
                                      <p:to>
                                        <p:strVal val="visible"/>
                                      </p:to>
                                    </p:set>
                                    <p:animEffect filter="fade" transition="in">
                                      <p:cBhvr>
                                        <p:cTn dur="500"/>
                                        <p:tgtEl>
                                          <p:spTgt spid="19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500"/>
                                        <p:tgtEl>
                                          <p:spTgt spid="1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 name="Shape 42"/>
        <p:cNvGrpSpPr/>
        <p:nvPr/>
      </p:nvGrpSpPr>
      <p:grpSpPr>
        <a:xfrm>
          <a:off x="0" y="0"/>
          <a:ext cx="0" cy="0"/>
          <a:chOff x="0" y="0"/>
          <a:chExt cx="0" cy="0"/>
        </a:xfrm>
      </p:grpSpPr>
      <p:sp>
        <p:nvSpPr>
          <p:cNvPr id="43" name="Google Shape;43;p2"/>
          <p:cNvSpPr/>
          <p:nvPr/>
        </p:nvSpPr>
        <p:spPr>
          <a:xfrm>
            <a:off x="503237" y="2930525"/>
            <a:ext cx="8137525" cy="3414712"/>
          </a:xfrm>
          <a:prstGeom prst="roundRect">
            <a:avLst>
              <a:gd fmla="val 1384" name="adj"/>
            </a:avLst>
          </a:prstGeom>
          <a:solidFill>
            <a:srgbClr val="FFF9E7"/>
          </a:solidFill>
          <a:ln cap="rnd" cmpd="sng" w="25400">
            <a:solidFill>
              <a:srgbClr val="FEFBD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300"/>
              <a:buFont typeface="Arial"/>
              <a:buNone/>
            </a:pPr>
            <a:r>
              <a:rPr b="0" i="0" lang="en-US" sz="1300" u="none" cap="none" strike="noStrike">
                <a:solidFill>
                  <a:srgbClr val="FFFFFF"/>
                </a:solidFill>
                <a:latin typeface="Arial"/>
                <a:ea typeface="Arial"/>
                <a:cs typeface="Arial"/>
                <a:sym typeface="Arial"/>
              </a:rPr>
              <a:t> </a:t>
            </a:r>
            <a:endParaRPr/>
          </a:p>
        </p:txBody>
      </p:sp>
      <p:sp>
        <p:nvSpPr>
          <p:cNvPr id="44" name="Google Shape;44;p2"/>
          <p:cNvSpPr/>
          <p:nvPr/>
        </p:nvSpPr>
        <p:spPr>
          <a:xfrm>
            <a:off x="503237" y="512762"/>
            <a:ext cx="8137525" cy="2192337"/>
          </a:xfrm>
          <a:prstGeom prst="roundRect">
            <a:avLst>
              <a:gd fmla="val 1384" name="adj"/>
            </a:avLst>
          </a:prstGeom>
          <a:solidFill>
            <a:srgbClr val="FFF9E7"/>
          </a:solidFill>
          <a:ln cap="rnd" cmpd="sng" w="25400">
            <a:solidFill>
              <a:srgbClr val="FEFBD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300"/>
              <a:buFont typeface="Arial"/>
              <a:buNone/>
            </a:pPr>
            <a:r>
              <a:rPr b="0" i="0" lang="en-US" sz="1300" u="none" cap="none" strike="noStrike">
                <a:solidFill>
                  <a:srgbClr val="FFFFFF"/>
                </a:solidFill>
                <a:latin typeface="Arial"/>
                <a:ea typeface="Arial"/>
                <a:cs typeface="Arial"/>
                <a:sym typeface="Arial"/>
              </a:rPr>
              <a:t> </a:t>
            </a:r>
            <a:endParaRPr/>
          </a:p>
        </p:txBody>
      </p:sp>
      <p:sp>
        <p:nvSpPr>
          <p:cNvPr id="45" name="Google Shape;45;p2"/>
          <p:cNvSpPr txBox="1"/>
          <p:nvPr/>
        </p:nvSpPr>
        <p:spPr>
          <a:xfrm>
            <a:off x="628650" y="3071812"/>
            <a:ext cx="7886700" cy="539750"/>
          </a:xfrm>
          <a:prstGeom prst="rect">
            <a:avLst/>
          </a:prstGeom>
          <a:noFill/>
          <a:ln>
            <a:noFill/>
          </a:ln>
        </p:spPr>
        <p:txBody>
          <a:bodyPr anchorCtr="1" anchor="ctr" bIns="0" lIns="0" spcFirstLastPara="1" rIns="0" wrap="square" tIns="0">
            <a:noAutofit/>
          </a:bodyPr>
          <a:lstStyle/>
          <a:p>
            <a:pPr indent="0" lvl="0" marL="0" marR="0" rtl="0" algn="l">
              <a:lnSpc>
                <a:spcPct val="90000"/>
              </a:lnSpc>
              <a:spcBef>
                <a:spcPts val="0"/>
              </a:spcBef>
              <a:spcAft>
                <a:spcPts val="0"/>
              </a:spcAft>
              <a:buClr>
                <a:schemeClr val="dk1"/>
              </a:buClr>
              <a:buSzPts val="3600"/>
              <a:buFont typeface="Arial"/>
              <a:buNone/>
            </a:pPr>
            <a:r>
              <a:rPr b="0" i="0" lang="en-US" sz="3600" u="none" cap="none" strike="noStrike">
                <a:solidFill>
                  <a:schemeClr val="dk1"/>
                </a:solidFill>
                <a:latin typeface="Arial"/>
                <a:ea typeface="Arial"/>
                <a:cs typeface="Arial"/>
                <a:sym typeface="Arial"/>
              </a:rPr>
              <a:t>Success Criteria</a:t>
            </a:r>
            <a:endParaRPr/>
          </a:p>
        </p:txBody>
      </p:sp>
      <p:sp>
        <p:nvSpPr>
          <p:cNvPr id="46" name="Google Shape;46;p2"/>
          <p:cNvSpPr txBox="1"/>
          <p:nvPr/>
        </p:nvSpPr>
        <p:spPr>
          <a:xfrm>
            <a:off x="628650" y="735012"/>
            <a:ext cx="7886700" cy="539750"/>
          </a:xfrm>
          <a:prstGeom prst="rect">
            <a:avLst/>
          </a:prstGeom>
          <a:noFill/>
          <a:ln>
            <a:noFill/>
          </a:ln>
        </p:spPr>
        <p:txBody>
          <a:bodyPr anchorCtr="1" anchor="ctr" bIns="0" lIns="0" spcFirstLastPara="1" rIns="0" wrap="square" tIns="0">
            <a:noAutofit/>
          </a:bodyPr>
          <a:lstStyle/>
          <a:p>
            <a:pPr indent="0" lvl="0" marL="0" marR="0" rtl="0" algn="l">
              <a:lnSpc>
                <a:spcPct val="90000"/>
              </a:lnSpc>
              <a:spcBef>
                <a:spcPts val="0"/>
              </a:spcBef>
              <a:spcAft>
                <a:spcPts val="0"/>
              </a:spcAft>
              <a:buClr>
                <a:schemeClr val="dk1"/>
              </a:buClr>
              <a:buSzPts val="3600"/>
              <a:buFont typeface="Arial"/>
              <a:buNone/>
            </a:pPr>
            <a:r>
              <a:rPr b="0" i="0" lang="en-US" sz="3600" u="none" cap="none" strike="noStrike">
                <a:solidFill>
                  <a:schemeClr val="dk1"/>
                </a:solidFill>
                <a:latin typeface="Arial"/>
                <a:ea typeface="Arial"/>
                <a:cs typeface="Arial"/>
                <a:sym typeface="Arial"/>
              </a:rPr>
              <a:t>Learnin</a:t>
            </a:r>
            <a:r>
              <a:rPr lang="en-US" sz="3600">
                <a:solidFill>
                  <a:schemeClr val="dk1"/>
                </a:solidFill>
              </a:rPr>
              <a:t>g Intention</a:t>
            </a:r>
            <a:endParaRPr/>
          </a:p>
        </p:txBody>
      </p:sp>
      <p:sp>
        <p:nvSpPr>
          <p:cNvPr id="47" name="Google Shape;47;p2"/>
          <p:cNvSpPr/>
          <p:nvPr>
            <p:ph idx="1" type="body"/>
          </p:nvPr>
        </p:nvSpPr>
        <p:spPr>
          <a:xfrm>
            <a:off x="628650" y="1127125"/>
            <a:ext cx="7886700" cy="1409700"/>
          </a:xfrm>
          <a:prstGeom prst="roundRect">
            <a:avLst>
              <a:gd fmla="val 16667" name="adj"/>
            </a:avLst>
          </a:prstGeom>
          <a:noFill/>
          <a:ln>
            <a:noFill/>
          </a:ln>
        </p:spPr>
        <p:txBody>
          <a:bodyPr anchorCtr="0" anchor="t" bIns="252000" lIns="252000" spcFirstLastPara="1" rIns="252000" wrap="square" tIns="252000">
            <a:noAutofit/>
          </a:bodyPr>
          <a:lstStyle/>
          <a:p>
            <a:pPr indent="0" lvl="0" marL="0" marR="0" rtl="0" algn="l">
              <a:lnSpc>
                <a:spcPct val="90000"/>
              </a:lnSpc>
              <a:spcBef>
                <a:spcPts val="0"/>
              </a:spcBef>
              <a:spcAft>
                <a:spcPts val="0"/>
              </a:spcAft>
              <a:buNone/>
            </a:pPr>
            <a:r>
              <a:rPr lang="en-US" sz="1800">
                <a:solidFill>
                  <a:srgbClr val="495057"/>
                </a:solidFill>
                <a:highlight>
                  <a:srgbClr val="FFFFFF"/>
                </a:highlight>
                <a:latin typeface="Roboto"/>
                <a:ea typeface="Roboto"/>
                <a:cs typeface="Roboto"/>
                <a:sym typeface="Roboto"/>
              </a:rPr>
              <a:t>We are FOCUSING on descriptive writing by </a:t>
            </a:r>
            <a:r>
              <a:rPr i="1" lang="en-US" sz="1800">
                <a:solidFill>
                  <a:srgbClr val="495057"/>
                </a:solidFill>
                <a:highlight>
                  <a:srgbClr val="FFFFFF"/>
                </a:highlight>
                <a:latin typeface="Roboto"/>
                <a:ea typeface="Roboto"/>
                <a:cs typeface="Roboto"/>
                <a:sym typeface="Roboto"/>
              </a:rPr>
              <a:t>explaining</a:t>
            </a:r>
            <a:r>
              <a:rPr lang="en-US" sz="1800">
                <a:solidFill>
                  <a:srgbClr val="495057"/>
                </a:solidFill>
                <a:highlight>
                  <a:srgbClr val="FFFFFF"/>
                </a:highlight>
                <a:latin typeface="Roboto"/>
                <a:ea typeface="Roboto"/>
                <a:cs typeface="Roboto"/>
                <a:sym typeface="Roboto"/>
              </a:rPr>
              <a:t> the effects of conventions in a written/visual text.</a:t>
            </a:r>
            <a:endParaRPr sz="1800"/>
          </a:p>
        </p:txBody>
      </p:sp>
      <p:sp>
        <p:nvSpPr>
          <p:cNvPr id="48" name="Google Shape;48;p2"/>
          <p:cNvSpPr txBox="1"/>
          <p:nvPr/>
        </p:nvSpPr>
        <p:spPr>
          <a:xfrm>
            <a:off x="628650" y="3467100"/>
            <a:ext cx="8012112" cy="1409700"/>
          </a:xfrm>
          <a:prstGeom prst="rect">
            <a:avLst/>
          </a:prstGeom>
          <a:noFill/>
          <a:ln>
            <a:noFill/>
          </a:ln>
        </p:spPr>
        <p:txBody>
          <a:bodyPr anchorCtr="0" anchor="t" bIns="180000" lIns="180000" spcFirstLastPara="1" rIns="252000" wrap="square" tIns="252000">
            <a:noAutofit/>
          </a:bodyPr>
          <a:lstStyle/>
          <a:p>
            <a:pPr indent="0" lvl="0" marL="0" marR="0" rtl="0" algn="l">
              <a:lnSpc>
                <a:spcPct val="90000"/>
              </a:lnSpc>
              <a:spcBef>
                <a:spcPts val="1000"/>
              </a:spcBef>
              <a:spcAft>
                <a:spcPts val="0"/>
              </a:spcAft>
              <a:buNone/>
            </a:pPr>
            <a:r>
              <a:rPr lang="en-US" sz="1800">
                <a:solidFill>
                  <a:srgbClr val="495057"/>
                </a:solidFill>
                <a:highlight>
                  <a:srgbClr val="FFFFFF"/>
                </a:highlight>
                <a:latin typeface="Roboto"/>
                <a:ea typeface="Roboto"/>
                <a:cs typeface="Roboto"/>
                <a:sym typeface="Roboto"/>
              </a:rPr>
              <a:t>I can compose a range of text using language features effectively while sustaining a writing style which is appropriate for my audience.</a:t>
            </a:r>
            <a:endParaRPr sz="18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9"/>
          <p:cNvSpPr/>
          <p:nvPr>
            <p:ph type="title"/>
          </p:nvPr>
        </p:nvSpPr>
        <p:spPr>
          <a:xfrm>
            <a:off x="457200" y="479425"/>
            <a:ext cx="8220075" cy="993775"/>
          </a:xfrm>
          <a:prstGeom prst="roundRect">
            <a:avLst>
              <a:gd fmla="val 16667" name="adj"/>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1C1C1C"/>
              </a:buClr>
              <a:buSzPts val="3600"/>
              <a:buFont typeface="Arial"/>
              <a:buNone/>
            </a:pPr>
            <a:r>
              <a:rPr b="1" i="0" lang="en-US" sz="3600" u="none">
                <a:solidFill>
                  <a:srgbClr val="1C1C1C"/>
                </a:solidFill>
                <a:latin typeface="Arial"/>
                <a:ea typeface="Arial"/>
                <a:cs typeface="Arial"/>
                <a:sym typeface="Arial"/>
              </a:rPr>
              <a:t>Alliteration</a:t>
            </a:r>
            <a:endParaRPr/>
          </a:p>
        </p:txBody>
      </p:sp>
      <p:sp>
        <p:nvSpPr>
          <p:cNvPr id="201" name="Google Shape;201;p19"/>
          <p:cNvSpPr txBox="1"/>
          <p:nvPr/>
        </p:nvSpPr>
        <p:spPr>
          <a:xfrm>
            <a:off x="755650" y="1514475"/>
            <a:ext cx="7632600" cy="699600"/>
          </a:xfrm>
          <a:prstGeom prst="rect">
            <a:avLst/>
          </a:prstGeom>
          <a:noFill/>
          <a:ln>
            <a:noFill/>
          </a:ln>
        </p:spPr>
        <p:txBody>
          <a:bodyPr anchorCtr="0" anchor="t" bIns="72000" lIns="0" spcFirstLastPara="1" rIns="0" wrap="square" tIns="72000">
            <a:spAutoFit/>
          </a:bodyPr>
          <a:lstStyle/>
          <a:p>
            <a:pPr indent="0" lvl="0" marL="0" marR="0" rtl="0" algn="l">
              <a:lnSpc>
                <a:spcPct val="100000"/>
              </a:lnSpc>
              <a:spcBef>
                <a:spcPts val="0"/>
              </a:spcBef>
              <a:spcAft>
                <a:spcPts val="0"/>
              </a:spcAft>
              <a:buClr>
                <a:schemeClr val="dk1"/>
              </a:buClr>
              <a:buSzPts val="1800"/>
              <a:buFont typeface="Arial"/>
              <a:buNone/>
            </a:pPr>
            <a:r>
              <a:rPr lang="en-US" sz="1800">
                <a:solidFill>
                  <a:schemeClr val="dk1"/>
                </a:solidFill>
              </a:rPr>
              <a:t>In your English books</a:t>
            </a:r>
            <a:r>
              <a:rPr b="0" i="0" lang="en-US" sz="1800" u="none">
                <a:solidFill>
                  <a:schemeClr val="dk1"/>
                </a:solidFill>
                <a:latin typeface="Arial"/>
                <a:ea typeface="Arial"/>
                <a:cs typeface="Arial"/>
                <a:sym typeface="Arial"/>
              </a:rPr>
              <a:t>, use your ideas so far to create two alliterative sentences.</a:t>
            </a:r>
            <a:endParaRPr/>
          </a:p>
        </p:txBody>
      </p:sp>
      <p:pic>
        <p:nvPicPr>
          <p:cNvPr id="202" name="Google Shape;202;p19"/>
          <p:cNvPicPr preferRelativeResize="0"/>
          <p:nvPr/>
        </p:nvPicPr>
        <p:blipFill rotWithShape="1">
          <a:blip r:embed="rId3">
            <a:alphaModFix/>
          </a:blip>
          <a:srcRect b="0" l="0" r="0" t="0"/>
          <a:stretch/>
        </p:blipFill>
        <p:spPr>
          <a:xfrm>
            <a:off x="1606550" y="2290762"/>
            <a:ext cx="5930900" cy="39528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20"/>
          <p:cNvSpPr/>
          <p:nvPr>
            <p:ph type="title"/>
          </p:nvPr>
        </p:nvSpPr>
        <p:spPr>
          <a:xfrm>
            <a:off x="457200" y="479425"/>
            <a:ext cx="8220075" cy="993775"/>
          </a:xfrm>
          <a:prstGeom prst="roundRect">
            <a:avLst>
              <a:gd fmla="val 16667" name="adj"/>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1C1C1C"/>
              </a:buClr>
              <a:buSzPts val="3600"/>
              <a:buFont typeface="Arial"/>
              <a:buNone/>
            </a:pPr>
            <a:r>
              <a:rPr b="1" i="0" lang="en-US" sz="3600" u="none">
                <a:solidFill>
                  <a:srgbClr val="1C1C1C"/>
                </a:solidFill>
                <a:latin typeface="Arial"/>
                <a:ea typeface="Arial"/>
                <a:cs typeface="Arial"/>
                <a:sym typeface="Arial"/>
              </a:rPr>
              <a:t>Personification</a:t>
            </a:r>
            <a:endParaRPr/>
          </a:p>
        </p:txBody>
      </p:sp>
      <p:sp>
        <p:nvSpPr>
          <p:cNvPr id="208" name="Google Shape;208;p20"/>
          <p:cNvSpPr txBox="1"/>
          <p:nvPr/>
        </p:nvSpPr>
        <p:spPr>
          <a:xfrm>
            <a:off x="755650" y="1514475"/>
            <a:ext cx="7632700" cy="1252537"/>
          </a:xfrm>
          <a:prstGeom prst="rect">
            <a:avLst/>
          </a:prstGeom>
          <a:noFill/>
          <a:ln>
            <a:noFill/>
          </a:ln>
        </p:spPr>
        <p:txBody>
          <a:bodyPr anchorCtr="0" anchor="t" bIns="72000" lIns="0" spcFirstLastPara="1" rIns="0" wrap="square" tIns="720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Personification is a great way to bring your writing to life. It gives human qualities or characteristics to something ‘non-human’.</a:t>
            </a:r>
            <a:br>
              <a:rPr b="0" i="0" lang="en-US" sz="1800" u="none">
                <a:solidFill>
                  <a:schemeClr val="dk1"/>
                </a:solidFill>
                <a:latin typeface="Arial"/>
                <a:ea typeface="Arial"/>
                <a:cs typeface="Arial"/>
                <a:sym typeface="Arial"/>
              </a:rPr>
            </a:br>
            <a:endParaRPr/>
          </a:p>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E.g. The jungle leaves </a:t>
            </a:r>
            <a:r>
              <a:rPr b="0" i="0" lang="en-US" sz="1800" u="none">
                <a:solidFill>
                  <a:srgbClr val="00A3DE"/>
                </a:solidFill>
                <a:latin typeface="Arial"/>
                <a:ea typeface="Arial"/>
                <a:cs typeface="Arial"/>
                <a:sym typeface="Arial"/>
              </a:rPr>
              <a:t>reached out </a:t>
            </a:r>
            <a:r>
              <a:rPr b="0" i="0" lang="en-US" sz="1800" u="none">
                <a:solidFill>
                  <a:schemeClr val="dk1"/>
                </a:solidFill>
                <a:latin typeface="Arial"/>
                <a:ea typeface="Arial"/>
                <a:cs typeface="Arial"/>
                <a:sym typeface="Arial"/>
              </a:rPr>
              <a:t>to engulf me.</a:t>
            </a:r>
            <a:endParaRPr/>
          </a:p>
        </p:txBody>
      </p:sp>
      <p:cxnSp>
        <p:nvCxnSpPr>
          <p:cNvPr id="209" name="Google Shape;209;p20"/>
          <p:cNvCxnSpPr/>
          <p:nvPr/>
        </p:nvCxnSpPr>
        <p:spPr>
          <a:xfrm flipH="1" rot="10800000">
            <a:off x="2432050" y="2676525"/>
            <a:ext cx="957262" cy="1112837"/>
          </a:xfrm>
          <a:prstGeom prst="straightConnector1">
            <a:avLst/>
          </a:prstGeom>
          <a:noFill/>
          <a:ln cap="flat" cmpd="sng" w="57150">
            <a:solidFill>
              <a:srgbClr val="00A3DE"/>
            </a:solidFill>
            <a:prstDash val="solid"/>
            <a:miter lim="800000"/>
            <a:headEnd len="med" w="med" type="none"/>
            <a:tailEnd len="med" w="med" type="triangle"/>
          </a:ln>
        </p:spPr>
      </p:cxnSp>
      <p:sp>
        <p:nvSpPr>
          <p:cNvPr id="210" name="Google Shape;210;p20"/>
          <p:cNvSpPr txBox="1"/>
          <p:nvPr/>
        </p:nvSpPr>
        <p:spPr>
          <a:xfrm>
            <a:off x="860425" y="3789362"/>
            <a:ext cx="3144837" cy="1530350"/>
          </a:xfrm>
          <a:prstGeom prst="rect">
            <a:avLst/>
          </a:prstGeom>
          <a:noFill/>
          <a:ln>
            <a:noFill/>
          </a:ln>
        </p:spPr>
        <p:txBody>
          <a:bodyPr anchorCtr="0" anchor="t" bIns="72000" lIns="0" spcFirstLastPara="1" rIns="0" wrap="square" tIns="72000">
            <a:spAutoFit/>
          </a:bodyPr>
          <a:lstStyle/>
          <a:p>
            <a:pPr indent="0" lvl="0" marL="0" marR="0" rtl="0" algn="just">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We know that leaves don’t really reach out to grab us, but this gives the jungle a more sinister quality and feels as if it is ‘alive’.</a:t>
            </a:r>
            <a:endParaRPr/>
          </a:p>
        </p:txBody>
      </p:sp>
      <p:pic>
        <p:nvPicPr>
          <p:cNvPr id="211" name="Google Shape;211;p20"/>
          <p:cNvPicPr preferRelativeResize="0"/>
          <p:nvPr/>
        </p:nvPicPr>
        <p:blipFill rotWithShape="1">
          <a:blip r:embed="rId3">
            <a:alphaModFix/>
          </a:blip>
          <a:srcRect b="0" l="0" r="0" t="0"/>
          <a:stretch/>
        </p:blipFill>
        <p:spPr>
          <a:xfrm>
            <a:off x="4292600" y="3221037"/>
            <a:ext cx="4200525" cy="2971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8">
                                            <p:txEl>
                                              <p:pRg end="0" st="0"/>
                                            </p:txEl>
                                          </p:spTgt>
                                        </p:tgtEl>
                                        <p:attrNameLst>
                                          <p:attrName>style.visibility</p:attrName>
                                        </p:attrNameLst>
                                      </p:cBhvr>
                                      <p:to>
                                        <p:strVal val="visible"/>
                                      </p:to>
                                    </p:set>
                                    <p:animEffect filter="fade" transition="in">
                                      <p:cBhvr>
                                        <p:cTn dur="500"/>
                                        <p:tgtEl>
                                          <p:spTgt spid="20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8">
                                            <p:txEl>
                                              <p:pRg end="1" st="1"/>
                                            </p:txEl>
                                          </p:spTgt>
                                        </p:tgtEl>
                                        <p:attrNameLst>
                                          <p:attrName>style.visibility</p:attrName>
                                        </p:attrNameLst>
                                      </p:cBhvr>
                                      <p:to>
                                        <p:strVal val="visible"/>
                                      </p:to>
                                    </p:set>
                                    <p:animEffect filter="fade" transition="in">
                                      <p:cBhvr>
                                        <p:cTn dur="500"/>
                                        <p:tgtEl>
                                          <p:spTgt spid="20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500"/>
                                        <p:tgtEl>
                                          <p:spTgt spid="209"/>
                                        </p:tgtEl>
                                      </p:cBhvr>
                                    </p:animEffect>
                                  </p:childTnLst>
                                </p:cTn>
                              </p:par>
                              <p:par>
                                <p:cTn fill="hold" nodeType="with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500"/>
                                        <p:tgtEl>
                                          <p:spTgt spid="2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21"/>
          <p:cNvSpPr/>
          <p:nvPr>
            <p:ph type="title"/>
          </p:nvPr>
        </p:nvSpPr>
        <p:spPr>
          <a:xfrm>
            <a:off x="457200" y="479425"/>
            <a:ext cx="8220075" cy="993775"/>
          </a:xfrm>
          <a:prstGeom prst="roundRect">
            <a:avLst>
              <a:gd fmla="val 16667" name="adj"/>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1C1C1C"/>
              </a:buClr>
              <a:buSzPts val="3600"/>
              <a:buFont typeface="Arial"/>
              <a:buNone/>
            </a:pPr>
            <a:r>
              <a:rPr b="1" i="0" lang="en-US" sz="3600" u="none">
                <a:solidFill>
                  <a:srgbClr val="1C1C1C"/>
                </a:solidFill>
                <a:latin typeface="Arial"/>
                <a:ea typeface="Arial"/>
                <a:cs typeface="Arial"/>
                <a:sym typeface="Arial"/>
              </a:rPr>
              <a:t>Personification</a:t>
            </a:r>
            <a:endParaRPr/>
          </a:p>
        </p:txBody>
      </p:sp>
      <p:sp>
        <p:nvSpPr>
          <p:cNvPr id="217" name="Google Shape;217;p21"/>
          <p:cNvSpPr txBox="1"/>
          <p:nvPr/>
        </p:nvSpPr>
        <p:spPr>
          <a:xfrm>
            <a:off x="755650" y="1514475"/>
            <a:ext cx="7632600" cy="699600"/>
          </a:xfrm>
          <a:prstGeom prst="rect">
            <a:avLst/>
          </a:prstGeom>
          <a:noFill/>
          <a:ln>
            <a:noFill/>
          </a:ln>
        </p:spPr>
        <p:txBody>
          <a:bodyPr anchorCtr="0" anchor="t" bIns="72000" lIns="0" spcFirstLastPara="1" rIns="0" wrap="square" tIns="72000">
            <a:spAutoFit/>
          </a:bodyPr>
          <a:lstStyle/>
          <a:p>
            <a:pPr indent="0" lvl="0" marL="0" marR="0" rtl="0" algn="l">
              <a:lnSpc>
                <a:spcPct val="100000"/>
              </a:lnSpc>
              <a:spcBef>
                <a:spcPts val="0"/>
              </a:spcBef>
              <a:spcAft>
                <a:spcPts val="0"/>
              </a:spcAft>
              <a:buClr>
                <a:schemeClr val="dk1"/>
              </a:buClr>
              <a:buSzPts val="1800"/>
              <a:buFont typeface="Arial"/>
              <a:buNone/>
            </a:pPr>
            <a:r>
              <a:rPr lang="en-US" sz="1800">
                <a:solidFill>
                  <a:schemeClr val="dk1"/>
                </a:solidFill>
              </a:rPr>
              <a:t>In your English books</a:t>
            </a:r>
            <a:r>
              <a:rPr b="0" i="0" lang="en-US" sz="1800" u="none">
                <a:solidFill>
                  <a:schemeClr val="dk1"/>
                </a:solidFill>
                <a:latin typeface="Arial"/>
                <a:ea typeface="Arial"/>
                <a:cs typeface="Arial"/>
                <a:sym typeface="Arial"/>
              </a:rPr>
              <a:t>, use your ideas so far to create two personification sentences.</a:t>
            </a:r>
            <a:endParaRPr/>
          </a:p>
        </p:txBody>
      </p:sp>
      <p:pic>
        <p:nvPicPr>
          <p:cNvPr id="218" name="Google Shape;218;p21"/>
          <p:cNvPicPr preferRelativeResize="0"/>
          <p:nvPr/>
        </p:nvPicPr>
        <p:blipFill rotWithShape="1">
          <a:blip r:embed="rId3">
            <a:alphaModFix/>
          </a:blip>
          <a:srcRect b="0" l="0" r="0" t="0"/>
          <a:stretch/>
        </p:blipFill>
        <p:spPr>
          <a:xfrm>
            <a:off x="1606550" y="2290762"/>
            <a:ext cx="5930900" cy="39528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22"/>
          <p:cNvSpPr/>
          <p:nvPr>
            <p:ph type="title"/>
          </p:nvPr>
        </p:nvSpPr>
        <p:spPr>
          <a:xfrm>
            <a:off x="457200" y="479425"/>
            <a:ext cx="8220075" cy="993775"/>
          </a:xfrm>
          <a:prstGeom prst="roundRect">
            <a:avLst>
              <a:gd fmla="val 16667" name="adj"/>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1C1C1C"/>
              </a:buClr>
              <a:buSzPts val="3600"/>
              <a:buFont typeface="Arial"/>
              <a:buNone/>
            </a:pPr>
            <a:r>
              <a:rPr b="1" i="0" lang="en-US" sz="3600" u="none">
                <a:solidFill>
                  <a:srgbClr val="1C1C1C"/>
                </a:solidFill>
                <a:latin typeface="Arial"/>
                <a:ea typeface="Arial"/>
                <a:cs typeface="Arial"/>
                <a:sym typeface="Arial"/>
              </a:rPr>
              <a:t>Your Turn!</a:t>
            </a:r>
            <a:endParaRPr/>
          </a:p>
        </p:txBody>
      </p:sp>
      <p:sp>
        <p:nvSpPr>
          <p:cNvPr id="224" name="Google Shape;224;p22"/>
          <p:cNvSpPr txBox="1"/>
          <p:nvPr/>
        </p:nvSpPr>
        <p:spPr>
          <a:xfrm>
            <a:off x="755650" y="1514475"/>
            <a:ext cx="7632700" cy="698500"/>
          </a:xfrm>
          <a:prstGeom prst="rect">
            <a:avLst/>
          </a:prstGeom>
          <a:noFill/>
          <a:ln>
            <a:noFill/>
          </a:ln>
        </p:spPr>
        <p:txBody>
          <a:bodyPr anchorCtr="0" anchor="t" bIns="72000" lIns="0" spcFirstLastPara="1" rIns="0" wrap="square" tIns="720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Your task is to write a description of a jungle scene. It doesn't have to describe this picture but you can use it to help you. </a:t>
            </a:r>
            <a:endParaRPr/>
          </a:p>
        </p:txBody>
      </p:sp>
      <p:grpSp>
        <p:nvGrpSpPr>
          <p:cNvPr id="225" name="Google Shape;225;p22"/>
          <p:cNvGrpSpPr/>
          <p:nvPr/>
        </p:nvGrpSpPr>
        <p:grpSpPr>
          <a:xfrm>
            <a:off x="0" y="2605087"/>
            <a:ext cx="4672012" cy="1049337"/>
            <a:chOff x="0" y="2604754"/>
            <a:chExt cx="4672668" cy="1049106"/>
          </a:xfrm>
        </p:grpSpPr>
        <p:sp>
          <p:nvSpPr>
            <p:cNvPr id="226" name="Google Shape;226;p22"/>
            <p:cNvSpPr txBox="1"/>
            <p:nvPr/>
          </p:nvSpPr>
          <p:spPr>
            <a:xfrm>
              <a:off x="0" y="2604754"/>
              <a:ext cx="4672668" cy="1049106"/>
            </a:xfrm>
            <a:prstGeom prst="rect">
              <a:avLst/>
            </a:prstGeom>
            <a:solidFill>
              <a:srgbClr val="CEDF99"/>
            </a:solidFill>
            <a:ln>
              <a:noFill/>
            </a:ln>
          </p:spPr>
          <p:txBody>
            <a:bodyPr anchorCtr="0" anchor="t" bIns="108000" lIns="2232000" spcFirstLastPara="1" rIns="108000" wrap="square" tIns="1080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Remember: you are trying to create a vivid image for the reader.</a:t>
              </a:r>
              <a:endParaRPr/>
            </a:p>
          </p:txBody>
        </p:sp>
        <p:pic>
          <p:nvPicPr>
            <p:cNvPr id="227" name="Google Shape;227;p22"/>
            <p:cNvPicPr preferRelativeResize="0"/>
            <p:nvPr/>
          </p:nvPicPr>
          <p:blipFill rotWithShape="1">
            <a:blip r:embed="rId3">
              <a:alphaModFix/>
            </a:blip>
            <a:srcRect b="0" l="0" r="0" t="0"/>
            <a:stretch/>
          </p:blipFill>
          <p:spPr>
            <a:xfrm>
              <a:off x="610630" y="2665971"/>
              <a:ext cx="1396105" cy="926672"/>
            </a:xfrm>
            <a:prstGeom prst="rect">
              <a:avLst/>
            </a:prstGeom>
            <a:noFill/>
            <a:ln>
              <a:noFill/>
            </a:ln>
          </p:spPr>
        </p:pic>
      </p:grpSp>
      <p:pic>
        <p:nvPicPr>
          <p:cNvPr id="228" name="Google Shape;228;p22"/>
          <p:cNvPicPr preferRelativeResize="0"/>
          <p:nvPr/>
        </p:nvPicPr>
        <p:blipFill rotWithShape="1">
          <a:blip r:embed="rId4">
            <a:alphaModFix/>
          </a:blip>
          <a:srcRect b="0" l="0" r="0" t="0"/>
          <a:stretch/>
        </p:blipFill>
        <p:spPr>
          <a:xfrm>
            <a:off x="4848225" y="2595562"/>
            <a:ext cx="3684587" cy="2455862"/>
          </a:xfrm>
          <a:prstGeom prst="rect">
            <a:avLst/>
          </a:prstGeom>
          <a:noFill/>
          <a:ln>
            <a:noFill/>
          </a:ln>
        </p:spPr>
      </p:pic>
      <p:sp>
        <p:nvSpPr>
          <p:cNvPr id="229" name="Google Shape;229;p22"/>
          <p:cNvSpPr txBox="1"/>
          <p:nvPr/>
        </p:nvSpPr>
        <p:spPr>
          <a:xfrm>
            <a:off x="750887" y="4013200"/>
            <a:ext cx="3921125" cy="976312"/>
          </a:xfrm>
          <a:prstGeom prst="rect">
            <a:avLst/>
          </a:prstGeom>
          <a:noFill/>
          <a:ln>
            <a:noFill/>
          </a:ln>
        </p:spPr>
        <p:txBody>
          <a:bodyPr anchorCtr="0" anchor="t" bIns="72000" lIns="0" spcFirstLastPara="1" rIns="0" wrap="square" tIns="720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Use your ideas so far to make sure you have used lots of interesting vocabulary and figurative language.</a:t>
            </a:r>
            <a:endParaRPr/>
          </a:p>
        </p:txBody>
      </p:sp>
      <p:sp>
        <p:nvSpPr>
          <p:cNvPr id="230" name="Google Shape;230;p22"/>
          <p:cNvSpPr txBox="1"/>
          <p:nvPr/>
        </p:nvSpPr>
        <p:spPr>
          <a:xfrm>
            <a:off x="750887" y="5070475"/>
            <a:ext cx="6630987" cy="422275"/>
          </a:xfrm>
          <a:prstGeom prst="rect">
            <a:avLst/>
          </a:prstGeom>
          <a:noFill/>
          <a:ln>
            <a:noFill/>
          </a:ln>
        </p:spPr>
        <p:txBody>
          <a:bodyPr anchorCtr="0" anchor="t" bIns="72000" lIns="0" spcFirstLastPara="1" rIns="0" wrap="square" tIns="720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Aim to write at least 2-3 paragraphs for your description.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500"/>
                                        <p:tgtEl>
                                          <p:spTgt spid="2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500"/>
                                        <p:tgtEl>
                                          <p:spTgt spid="2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0"/>
                                        </p:tgtEl>
                                        <p:attrNameLst>
                                          <p:attrName>style.visibility</p:attrName>
                                        </p:attrNameLst>
                                      </p:cBhvr>
                                      <p:to>
                                        <p:strVal val="visible"/>
                                      </p:to>
                                    </p:set>
                                    <p:animEffect filter="fade" transition="in">
                                      <p:cBhvr>
                                        <p:cTn dur="500"/>
                                        <p:tgtEl>
                                          <p:spTgt spid="2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23"/>
          <p:cNvSpPr/>
          <p:nvPr>
            <p:ph type="title"/>
          </p:nvPr>
        </p:nvSpPr>
        <p:spPr>
          <a:xfrm>
            <a:off x="457200" y="479425"/>
            <a:ext cx="8220075" cy="993775"/>
          </a:xfrm>
          <a:prstGeom prst="roundRect">
            <a:avLst>
              <a:gd fmla="val 16667" name="adj"/>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1C1C1C"/>
              </a:buClr>
              <a:buSzPts val="3600"/>
              <a:buFont typeface="Arial"/>
              <a:buNone/>
            </a:pPr>
            <a:r>
              <a:rPr b="1" i="0" lang="en-US" sz="3600" u="none">
                <a:solidFill>
                  <a:srgbClr val="1C1C1C"/>
                </a:solidFill>
                <a:latin typeface="Arial"/>
                <a:ea typeface="Arial"/>
                <a:cs typeface="Arial"/>
                <a:sym typeface="Arial"/>
              </a:rPr>
              <a:t>Descriptive Writing Checklist</a:t>
            </a:r>
            <a:endParaRPr/>
          </a:p>
        </p:txBody>
      </p:sp>
      <p:sp>
        <p:nvSpPr>
          <p:cNvPr id="236" name="Google Shape;236;p23"/>
          <p:cNvSpPr txBox="1"/>
          <p:nvPr/>
        </p:nvSpPr>
        <p:spPr>
          <a:xfrm>
            <a:off x="755650" y="5238750"/>
            <a:ext cx="7632700" cy="976312"/>
          </a:xfrm>
          <a:prstGeom prst="rect">
            <a:avLst/>
          </a:prstGeom>
          <a:noFill/>
          <a:ln>
            <a:noFill/>
          </a:ln>
        </p:spPr>
        <p:txBody>
          <a:bodyPr anchorCtr="0" anchor="t" bIns="72000" lIns="0" spcFirstLastPara="1" rIns="0" wrap="square" tIns="72000">
            <a:spAutoFit/>
          </a:bodyPr>
          <a:lstStyle/>
          <a:p>
            <a:pPr indent="0" lvl="0" marL="0" marR="0" rtl="0" algn="l">
              <a:lnSpc>
                <a:spcPct val="100000"/>
              </a:lnSpc>
              <a:spcBef>
                <a:spcPts val="0"/>
              </a:spcBef>
              <a:spcAft>
                <a:spcPts val="0"/>
              </a:spcAft>
              <a:buClr>
                <a:srgbClr val="0D0D0D"/>
              </a:buClr>
              <a:buSzPts val="1800"/>
              <a:buFont typeface="Arial"/>
              <a:buNone/>
            </a:pPr>
            <a:r>
              <a:rPr b="0" i="0" lang="en-US" sz="1800" u="none">
                <a:solidFill>
                  <a:srgbClr val="0D0D0D"/>
                </a:solidFill>
                <a:latin typeface="Arial"/>
                <a:ea typeface="Arial"/>
                <a:cs typeface="Arial"/>
                <a:sym typeface="Arial"/>
              </a:rPr>
              <a:t>When you have finished and checked your work, ask a partner to check whether they think you have used all the things on your checklist. They could colour-code these and highlight them in your work.</a:t>
            </a:r>
            <a:endParaRPr/>
          </a:p>
        </p:txBody>
      </p:sp>
      <p:graphicFrame>
        <p:nvGraphicFramePr>
          <p:cNvPr id="237" name="Google Shape;237;p23"/>
          <p:cNvGraphicFramePr/>
          <p:nvPr/>
        </p:nvGraphicFramePr>
        <p:xfrm>
          <a:off x="755650" y="1350962"/>
          <a:ext cx="3000000" cy="3000000"/>
        </p:xfrm>
        <a:graphic>
          <a:graphicData uri="http://schemas.openxmlformats.org/drawingml/2006/table">
            <a:tbl>
              <a:tblPr>
                <a:noFill/>
                <a:tableStyleId>{4A520C8C-F3FF-49B6-9CE6-6649D94DA83D}</a:tableStyleId>
              </a:tblPr>
              <a:tblGrid>
                <a:gridCol w="3725850"/>
                <a:gridCol w="1954200"/>
                <a:gridCol w="1952625"/>
              </a:tblGrid>
              <a:tr h="385750">
                <a:tc>
                  <a:txBody>
                    <a:bodyPr/>
                    <a:lstStyle/>
                    <a:p>
                      <a:pPr indent="0" lvl="0" marL="0" marR="0" rtl="0" algn="ctr">
                        <a:lnSpc>
                          <a:spcPct val="100000"/>
                        </a:lnSpc>
                        <a:spcBef>
                          <a:spcPts val="0"/>
                        </a:spcBef>
                        <a:spcAft>
                          <a:spcPts val="0"/>
                        </a:spcAft>
                        <a:buClr>
                          <a:srgbClr val="FFFFFF"/>
                        </a:buClr>
                        <a:buSzPts val="1800"/>
                        <a:buFont typeface="Arial"/>
                        <a:buNone/>
                      </a:pPr>
                      <a:r>
                        <a:rPr b="1" i="0" lang="en-US" sz="1800" u="none" cap="none" strike="noStrike">
                          <a:solidFill>
                            <a:srgbClr val="FFFFFF"/>
                          </a:solidFill>
                          <a:latin typeface="Arial"/>
                          <a:ea typeface="Arial"/>
                          <a:cs typeface="Arial"/>
                          <a:sym typeface="Arial"/>
                        </a:rPr>
                        <a:t>Have I Used?</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87BD31"/>
                    </a:solidFill>
                  </a:tcPr>
                </a:tc>
                <a:tc>
                  <a:txBody>
                    <a:bodyPr/>
                    <a:lstStyle/>
                    <a:p>
                      <a:pPr indent="0" lvl="0" marL="0" marR="0" rtl="0" algn="ctr">
                        <a:lnSpc>
                          <a:spcPct val="100000"/>
                        </a:lnSpc>
                        <a:spcBef>
                          <a:spcPts val="0"/>
                        </a:spcBef>
                        <a:spcAft>
                          <a:spcPts val="0"/>
                        </a:spcAft>
                        <a:buClr>
                          <a:srgbClr val="FFFFFF"/>
                        </a:buClr>
                        <a:buSzPts val="1800"/>
                        <a:buFont typeface="Arial"/>
                        <a:buNone/>
                      </a:pPr>
                      <a:r>
                        <a:rPr b="1" i="0" lang="en-US" sz="1800" u="none" cap="none" strike="noStrike">
                          <a:solidFill>
                            <a:srgbClr val="FFFFFF"/>
                          </a:solidFill>
                          <a:latin typeface="Arial"/>
                          <a:ea typeface="Arial"/>
                          <a:cs typeface="Arial"/>
                          <a:sym typeface="Arial"/>
                        </a:rPr>
                        <a:t>Yes/No</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87BD31"/>
                    </a:solidFill>
                  </a:tcPr>
                </a:tc>
                <a:tc>
                  <a:txBody>
                    <a:bodyPr/>
                    <a:lstStyle/>
                    <a:p>
                      <a:pPr indent="0" lvl="0" marL="0" marR="0" rtl="0" algn="ctr">
                        <a:lnSpc>
                          <a:spcPct val="100000"/>
                        </a:lnSpc>
                        <a:spcBef>
                          <a:spcPts val="0"/>
                        </a:spcBef>
                        <a:spcAft>
                          <a:spcPts val="0"/>
                        </a:spcAft>
                        <a:buClr>
                          <a:srgbClr val="FFFFFF"/>
                        </a:buClr>
                        <a:buSzPts val="1800"/>
                        <a:buFont typeface="Arial"/>
                        <a:buNone/>
                      </a:pPr>
                      <a:r>
                        <a:rPr b="1" i="0" lang="en-US" sz="1800" u="none" cap="none" strike="noStrike">
                          <a:solidFill>
                            <a:srgbClr val="FFFFFF"/>
                          </a:solidFill>
                          <a:latin typeface="Arial"/>
                          <a:ea typeface="Arial"/>
                          <a:cs typeface="Arial"/>
                          <a:sym typeface="Arial"/>
                        </a:rPr>
                        <a:t>Partner</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87BD31"/>
                    </a:solidFill>
                  </a:tcPr>
                </a:tc>
              </a:tr>
              <a:tr h="476250">
                <a:tc>
                  <a:txBody>
                    <a:bodyPr/>
                    <a:lstStyle/>
                    <a:p>
                      <a:pPr indent="0" lvl="0" marL="0" marR="0" rtl="0" algn="ctr">
                        <a:lnSpc>
                          <a:spcPct val="100000"/>
                        </a:lnSpc>
                        <a:spcBef>
                          <a:spcPts val="0"/>
                        </a:spcBef>
                        <a:spcAft>
                          <a:spcPts val="0"/>
                        </a:spcAft>
                        <a:buClr>
                          <a:srgbClr val="1C1C1C"/>
                        </a:buClr>
                        <a:buSzPts val="1800"/>
                        <a:buFont typeface="Arial"/>
                        <a:buNone/>
                      </a:pPr>
                      <a:r>
                        <a:rPr b="0" i="0" lang="en-US" sz="1800" u="none" cap="none" strike="noStrike">
                          <a:solidFill>
                            <a:srgbClr val="1C1C1C"/>
                          </a:solidFill>
                          <a:latin typeface="Arial"/>
                          <a:ea typeface="Arial"/>
                          <a:cs typeface="Arial"/>
                          <a:sym typeface="Arial"/>
                        </a:rPr>
                        <a:t>interesting adjectives</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EDF99"/>
                    </a:solidFill>
                  </a:tcPr>
                </a:tc>
                <a:tc>
                  <a:txBody>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EDF99"/>
                    </a:solidFill>
                  </a:tcPr>
                </a:tc>
                <a:tc>
                  <a:txBody>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EDF99"/>
                    </a:solidFill>
                  </a:tcPr>
                </a:tc>
              </a:tr>
              <a:tr h="476250">
                <a:tc>
                  <a:txBody>
                    <a:bodyPr/>
                    <a:lstStyle/>
                    <a:p>
                      <a:pPr indent="0" lvl="0" marL="0" marR="0" rtl="0" algn="ctr">
                        <a:lnSpc>
                          <a:spcPct val="100000"/>
                        </a:lnSpc>
                        <a:spcBef>
                          <a:spcPts val="0"/>
                        </a:spcBef>
                        <a:spcAft>
                          <a:spcPts val="0"/>
                        </a:spcAft>
                        <a:buClr>
                          <a:srgbClr val="1C1C1C"/>
                        </a:buClr>
                        <a:buSzPts val="1800"/>
                        <a:buFont typeface="Arial"/>
                        <a:buNone/>
                      </a:pPr>
                      <a:r>
                        <a:rPr b="0" i="0" lang="en-US" sz="1800" u="none">
                          <a:solidFill>
                            <a:srgbClr val="1C1C1C"/>
                          </a:solidFill>
                          <a:latin typeface="Arial"/>
                          <a:ea typeface="Arial"/>
                          <a:cs typeface="Arial"/>
                          <a:sym typeface="Arial"/>
                        </a:rPr>
                        <a:t>powerful</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0DEC2"/>
                    </a:solidFill>
                  </a:tcPr>
                </a:tc>
                <a:tc>
                  <a:txBody>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0DEC2"/>
                    </a:solidFill>
                  </a:tcPr>
                </a:tc>
                <a:tc>
                  <a:txBody>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0DEC2"/>
                    </a:solidFill>
                  </a:tcPr>
                </a:tc>
              </a:tr>
              <a:tr h="477825">
                <a:tc>
                  <a:txBody>
                    <a:bodyPr/>
                    <a:lstStyle/>
                    <a:p>
                      <a:pPr indent="0" lvl="0" marL="0" marR="0" rtl="0" algn="ctr">
                        <a:lnSpc>
                          <a:spcPct val="100000"/>
                        </a:lnSpc>
                        <a:spcBef>
                          <a:spcPts val="0"/>
                        </a:spcBef>
                        <a:spcAft>
                          <a:spcPts val="0"/>
                        </a:spcAft>
                        <a:buClr>
                          <a:srgbClr val="1C1C1C"/>
                        </a:buClr>
                        <a:buSzPts val="1800"/>
                        <a:buFont typeface="Arial"/>
                        <a:buNone/>
                      </a:pPr>
                      <a:r>
                        <a:rPr b="0" i="0" lang="en-US" sz="1800" u="none">
                          <a:solidFill>
                            <a:srgbClr val="1C1C1C"/>
                          </a:solidFill>
                          <a:latin typeface="Arial"/>
                          <a:ea typeface="Arial"/>
                          <a:cs typeface="Arial"/>
                          <a:sym typeface="Arial"/>
                        </a:rPr>
                        <a:t>carefully selected adverbs</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EDF99"/>
                    </a:solidFill>
                  </a:tcPr>
                </a:tc>
                <a:tc>
                  <a:txBody>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EDF99"/>
                    </a:solidFill>
                  </a:tcPr>
                </a:tc>
                <a:tc>
                  <a:txBody>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EDF99"/>
                    </a:solidFill>
                  </a:tcPr>
                </a:tc>
              </a:tr>
              <a:tr h="476250">
                <a:tc>
                  <a:txBody>
                    <a:bodyPr/>
                    <a:lstStyle/>
                    <a:p>
                      <a:pPr indent="0" lvl="0" marL="0" marR="0" rtl="0" algn="ctr">
                        <a:lnSpc>
                          <a:spcPct val="100000"/>
                        </a:lnSpc>
                        <a:spcBef>
                          <a:spcPts val="0"/>
                        </a:spcBef>
                        <a:spcAft>
                          <a:spcPts val="0"/>
                        </a:spcAft>
                        <a:buClr>
                          <a:srgbClr val="1C1C1C"/>
                        </a:buClr>
                        <a:buSzPts val="1800"/>
                        <a:buFont typeface="Arial"/>
                        <a:buNone/>
                      </a:pPr>
                      <a:r>
                        <a:rPr b="0" i="0" lang="en-US" sz="1800" u="none">
                          <a:solidFill>
                            <a:srgbClr val="1C1C1C"/>
                          </a:solidFill>
                          <a:latin typeface="Arial"/>
                          <a:ea typeface="Arial"/>
                          <a:cs typeface="Arial"/>
                          <a:sym typeface="Arial"/>
                        </a:rPr>
                        <a:t>similes</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0DEC2"/>
                    </a:solidFill>
                  </a:tcPr>
                </a:tc>
                <a:tc>
                  <a:txBody>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0DEC2"/>
                    </a:solidFill>
                  </a:tcPr>
                </a:tc>
                <a:tc>
                  <a:txBody>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0DEC2"/>
                    </a:solidFill>
                  </a:tcPr>
                </a:tc>
              </a:tr>
              <a:tr h="476250">
                <a:tc>
                  <a:txBody>
                    <a:bodyPr/>
                    <a:lstStyle/>
                    <a:p>
                      <a:pPr indent="0" lvl="0" marL="0" marR="0" rtl="0" algn="ctr">
                        <a:lnSpc>
                          <a:spcPct val="100000"/>
                        </a:lnSpc>
                        <a:spcBef>
                          <a:spcPts val="0"/>
                        </a:spcBef>
                        <a:spcAft>
                          <a:spcPts val="0"/>
                        </a:spcAft>
                        <a:buClr>
                          <a:srgbClr val="1C1C1C"/>
                        </a:buClr>
                        <a:buSzPts val="1800"/>
                        <a:buFont typeface="Arial"/>
                        <a:buNone/>
                      </a:pPr>
                      <a:r>
                        <a:rPr b="0" i="0" lang="en-US" sz="1800" u="none">
                          <a:solidFill>
                            <a:srgbClr val="1C1C1C"/>
                          </a:solidFill>
                          <a:latin typeface="Arial"/>
                          <a:ea typeface="Arial"/>
                          <a:cs typeface="Arial"/>
                          <a:sym typeface="Arial"/>
                        </a:rPr>
                        <a:t>metaphors</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EDF99"/>
                    </a:solidFill>
                  </a:tcPr>
                </a:tc>
                <a:tc>
                  <a:txBody>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EDF99"/>
                    </a:solidFill>
                  </a:tcPr>
                </a:tc>
                <a:tc>
                  <a:txBody>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EDF99"/>
                    </a:solidFill>
                  </a:tcPr>
                </a:tc>
              </a:tr>
              <a:tr h="477825">
                <a:tc>
                  <a:txBody>
                    <a:bodyPr/>
                    <a:lstStyle/>
                    <a:p>
                      <a:pPr indent="0" lvl="0" marL="0" marR="0" rtl="0" algn="ctr">
                        <a:lnSpc>
                          <a:spcPct val="100000"/>
                        </a:lnSpc>
                        <a:spcBef>
                          <a:spcPts val="0"/>
                        </a:spcBef>
                        <a:spcAft>
                          <a:spcPts val="0"/>
                        </a:spcAft>
                        <a:buClr>
                          <a:srgbClr val="1C1C1C"/>
                        </a:buClr>
                        <a:buSzPts val="1800"/>
                        <a:buFont typeface="Arial"/>
                        <a:buNone/>
                      </a:pPr>
                      <a:r>
                        <a:rPr b="0" i="0" lang="en-US" sz="1800" u="none">
                          <a:solidFill>
                            <a:srgbClr val="1C1C1C"/>
                          </a:solidFill>
                          <a:latin typeface="Arial"/>
                          <a:ea typeface="Arial"/>
                          <a:cs typeface="Arial"/>
                          <a:sym typeface="Arial"/>
                        </a:rPr>
                        <a:t>alliteration</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0DEC2"/>
                    </a:solidFill>
                  </a:tcPr>
                </a:tc>
                <a:tc>
                  <a:txBody>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0DEC2"/>
                    </a:solidFill>
                  </a:tcPr>
                </a:tc>
                <a:tc>
                  <a:txBody>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0DEC2"/>
                    </a:solidFill>
                  </a:tcPr>
                </a:tc>
              </a:tr>
              <a:tr h="476250">
                <a:tc>
                  <a:txBody>
                    <a:bodyPr/>
                    <a:lstStyle/>
                    <a:p>
                      <a:pPr indent="0" lvl="0" marL="0" marR="0" rtl="0" algn="ctr">
                        <a:lnSpc>
                          <a:spcPct val="100000"/>
                        </a:lnSpc>
                        <a:spcBef>
                          <a:spcPts val="0"/>
                        </a:spcBef>
                        <a:spcAft>
                          <a:spcPts val="0"/>
                        </a:spcAft>
                        <a:buClr>
                          <a:srgbClr val="1C1C1C"/>
                        </a:buClr>
                        <a:buSzPts val="1800"/>
                        <a:buFont typeface="Arial"/>
                        <a:buNone/>
                      </a:pPr>
                      <a:r>
                        <a:rPr b="0" i="0" lang="en-US" sz="1800" u="none">
                          <a:solidFill>
                            <a:srgbClr val="1C1C1C"/>
                          </a:solidFill>
                          <a:latin typeface="Arial"/>
                          <a:ea typeface="Arial"/>
                          <a:cs typeface="Arial"/>
                          <a:sym typeface="Arial"/>
                        </a:rPr>
                        <a:t>personification</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0DEC2"/>
                    </a:solidFill>
                  </a:tcPr>
                </a:tc>
                <a:tc>
                  <a:txBody>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0DEC2"/>
                    </a:solidFill>
                  </a:tcPr>
                </a:tc>
                <a:tc>
                  <a:txBody>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0DEC2"/>
                    </a:solidFill>
                  </a:tcP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500"/>
                                        <p:tgtEl>
                                          <p:spTgt spid="2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24"/>
          <p:cNvSpPr/>
          <p:nvPr>
            <p:ph type="title"/>
          </p:nvPr>
        </p:nvSpPr>
        <p:spPr>
          <a:xfrm>
            <a:off x="457200" y="479425"/>
            <a:ext cx="8220075" cy="993775"/>
          </a:xfrm>
          <a:prstGeom prst="roundRect">
            <a:avLst>
              <a:gd fmla="val 16667" name="adj"/>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1C1C1C"/>
              </a:buClr>
              <a:buSzPts val="3600"/>
              <a:buFont typeface="Arial"/>
              <a:buNone/>
            </a:pPr>
            <a:r>
              <a:rPr b="1" i="0" lang="en-US" sz="3600" u="none">
                <a:solidFill>
                  <a:srgbClr val="1C1C1C"/>
                </a:solidFill>
                <a:latin typeface="Arial"/>
                <a:ea typeface="Arial"/>
                <a:cs typeface="Arial"/>
                <a:sym typeface="Arial"/>
              </a:rPr>
              <a:t>Plenary</a:t>
            </a:r>
            <a:endParaRPr/>
          </a:p>
        </p:txBody>
      </p:sp>
      <p:sp>
        <p:nvSpPr>
          <p:cNvPr id="243" name="Google Shape;243;p24"/>
          <p:cNvSpPr txBox="1"/>
          <p:nvPr/>
        </p:nvSpPr>
        <p:spPr>
          <a:xfrm>
            <a:off x="755650" y="1514475"/>
            <a:ext cx="7632700" cy="1806575"/>
          </a:xfrm>
          <a:prstGeom prst="rect">
            <a:avLst/>
          </a:prstGeom>
          <a:noFill/>
          <a:ln>
            <a:noFill/>
          </a:ln>
        </p:spPr>
        <p:txBody>
          <a:bodyPr anchorCtr="0" anchor="t" bIns="72000" lIns="0" spcFirstLastPara="1" rIns="0" wrap="square" tIns="720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Look at this short section of writing:</a:t>
            </a:r>
            <a:br>
              <a:rPr b="0" i="0" lang="en-US" sz="1800" u="none">
                <a:solidFill>
                  <a:schemeClr val="dk1"/>
                </a:solidFill>
                <a:latin typeface="Arial"/>
                <a:ea typeface="Arial"/>
                <a:cs typeface="Arial"/>
                <a:sym typeface="Arial"/>
              </a:rPr>
            </a:br>
            <a:endParaRPr/>
          </a:p>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The crimson ball in the sky seemed to stare furiously down at him, angry with him for losing his way. Brown, withered plant tendrils, as dry as paper, tickled him as they slithered their scorched scratchy skins across his forearm. </a:t>
            </a:r>
            <a:endParaRPr/>
          </a:p>
        </p:txBody>
      </p:sp>
      <p:sp>
        <p:nvSpPr>
          <p:cNvPr id="244" name="Google Shape;244;p24"/>
          <p:cNvSpPr txBox="1"/>
          <p:nvPr/>
        </p:nvSpPr>
        <p:spPr>
          <a:xfrm>
            <a:off x="750887" y="3460750"/>
            <a:ext cx="7632700" cy="2824162"/>
          </a:xfrm>
          <a:prstGeom prst="rect">
            <a:avLst/>
          </a:prstGeom>
          <a:noFill/>
          <a:ln>
            <a:noFill/>
          </a:ln>
        </p:spPr>
        <p:txBody>
          <a:bodyPr anchorCtr="0" anchor="t" bIns="72000" lIns="0" spcFirstLastPara="1" rIns="0" wrap="square" tIns="720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Try to find the following:</a:t>
            </a:r>
            <a:endParaRPr/>
          </a:p>
          <a:p>
            <a:pPr indent="0" lvl="0" marL="0" marR="0" rtl="0" algn="l">
              <a:lnSpc>
                <a:spcPct val="100000"/>
              </a:lnSpc>
              <a:spcBef>
                <a:spcPts val="0"/>
              </a:spcBef>
              <a:spcAft>
                <a:spcPts val="0"/>
              </a:spcAft>
              <a:buClr>
                <a:srgbClr val="E5C800"/>
              </a:buClr>
              <a:buSzPts val="1800"/>
              <a:buFont typeface="Arial"/>
              <a:buNone/>
            </a:pPr>
            <a:r>
              <a:rPr b="0" i="0" lang="en-US" sz="1800" u="none">
                <a:solidFill>
                  <a:srgbClr val="E5C800"/>
                </a:solidFill>
                <a:latin typeface="Arial"/>
                <a:ea typeface="Arial"/>
                <a:cs typeface="Arial"/>
                <a:sym typeface="Arial"/>
              </a:rPr>
              <a:t>A verb</a:t>
            </a:r>
            <a:endParaRPr/>
          </a:p>
          <a:p>
            <a:pPr indent="0" lvl="0" marL="0" marR="0" rtl="0" algn="l">
              <a:lnSpc>
                <a:spcPct val="100000"/>
              </a:lnSpc>
              <a:spcBef>
                <a:spcPts val="600"/>
              </a:spcBef>
              <a:spcAft>
                <a:spcPts val="0"/>
              </a:spcAft>
              <a:buClr>
                <a:srgbClr val="E4004F"/>
              </a:buClr>
              <a:buSzPts val="1800"/>
              <a:buFont typeface="Arial"/>
              <a:buNone/>
            </a:pPr>
            <a:r>
              <a:rPr b="0" i="0" lang="en-US" sz="1800" u="none">
                <a:solidFill>
                  <a:srgbClr val="E4004F"/>
                </a:solidFill>
                <a:latin typeface="Arial"/>
                <a:ea typeface="Arial"/>
                <a:cs typeface="Arial"/>
                <a:sym typeface="Arial"/>
              </a:rPr>
              <a:t>An adverb</a:t>
            </a:r>
            <a:endParaRPr/>
          </a:p>
          <a:p>
            <a:pPr indent="0" lvl="0" marL="0" marR="0" rtl="0" algn="l">
              <a:lnSpc>
                <a:spcPct val="100000"/>
              </a:lnSpc>
              <a:spcBef>
                <a:spcPts val="600"/>
              </a:spcBef>
              <a:spcAft>
                <a:spcPts val="0"/>
              </a:spcAft>
              <a:buClr>
                <a:srgbClr val="87BD31"/>
              </a:buClr>
              <a:buSzPts val="1800"/>
              <a:buFont typeface="Arial"/>
              <a:buNone/>
            </a:pPr>
            <a:r>
              <a:rPr b="0" i="0" lang="en-US" sz="1800" u="none">
                <a:solidFill>
                  <a:srgbClr val="87BD31"/>
                </a:solidFill>
                <a:latin typeface="Arial"/>
                <a:ea typeface="Arial"/>
                <a:cs typeface="Arial"/>
                <a:sym typeface="Arial"/>
              </a:rPr>
              <a:t>An adjective</a:t>
            </a:r>
            <a:endParaRPr/>
          </a:p>
          <a:p>
            <a:pPr indent="0" lvl="0" marL="0" marR="0" rtl="0" algn="l">
              <a:lnSpc>
                <a:spcPct val="100000"/>
              </a:lnSpc>
              <a:spcBef>
                <a:spcPts val="600"/>
              </a:spcBef>
              <a:spcAft>
                <a:spcPts val="0"/>
              </a:spcAft>
              <a:buClr>
                <a:srgbClr val="00A3DE"/>
              </a:buClr>
              <a:buSzPts val="1800"/>
              <a:buFont typeface="Arial"/>
              <a:buNone/>
            </a:pPr>
            <a:r>
              <a:rPr b="0" i="0" lang="en-US" sz="1800" u="none">
                <a:solidFill>
                  <a:srgbClr val="00A3DE"/>
                </a:solidFill>
                <a:latin typeface="Arial"/>
                <a:ea typeface="Arial"/>
                <a:cs typeface="Arial"/>
                <a:sym typeface="Arial"/>
              </a:rPr>
              <a:t>An example of personification</a:t>
            </a:r>
            <a:endParaRPr/>
          </a:p>
          <a:p>
            <a:pPr indent="0" lvl="0" marL="0" marR="0" rtl="0" algn="l">
              <a:lnSpc>
                <a:spcPct val="100000"/>
              </a:lnSpc>
              <a:spcBef>
                <a:spcPts val="600"/>
              </a:spcBef>
              <a:spcAft>
                <a:spcPts val="0"/>
              </a:spcAft>
              <a:buClr>
                <a:srgbClr val="8E358A"/>
              </a:buClr>
              <a:buSzPts val="1800"/>
              <a:buFont typeface="Arial"/>
              <a:buNone/>
            </a:pPr>
            <a:r>
              <a:rPr b="0" i="0" lang="en-US" sz="1800" u="none">
                <a:solidFill>
                  <a:srgbClr val="8E358A"/>
                </a:solidFill>
                <a:latin typeface="Arial"/>
                <a:ea typeface="Arial"/>
                <a:cs typeface="Arial"/>
                <a:sym typeface="Arial"/>
              </a:rPr>
              <a:t>An example of alliteration</a:t>
            </a:r>
            <a:endParaRPr/>
          </a:p>
          <a:p>
            <a:pPr indent="0" lvl="0" marL="0" marR="0" rtl="0" algn="l">
              <a:lnSpc>
                <a:spcPct val="100000"/>
              </a:lnSpc>
              <a:spcBef>
                <a:spcPts val="600"/>
              </a:spcBef>
              <a:spcAft>
                <a:spcPts val="0"/>
              </a:spcAft>
              <a:buClr>
                <a:srgbClr val="E52122"/>
              </a:buClr>
              <a:buSzPts val="1800"/>
              <a:buFont typeface="Arial"/>
              <a:buNone/>
            </a:pPr>
            <a:r>
              <a:rPr b="0" i="0" lang="en-US" sz="1800" u="none">
                <a:solidFill>
                  <a:srgbClr val="E52122"/>
                </a:solidFill>
                <a:latin typeface="Arial"/>
                <a:ea typeface="Arial"/>
                <a:cs typeface="Arial"/>
                <a:sym typeface="Arial"/>
              </a:rPr>
              <a:t>A metaphor</a:t>
            </a:r>
            <a:endParaRPr/>
          </a:p>
          <a:p>
            <a:pPr indent="0" lvl="0" marL="0" marR="0" rtl="0" algn="l">
              <a:lnSpc>
                <a:spcPct val="100000"/>
              </a:lnSpc>
              <a:spcBef>
                <a:spcPts val="600"/>
              </a:spcBef>
              <a:spcAft>
                <a:spcPts val="0"/>
              </a:spcAft>
              <a:buClr>
                <a:srgbClr val="F08115"/>
              </a:buClr>
              <a:buSzPts val="1800"/>
              <a:buFont typeface="Arial"/>
              <a:buNone/>
            </a:pPr>
            <a:r>
              <a:rPr b="0" i="0" lang="en-US" sz="1800" u="none">
                <a:solidFill>
                  <a:srgbClr val="F08115"/>
                </a:solidFill>
                <a:latin typeface="Arial"/>
                <a:ea typeface="Arial"/>
                <a:cs typeface="Arial"/>
                <a:sym typeface="Arial"/>
              </a:rPr>
              <a:t>A simile</a:t>
            </a:r>
            <a:endParaRPr/>
          </a:p>
        </p:txBody>
      </p:sp>
      <p:pic>
        <p:nvPicPr>
          <p:cNvPr id="245" name="Google Shape;245;p24"/>
          <p:cNvPicPr preferRelativeResize="0"/>
          <p:nvPr/>
        </p:nvPicPr>
        <p:blipFill rotWithShape="1">
          <a:blip r:embed="rId3">
            <a:alphaModFix/>
          </a:blip>
          <a:srcRect b="0" l="0" r="0" t="0"/>
          <a:stretch/>
        </p:blipFill>
        <p:spPr>
          <a:xfrm>
            <a:off x="4567237" y="3065462"/>
            <a:ext cx="3206750" cy="32194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gtEl>
                                        <p:attrNameLst>
                                          <p:attrName>style.visibility</p:attrName>
                                        </p:attrNameLst>
                                      </p:cBhvr>
                                      <p:to>
                                        <p:strVal val="visible"/>
                                      </p:to>
                                    </p:set>
                                    <p:animEffect filter="fade" transition="in">
                                      <p:cBhvr>
                                        <p:cTn dur="500"/>
                                        <p:tgtEl>
                                          <p:spTgt spid="2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500"/>
                                        <p:tgtEl>
                                          <p:spTgt spid="2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25"/>
          <p:cNvSpPr/>
          <p:nvPr>
            <p:ph type="title"/>
          </p:nvPr>
        </p:nvSpPr>
        <p:spPr>
          <a:xfrm>
            <a:off x="457200" y="479425"/>
            <a:ext cx="8220075" cy="993775"/>
          </a:xfrm>
          <a:prstGeom prst="roundRect">
            <a:avLst>
              <a:gd fmla="val 16667" name="adj"/>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1C1C1C"/>
              </a:buClr>
              <a:buSzPts val="3600"/>
              <a:buFont typeface="Arial"/>
              <a:buNone/>
            </a:pPr>
            <a:r>
              <a:rPr b="1" i="0" lang="en-US" sz="3600" u="none">
                <a:solidFill>
                  <a:srgbClr val="1C1C1C"/>
                </a:solidFill>
                <a:latin typeface="Arial"/>
                <a:ea typeface="Arial"/>
                <a:cs typeface="Arial"/>
                <a:sym typeface="Arial"/>
              </a:rPr>
              <a:t>Further Activities</a:t>
            </a:r>
            <a:endParaRPr/>
          </a:p>
        </p:txBody>
      </p:sp>
      <p:sp>
        <p:nvSpPr>
          <p:cNvPr id="251" name="Google Shape;251;p25"/>
          <p:cNvSpPr txBox="1"/>
          <p:nvPr/>
        </p:nvSpPr>
        <p:spPr>
          <a:xfrm>
            <a:off x="755650" y="1514475"/>
            <a:ext cx="5494337" cy="4160837"/>
          </a:xfrm>
          <a:prstGeom prst="rect">
            <a:avLst/>
          </a:prstGeom>
          <a:noFill/>
          <a:ln>
            <a:noFill/>
          </a:ln>
        </p:spPr>
        <p:txBody>
          <a:bodyPr anchorCtr="0" anchor="t" bIns="72000" lIns="0" spcFirstLastPara="1" rIns="0" wrap="square" tIns="72000">
            <a:spAutoFit/>
          </a:bodyPr>
          <a:lstStyle/>
          <a:p>
            <a:pPr indent="-342900" lvl="0" marL="342900" marR="0" rtl="0" algn="l">
              <a:lnSpc>
                <a:spcPct val="100000"/>
              </a:lnSpc>
              <a:spcBef>
                <a:spcPts val="0"/>
              </a:spcBef>
              <a:spcAft>
                <a:spcPts val="0"/>
              </a:spcAft>
              <a:buClr>
                <a:srgbClr val="0D0D0D"/>
              </a:buClr>
              <a:buSzPts val="1800"/>
              <a:buFont typeface="Arial"/>
              <a:buAutoNum type="arabicPeriod"/>
            </a:pPr>
            <a:r>
              <a:rPr b="0" i="0" lang="en-US" sz="1800" u="none">
                <a:solidFill>
                  <a:srgbClr val="0D0D0D"/>
                </a:solidFill>
                <a:latin typeface="Arial"/>
                <a:ea typeface="Arial"/>
                <a:cs typeface="Arial"/>
                <a:sym typeface="Arial"/>
              </a:rPr>
              <a:t>Pick one particular object/person/animal from your description and create a detailed description of just that object/person/animal.</a:t>
            </a:r>
            <a:br>
              <a:rPr b="0" i="0" lang="en-US" sz="1800" u="none">
                <a:solidFill>
                  <a:srgbClr val="0D0D0D"/>
                </a:solidFill>
                <a:latin typeface="Arial"/>
                <a:ea typeface="Arial"/>
                <a:cs typeface="Arial"/>
                <a:sym typeface="Arial"/>
              </a:rPr>
            </a:br>
            <a:endParaRPr/>
          </a:p>
          <a:p>
            <a:pPr indent="-342900" lvl="0" marL="342900" marR="0" rtl="0" algn="l">
              <a:lnSpc>
                <a:spcPct val="100000"/>
              </a:lnSpc>
              <a:spcBef>
                <a:spcPts val="0"/>
              </a:spcBef>
              <a:spcAft>
                <a:spcPts val="0"/>
              </a:spcAft>
              <a:buClr>
                <a:srgbClr val="0D0D0D"/>
              </a:buClr>
              <a:buSzPts val="1800"/>
              <a:buFont typeface="Arial"/>
              <a:buAutoNum type="arabicPeriod"/>
            </a:pPr>
            <a:r>
              <a:rPr b="0" i="0" lang="en-US" sz="1800" u="none">
                <a:solidFill>
                  <a:srgbClr val="0D0D0D"/>
                </a:solidFill>
                <a:latin typeface="Arial"/>
                <a:ea typeface="Arial"/>
                <a:cs typeface="Arial"/>
                <a:sym typeface="Arial"/>
              </a:rPr>
              <a:t>Highlight any vocabulary you think you could improve in your work and use a thesaurus to make a better word choice.</a:t>
            </a:r>
            <a:br>
              <a:rPr b="0" i="0" lang="en-US" sz="1800" u="none">
                <a:solidFill>
                  <a:srgbClr val="0D0D0D"/>
                </a:solidFill>
                <a:latin typeface="Arial"/>
                <a:ea typeface="Arial"/>
                <a:cs typeface="Arial"/>
                <a:sym typeface="Arial"/>
              </a:rPr>
            </a:br>
            <a:endParaRPr/>
          </a:p>
          <a:p>
            <a:pPr indent="-342900" lvl="0" marL="342900" marR="0" rtl="0" algn="l">
              <a:lnSpc>
                <a:spcPct val="100000"/>
              </a:lnSpc>
              <a:spcBef>
                <a:spcPts val="0"/>
              </a:spcBef>
              <a:spcAft>
                <a:spcPts val="0"/>
              </a:spcAft>
              <a:buClr>
                <a:srgbClr val="0D0D0D"/>
              </a:buClr>
              <a:buSzPts val="1800"/>
              <a:buFont typeface="Arial"/>
              <a:buAutoNum type="arabicPeriod"/>
            </a:pPr>
            <a:r>
              <a:rPr b="0" i="0" lang="en-US" sz="1800" u="none">
                <a:solidFill>
                  <a:srgbClr val="0D0D0D"/>
                </a:solidFill>
                <a:latin typeface="Arial"/>
                <a:ea typeface="Arial"/>
                <a:cs typeface="Arial"/>
                <a:sym typeface="Arial"/>
              </a:rPr>
              <a:t>Use what you have learnt today to write a description of one of the following:</a:t>
            </a:r>
            <a:endParaRPr/>
          </a:p>
          <a:p>
            <a:pPr indent="-342900" lvl="0" marL="342900" marR="0" rtl="0" algn="l">
              <a:lnSpc>
                <a:spcPct val="150000"/>
              </a:lnSpc>
              <a:spcBef>
                <a:spcPts val="0"/>
              </a:spcBef>
              <a:spcAft>
                <a:spcPts val="0"/>
              </a:spcAft>
              <a:buClr>
                <a:schemeClr val="dk1"/>
              </a:buClr>
              <a:buSzPts val="1800"/>
              <a:buFont typeface="Arial"/>
              <a:buChar char="•"/>
            </a:pPr>
            <a:r>
              <a:rPr b="0" i="0" lang="en-US" sz="1800" u="none">
                <a:solidFill>
                  <a:schemeClr val="dk1"/>
                </a:solidFill>
                <a:latin typeface="Arial"/>
                <a:ea typeface="Arial"/>
                <a:cs typeface="Arial"/>
                <a:sym typeface="Arial"/>
              </a:rPr>
              <a:t>A beach</a:t>
            </a:r>
            <a:endParaRPr/>
          </a:p>
          <a:p>
            <a:pPr indent="-342900" lvl="0" marL="342900" marR="0" rtl="0" algn="l">
              <a:lnSpc>
                <a:spcPct val="150000"/>
              </a:lnSpc>
              <a:spcBef>
                <a:spcPts val="0"/>
              </a:spcBef>
              <a:spcAft>
                <a:spcPts val="0"/>
              </a:spcAft>
              <a:buClr>
                <a:schemeClr val="dk1"/>
              </a:buClr>
              <a:buSzPts val="1800"/>
              <a:buFont typeface="Arial"/>
              <a:buChar char="•"/>
            </a:pPr>
            <a:r>
              <a:rPr b="0" i="0" lang="en-US" sz="1800" u="none">
                <a:solidFill>
                  <a:schemeClr val="dk1"/>
                </a:solidFill>
                <a:latin typeface="Arial"/>
                <a:ea typeface="Arial"/>
                <a:cs typeface="Arial"/>
                <a:sym typeface="Arial"/>
              </a:rPr>
              <a:t>A busy market</a:t>
            </a:r>
            <a:endParaRPr/>
          </a:p>
          <a:p>
            <a:pPr indent="-342900" lvl="0" marL="342900" marR="0" rtl="0" algn="l">
              <a:lnSpc>
                <a:spcPct val="150000"/>
              </a:lnSpc>
              <a:spcBef>
                <a:spcPts val="0"/>
              </a:spcBef>
              <a:spcAft>
                <a:spcPts val="0"/>
              </a:spcAft>
              <a:buClr>
                <a:schemeClr val="dk1"/>
              </a:buClr>
              <a:buSzPts val="1800"/>
              <a:buFont typeface="Arial"/>
              <a:buChar char="•"/>
            </a:pPr>
            <a:r>
              <a:rPr b="0" i="0" lang="en-US" sz="1800" u="none">
                <a:solidFill>
                  <a:schemeClr val="dk1"/>
                </a:solidFill>
                <a:latin typeface="Arial"/>
                <a:ea typeface="Arial"/>
                <a:cs typeface="Arial"/>
                <a:sym typeface="Arial"/>
              </a:rPr>
              <a:t>The first day of school</a:t>
            </a:r>
            <a:endParaRPr/>
          </a:p>
        </p:txBody>
      </p:sp>
      <p:pic>
        <p:nvPicPr>
          <p:cNvPr id="252" name="Google Shape;252;p25"/>
          <p:cNvPicPr preferRelativeResize="0"/>
          <p:nvPr/>
        </p:nvPicPr>
        <p:blipFill rotWithShape="1">
          <a:blip r:embed="rId3">
            <a:alphaModFix/>
          </a:blip>
          <a:srcRect b="0" l="0" r="0" t="0"/>
          <a:stretch/>
        </p:blipFill>
        <p:spPr>
          <a:xfrm>
            <a:off x="6530975" y="1465262"/>
            <a:ext cx="1652587" cy="49561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1">
                                            <p:txEl>
                                              <p:pRg end="0" st="0"/>
                                            </p:txEl>
                                          </p:spTgt>
                                        </p:tgtEl>
                                        <p:attrNameLst>
                                          <p:attrName>style.visibility</p:attrName>
                                        </p:attrNameLst>
                                      </p:cBhvr>
                                      <p:to>
                                        <p:strVal val="visible"/>
                                      </p:to>
                                    </p:set>
                                    <p:animEffect filter="fade" transition="in">
                                      <p:cBhvr>
                                        <p:cTn dur="500"/>
                                        <p:tgtEl>
                                          <p:spTgt spid="25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1">
                                            <p:txEl>
                                              <p:pRg end="1" st="1"/>
                                            </p:txEl>
                                          </p:spTgt>
                                        </p:tgtEl>
                                        <p:attrNameLst>
                                          <p:attrName>style.visibility</p:attrName>
                                        </p:attrNameLst>
                                      </p:cBhvr>
                                      <p:to>
                                        <p:strVal val="visible"/>
                                      </p:to>
                                    </p:set>
                                    <p:animEffect filter="fade" transition="in">
                                      <p:cBhvr>
                                        <p:cTn dur="500"/>
                                        <p:tgtEl>
                                          <p:spTgt spid="25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1">
                                            <p:txEl>
                                              <p:pRg end="2" st="2"/>
                                            </p:txEl>
                                          </p:spTgt>
                                        </p:tgtEl>
                                        <p:attrNameLst>
                                          <p:attrName>style.visibility</p:attrName>
                                        </p:attrNameLst>
                                      </p:cBhvr>
                                      <p:to>
                                        <p:strVal val="visible"/>
                                      </p:to>
                                    </p:set>
                                    <p:animEffect filter="fade" transition="in">
                                      <p:cBhvr>
                                        <p:cTn dur="500"/>
                                        <p:tgtEl>
                                          <p:spTgt spid="25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1">
                                            <p:txEl>
                                              <p:pRg end="3" st="3"/>
                                            </p:txEl>
                                          </p:spTgt>
                                        </p:tgtEl>
                                        <p:attrNameLst>
                                          <p:attrName>style.visibility</p:attrName>
                                        </p:attrNameLst>
                                      </p:cBhvr>
                                      <p:to>
                                        <p:strVal val="visible"/>
                                      </p:to>
                                    </p:set>
                                    <p:animEffect filter="fade" transition="in">
                                      <p:cBhvr>
                                        <p:cTn dur="500"/>
                                        <p:tgtEl>
                                          <p:spTgt spid="25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1">
                                            <p:txEl>
                                              <p:pRg end="4" st="4"/>
                                            </p:txEl>
                                          </p:spTgt>
                                        </p:tgtEl>
                                        <p:attrNameLst>
                                          <p:attrName>style.visibility</p:attrName>
                                        </p:attrNameLst>
                                      </p:cBhvr>
                                      <p:to>
                                        <p:strVal val="visible"/>
                                      </p:to>
                                    </p:set>
                                    <p:animEffect filter="fade" transition="in">
                                      <p:cBhvr>
                                        <p:cTn dur="500"/>
                                        <p:tgtEl>
                                          <p:spTgt spid="25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1">
                                            <p:txEl>
                                              <p:pRg end="5" st="5"/>
                                            </p:txEl>
                                          </p:spTgt>
                                        </p:tgtEl>
                                        <p:attrNameLst>
                                          <p:attrName>style.visibility</p:attrName>
                                        </p:attrNameLst>
                                      </p:cBhvr>
                                      <p:to>
                                        <p:strVal val="visible"/>
                                      </p:to>
                                    </p:set>
                                    <p:animEffect filter="fade" transition="in">
                                      <p:cBhvr>
                                        <p:cTn dur="500"/>
                                        <p:tgtEl>
                                          <p:spTgt spid="251">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g2c0d632ba63_0_15"/>
          <p:cNvSpPr/>
          <p:nvPr>
            <p:ph type="title"/>
          </p:nvPr>
        </p:nvSpPr>
        <p:spPr>
          <a:xfrm>
            <a:off x="457198" y="478895"/>
            <a:ext cx="8220000" cy="994200"/>
          </a:xfrm>
          <a:prstGeom prst="roundRect">
            <a:avLst>
              <a:gd fmla="val 16667" name="adj"/>
            </a:avLst>
          </a:prstGeom>
        </p:spPr>
        <p:txBody>
          <a:bodyPr anchorCtr="1" anchor="ctr" bIns="252000" lIns="252000" spcFirstLastPara="1" rIns="252000" wrap="square" tIns="252000">
            <a:noAutofit/>
          </a:bodyPr>
          <a:lstStyle/>
          <a:p>
            <a:pPr indent="0" lvl="0" marL="0" rtl="0" algn="l">
              <a:spcBef>
                <a:spcPts val="0"/>
              </a:spcBef>
              <a:spcAft>
                <a:spcPts val="0"/>
              </a:spcAft>
              <a:buNone/>
            </a:pPr>
            <a:r>
              <a:rPr lang="en-US"/>
              <a:t>Final Task</a:t>
            </a:r>
            <a:endParaRPr/>
          </a:p>
        </p:txBody>
      </p:sp>
      <p:sp>
        <p:nvSpPr>
          <p:cNvPr id="259" name="Google Shape;259;g2c0d632ba63_0_15"/>
          <p:cNvSpPr txBox="1"/>
          <p:nvPr/>
        </p:nvSpPr>
        <p:spPr>
          <a:xfrm>
            <a:off x="643750" y="1340075"/>
            <a:ext cx="7856400" cy="486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rgbClr val="1C1C1C"/>
                </a:solidFill>
              </a:rPr>
              <a:t>Draw pictures of what you have written from this lesson. Make sure you colour and label all of your drawings and do it to </a:t>
            </a:r>
            <a:r>
              <a:rPr b="1" lang="en-US" sz="1800" u="sng">
                <a:solidFill>
                  <a:srgbClr val="1C1C1C"/>
                </a:solidFill>
              </a:rPr>
              <a:t>AT LEAST A YEAR NINE STANDARD.</a:t>
            </a:r>
            <a:endParaRPr b="1" sz="1800" u="sng">
              <a:solidFill>
                <a:srgbClr val="1C1C1C"/>
              </a:solidFill>
            </a:endParaRPr>
          </a:p>
          <a:p>
            <a:pPr indent="0" lvl="0" marL="0" rtl="0" algn="l">
              <a:spcBef>
                <a:spcPts val="0"/>
              </a:spcBef>
              <a:spcAft>
                <a:spcPts val="0"/>
              </a:spcAft>
              <a:buNone/>
            </a:pPr>
            <a:r>
              <a:t/>
            </a:r>
            <a:endParaRPr b="1" sz="1800" u="sng">
              <a:solidFill>
                <a:srgbClr val="1C1C1C"/>
              </a:solidFill>
            </a:endParaRPr>
          </a:p>
          <a:p>
            <a:pPr indent="0" lvl="0" marL="0" rtl="0" algn="l">
              <a:spcBef>
                <a:spcPts val="0"/>
              </a:spcBef>
              <a:spcAft>
                <a:spcPts val="0"/>
              </a:spcAft>
              <a:buNone/>
            </a:pPr>
            <a:r>
              <a:t/>
            </a:r>
            <a:endParaRPr b="1" sz="1800" u="sng">
              <a:solidFill>
                <a:srgbClr val="1C1C1C"/>
              </a:solidFill>
            </a:endParaRPr>
          </a:p>
        </p:txBody>
      </p:sp>
      <p:pic>
        <p:nvPicPr>
          <p:cNvPr id="260" name="Google Shape;260;g2c0d632ba63_0_15"/>
          <p:cNvPicPr preferRelativeResize="0"/>
          <p:nvPr/>
        </p:nvPicPr>
        <p:blipFill>
          <a:blip r:embed="rId3">
            <a:alphaModFix/>
          </a:blip>
          <a:stretch>
            <a:fillRect/>
          </a:stretch>
        </p:blipFill>
        <p:spPr>
          <a:xfrm>
            <a:off x="814550" y="2511075"/>
            <a:ext cx="7488625" cy="35817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 name="Shape 52"/>
        <p:cNvGrpSpPr/>
        <p:nvPr/>
      </p:nvGrpSpPr>
      <p:grpSpPr>
        <a:xfrm>
          <a:off x="0" y="0"/>
          <a:ext cx="0" cy="0"/>
          <a:chOff x="0" y="0"/>
          <a:chExt cx="0" cy="0"/>
        </a:xfrm>
      </p:grpSpPr>
      <p:sp>
        <p:nvSpPr>
          <p:cNvPr id="53" name="Google Shape;53;g2c0d632ba63_0_5"/>
          <p:cNvSpPr/>
          <p:nvPr/>
        </p:nvSpPr>
        <p:spPr>
          <a:xfrm>
            <a:off x="503237" y="2930525"/>
            <a:ext cx="8137500" cy="3414600"/>
          </a:xfrm>
          <a:prstGeom prst="roundRect">
            <a:avLst>
              <a:gd fmla="val 1384" name="adj"/>
            </a:avLst>
          </a:prstGeom>
          <a:solidFill>
            <a:srgbClr val="FFF9E7"/>
          </a:solidFill>
          <a:ln cap="rnd" cmpd="sng" w="25400">
            <a:solidFill>
              <a:srgbClr val="FEFBD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300"/>
              <a:buFont typeface="Arial"/>
              <a:buNone/>
            </a:pPr>
            <a:r>
              <a:rPr b="0" i="0" lang="en-US" sz="1300" u="none" cap="none" strike="noStrike">
                <a:solidFill>
                  <a:srgbClr val="FFFFFF"/>
                </a:solidFill>
                <a:latin typeface="Arial"/>
                <a:ea typeface="Arial"/>
                <a:cs typeface="Arial"/>
                <a:sym typeface="Arial"/>
              </a:rPr>
              <a:t> </a:t>
            </a:r>
            <a:endParaRPr/>
          </a:p>
        </p:txBody>
      </p:sp>
      <p:sp>
        <p:nvSpPr>
          <p:cNvPr id="54" name="Google Shape;54;g2c0d632ba63_0_5"/>
          <p:cNvSpPr/>
          <p:nvPr/>
        </p:nvSpPr>
        <p:spPr>
          <a:xfrm>
            <a:off x="503237" y="512762"/>
            <a:ext cx="8137500" cy="2192400"/>
          </a:xfrm>
          <a:prstGeom prst="roundRect">
            <a:avLst>
              <a:gd fmla="val 1384" name="adj"/>
            </a:avLst>
          </a:prstGeom>
          <a:solidFill>
            <a:srgbClr val="FFF9E7"/>
          </a:solidFill>
          <a:ln cap="rnd" cmpd="sng" w="25400">
            <a:solidFill>
              <a:srgbClr val="FEFBD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300"/>
              <a:buFont typeface="Arial"/>
              <a:buNone/>
            </a:pPr>
            <a:r>
              <a:rPr b="0" i="0" lang="en-US" sz="1300" u="none" cap="none" strike="noStrike">
                <a:solidFill>
                  <a:srgbClr val="FFFFFF"/>
                </a:solidFill>
                <a:latin typeface="Arial"/>
                <a:ea typeface="Arial"/>
                <a:cs typeface="Arial"/>
                <a:sym typeface="Arial"/>
              </a:rPr>
              <a:t> </a:t>
            </a:r>
            <a:endParaRPr/>
          </a:p>
        </p:txBody>
      </p:sp>
      <p:sp>
        <p:nvSpPr>
          <p:cNvPr id="55" name="Google Shape;55;g2c0d632ba63_0_5"/>
          <p:cNvSpPr txBox="1"/>
          <p:nvPr/>
        </p:nvSpPr>
        <p:spPr>
          <a:xfrm>
            <a:off x="628650" y="3071812"/>
            <a:ext cx="7886700" cy="539700"/>
          </a:xfrm>
          <a:prstGeom prst="rect">
            <a:avLst/>
          </a:prstGeom>
          <a:noFill/>
          <a:ln>
            <a:noFill/>
          </a:ln>
        </p:spPr>
        <p:txBody>
          <a:bodyPr anchorCtr="1" anchor="ctr" bIns="0" lIns="0" spcFirstLastPara="1" rIns="0" wrap="square" tIns="0">
            <a:noAutofit/>
          </a:bodyPr>
          <a:lstStyle/>
          <a:p>
            <a:pPr indent="0" lvl="0" marL="0" marR="0" rtl="0" algn="l">
              <a:lnSpc>
                <a:spcPct val="90000"/>
              </a:lnSpc>
              <a:spcBef>
                <a:spcPts val="0"/>
              </a:spcBef>
              <a:spcAft>
                <a:spcPts val="0"/>
              </a:spcAft>
              <a:buClr>
                <a:schemeClr val="dk1"/>
              </a:buClr>
              <a:buSzPts val="3600"/>
              <a:buFont typeface="Arial"/>
              <a:buNone/>
            </a:pPr>
            <a:r>
              <a:t/>
            </a:r>
            <a:endParaRPr/>
          </a:p>
        </p:txBody>
      </p:sp>
      <p:sp>
        <p:nvSpPr>
          <p:cNvPr id="56" name="Google Shape;56;g2c0d632ba63_0_5"/>
          <p:cNvSpPr txBox="1"/>
          <p:nvPr/>
        </p:nvSpPr>
        <p:spPr>
          <a:xfrm>
            <a:off x="628650" y="735012"/>
            <a:ext cx="7886700" cy="539700"/>
          </a:xfrm>
          <a:prstGeom prst="rect">
            <a:avLst/>
          </a:prstGeom>
          <a:noFill/>
          <a:ln>
            <a:noFill/>
          </a:ln>
        </p:spPr>
        <p:txBody>
          <a:bodyPr anchorCtr="1" anchor="ctr" bIns="0" lIns="0" spcFirstLastPara="1" rIns="0" wrap="square" tIns="0">
            <a:noAutofit/>
          </a:bodyPr>
          <a:lstStyle/>
          <a:p>
            <a:pPr indent="0" lvl="0" marL="0" marR="0" rtl="0" algn="l">
              <a:lnSpc>
                <a:spcPct val="90000"/>
              </a:lnSpc>
              <a:spcBef>
                <a:spcPts val="0"/>
              </a:spcBef>
              <a:spcAft>
                <a:spcPts val="0"/>
              </a:spcAft>
              <a:buClr>
                <a:schemeClr val="dk1"/>
              </a:buClr>
              <a:buSzPts val="3600"/>
              <a:buFont typeface="Arial"/>
              <a:buNone/>
            </a:pPr>
            <a:r>
              <a:rPr lang="en-US" sz="3600">
                <a:solidFill>
                  <a:schemeClr val="dk1"/>
                </a:solidFill>
              </a:rPr>
              <a:t>Improving Descriptive Writing</a:t>
            </a:r>
            <a:endParaRPr/>
          </a:p>
        </p:txBody>
      </p:sp>
      <p:sp>
        <p:nvSpPr>
          <p:cNvPr id="57" name="Google Shape;57;g2c0d632ba63_0_5"/>
          <p:cNvSpPr/>
          <p:nvPr>
            <p:ph idx="1" type="body"/>
          </p:nvPr>
        </p:nvSpPr>
        <p:spPr>
          <a:xfrm>
            <a:off x="628650" y="1127125"/>
            <a:ext cx="7886700" cy="1409700"/>
          </a:xfrm>
          <a:prstGeom prst="roundRect">
            <a:avLst>
              <a:gd fmla="val 16667" name="adj"/>
            </a:avLst>
          </a:prstGeom>
          <a:noFill/>
          <a:ln>
            <a:noFill/>
          </a:ln>
        </p:spPr>
        <p:txBody>
          <a:bodyPr anchorCtr="0" anchor="t" bIns="252000" lIns="252000" spcFirstLastPara="1" rIns="252000" wrap="square" tIns="252000">
            <a:noAutofit/>
          </a:bodyPr>
          <a:lstStyle/>
          <a:p>
            <a:pPr indent="0" lvl="0" marL="0" marR="0" rtl="0" algn="l">
              <a:lnSpc>
                <a:spcPct val="90000"/>
              </a:lnSpc>
              <a:spcBef>
                <a:spcPts val="0"/>
              </a:spcBef>
              <a:spcAft>
                <a:spcPts val="0"/>
              </a:spcAft>
              <a:buNone/>
            </a:pPr>
            <a:r>
              <a:rPr lang="en-US" sz="1800"/>
              <a:t>Watch the following </a:t>
            </a:r>
            <a:r>
              <a:rPr lang="en-US" sz="1800" u="sng">
                <a:solidFill>
                  <a:schemeClr val="hlink"/>
                </a:solidFill>
                <a:hlinkClick r:id="rId3"/>
              </a:rPr>
              <a:t>video</a:t>
            </a:r>
            <a:r>
              <a:rPr lang="en-US" sz="1800"/>
              <a:t> about improving descriptive writing.</a:t>
            </a:r>
            <a:endParaRPr/>
          </a:p>
        </p:txBody>
      </p:sp>
      <p:sp>
        <p:nvSpPr>
          <p:cNvPr id="58" name="Google Shape;58;g2c0d632ba63_0_5"/>
          <p:cNvSpPr txBox="1"/>
          <p:nvPr/>
        </p:nvSpPr>
        <p:spPr>
          <a:xfrm>
            <a:off x="628650" y="3467100"/>
            <a:ext cx="8012100" cy="1409700"/>
          </a:xfrm>
          <a:prstGeom prst="rect">
            <a:avLst/>
          </a:prstGeom>
          <a:noFill/>
          <a:ln>
            <a:noFill/>
          </a:ln>
        </p:spPr>
        <p:txBody>
          <a:bodyPr anchorCtr="0" anchor="t" bIns="180000" lIns="180000" spcFirstLastPara="1" rIns="252000" wrap="square" tIns="252000">
            <a:noAutofit/>
          </a:bodyPr>
          <a:lstStyle/>
          <a:p>
            <a:pPr indent="0" lvl="0" marL="457200" marR="0" rtl="0" algn="l">
              <a:lnSpc>
                <a:spcPct val="90000"/>
              </a:lnSpc>
              <a:spcBef>
                <a:spcPts val="1000"/>
              </a:spcBef>
              <a:spcAft>
                <a:spcPts val="0"/>
              </a:spcAft>
              <a:buNone/>
            </a:pPr>
            <a:r>
              <a:t/>
            </a:r>
            <a:endParaRPr/>
          </a:p>
        </p:txBody>
      </p:sp>
      <p:pic>
        <p:nvPicPr>
          <p:cNvPr id="59" name="Google Shape;59;g2c0d632ba63_0_5"/>
          <p:cNvPicPr preferRelativeResize="0"/>
          <p:nvPr/>
        </p:nvPicPr>
        <p:blipFill>
          <a:blip r:embed="rId4">
            <a:alphaModFix/>
          </a:blip>
          <a:stretch>
            <a:fillRect/>
          </a:stretch>
        </p:blipFill>
        <p:spPr>
          <a:xfrm>
            <a:off x="1432025" y="3126825"/>
            <a:ext cx="6332501" cy="3048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3"/>
          <p:cNvSpPr/>
          <p:nvPr>
            <p:ph type="title"/>
          </p:nvPr>
        </p:nvSpPr>
        <p:spPr>
          <a:xfrm>
            <a:off x="461962" y="2735262"/>
            <a:ext cx="8220075" cy="995362"/>
          </a:xfrm>
          <a:prstGeom prst="roundRect">
            <a:avLst>
              <a:gd fmla="val 16667" name="adj"/>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08743A"/>
              </a:buClr>
              <a:buSzPts val="6600"/>
              <a:buFont typeface="Arial"/>
              <a:buNone/>
            </a:pPr>
            <a:r>
              <a:rPr b="1" i="0" lang="en-US" sz="6600" u="none">
                <a:solidFill>
                  <a:srgbClr val="08743A"/>
                </a:solidFill>
                <a:latin typeface="Arial"/>
                <a:ea typeface="Arial"/>
                <a:cs typeface="Arial"/>
                <a:sym typeface="Arial"/>
              </a:rPr>
              <a:t>Word Types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4"/>
          <p:cNvSpPr/>
          <p:nvPr>
            <p:ph type="title"/>
          </p:nvPr>
        </p:nvSpPr>
        <p:spPr>
          <a:xfrm>
            <a:off x="457200" y="479425"/>
            <a:ext cx="8220075" cy="993775"/>
          </a:xfrm>
          <a:prstGeom prst="roundRect">
            <a:avLst>
              <a:gd fmla="val 16667" name="adj"/>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1C1C1C"/>
              </a:buClr>
              <a:buSzPts val="3600"/>
              <a:buFont typeface="Arial"/>
              <a:buNone/>
            </a:pPr>
            <a:r>
              <a:rPr b="1" i="0" lang="en-US" sz="3600" u="none">
                <a:solidFill>
                  <a:srgbClr val="1C1C1C"/>
                </a:solidFill>
                <a:latin typeface="Arial"/>
                <a:ea typeface="Arial"/>
                <a:cs typeface="Arial"/>
                <a:sym typeface="Arial"/>
              </a:rPr>
              <a:t>Adjectives</a:t>
            </a:r>
            <a:endParaRPr/>
          </a:p>
        </p:txBody>
      </p:sp>
      <p:sp>
        <p:nvSpPr>
          <p:cNvPr id="70" name="Google Shape;70;p4"/>
          <p:cNvSpPr txBox="1"/>
          <p:nvPr/>
        </p:nvSpPr>
        <p:spPr>
          <a:xfrm>
            <a:off x="755650" y="1514475"/>
            <a:ext cx="7632700" cy="1252537"/>
          </a:xfrm>
          <a:prstGeom prst="rect">
            <a:avLst/>
          </a:prstGeom>
          <a:noFill/>
          <a:ln>
            <a:noFill/>
          </a:ln>
        </p:spPr>
        <p:txBody>
          <a:bodyPr anchorCtr="0" anchor="t" bIns="72000" lIns="0" spcFirstLastPara="1" rIns="0" wrap="square" tIns="720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Adjectives are words that describe nouns (naming words).</a:t>
            </a:r>
            <a:endParaRPr/>
          </a:p>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i.e. The </a:t>
            </a:r>
            <a:r>
              <a:rPr b="0" i="0" lang="en-US" sz="1800" u="none" cap="none" strike="noStrike">
                <a:solidFill>
                  <a:srgbClr val="87BD31"/>
                </a:solidFill>
                <a:latin typeface="Arial"/>
                <a:ea typeface="Arial"/>
                <a:cs typeface="Arial"/>
                <a:sym typeface="Arial"/>
              </a:rPr>
              <a:t>shiny</a:t>
            </a:r>
            <a:r>
              <a:rPr b="0" i="0" lang="en-US" sz="1800" u="none" cap="none" strike="noStrike">
                <a:solidFill>
                  <a:schemeClr val="dk1"/>
                </a:solidFill>
                <a:latin typeface="Arial"/>
                <a:ea typeface="Arial"/>
                <a:cs typeface="Arial"/>
                <a:sym typeface="Arial"/>
              </a:rPr>
              <a:t> </a:t>
            </a:r>
            <a:r>
              <a:rPr b="0" i="0" lang="en-US" sz="1800" u="none" cap="none" strike="noStrike">
                <a:solidFill>
                  <a:srgbClr val="2CB7BC"/>
                </a:solidFill>
                <a:latin typeface="Arial"/>
                <a:ea typeface="Arial"/>
                <a:cs typeface="Arial"/>
                <a:sym typeface="Arial"/>
              </a:rPr>
              <a:t>mirror</a:t>
            </a:r>
            <a:r>
              <a:rPr b="0" i="0" lang="en-US" sz="1800" u="none" cap="none" strike="noStrike">
                <a:solidFill>
                  <a:schemeClr val="dk1"/>
                </a:solidFill>
                <a:latin typeface="Arial"/>
                <a:ea typeface="Arial"/>
                <a:cs typeface="Arial"/>
                <a:sym typeface="Arial"/>
              </a:rPr>
              <a:t>.</a:t>
            </a:r>
            <a:endParaRPr/>
          </a:p>
        </p:txBody>
      </p:sp>
      <p:cxnSp>
        <p:nvCxnSpPr>
          <p:cNvPr id="71" name="Google Shape;71;p4"/>
          <p:cNvCxnSpPr/>
          <p:nvPr/>
        </p:nvCxnSpPr>
        <p:spPr>
          <a:xfrm flipH="1" rot="10800000">
            <a:off x="1560512" y="2725737"/>
            <a:ext cx="276225" cy="1157287"/>
          </a:xfrm>
          <a:prstGeom prst="straightConnector1">
            <a:avLst/>
          </a:prstGeom>
          <a:noFill/>
          <a:ln cap="flat" cmpd="sng" w="57150">
            <a:solidFill>
              <a:srgbClr val="87BD31"/>
            </a:solidFill>
            <a:prstDash val="solid"/>
            <a:miter lim="800000"/>
            <a:headEnd len="med" w="med" type="none"/>
            <a:tailEnd len="med" w="med" type="triangle"/>
          </a:ln>
        </p:spPr>
      </p:cxnSp>
      <p:cxnSp>
        <p:nvCxnSpPr>
          <p:cNvPr id="72" name="Google Shape;72;p4"/>
          <p:cNvCxnSpPr/>
          <p:nvPr/>
        </p:nvCxnSpPr>
        <p:spPr>
          <a:xfrm rot="10800000">
            <a:off x="2944812" y="2559050"/>
            <a:ext cx="1316037" cy="0"/>
          </a:xfrm>
          <a:prstGeom prst="straightConnector1">
            <a:avLst/>
          </a:prstGeom>
          <a:noFill/>
          <a:ln cap="flat" cmpd="sng" w="57150">
            <a:solidFill>
              <a:srgbClr val="2CB7BC"/>
            </a:solidFill>
            <a:prstDash val="solid"/>
            <a:miter lim="800000"/>
            <a:headEnd len="med" w="med" type="none"/>
            <a:tailEnd len="med" w="med" type="triangle"/>
          </a:ln>
        </p:spPr>
      </p:cxnSp>
      <p:sp>
        <p:nvSpPr>
          <p:cNvPr id="73" name="Google Shape;73;p4"/>
          <p:cNvSpPr txBox="1"/>
          <p:nvPr/>
        </p:nvSpPr>
        <p:spPr>
          <a:xfrm>
            <a:off x="755650" y="3992562"/>
            <a:ext cx="2973387" cy="1806575"/>
          </a:xfrm>
          <a:prstGeom prst="rect">
            <a:avLst/>
          </a:prstGeom>
          <a:noFill/>
          <a:ln>
            <a:noFill/>
          </a:ln>
        </p:spPr>
        <p:txBody>
          <a:bodyPr anchorCtr="0" anchor="t" bIns="72000" lIns="0" spcFirstLastPara="1" rIns="0" wrap="square" tIns="72000">
            <a:spAutoFit/>
          </a:bodyPr>
          <a:lstStyle/>
          <a:p>
            <a:pPr indent="0" lvl="0" marL="0" marR="0" rtl="0" algn="l">
              <a:lnSpc>
                <a:spcPct val="100000"/>
              </a:lnSpc>
              <a:spcBef>
                <a:spcPts val="0"/>
              </a:spcBef>
              <a:spcAft>
                <a:spcPts val="0"/>
              </a:spcAft>
              <a:buClr>
                <a:srgbClr val="87BD31"/>
              </a:buClr>
              <a:buSzPts val="1800"/>
              <a:buFont typeface="Arial"/>
              <a:buNone/>
            </a:pPr>
            <a:r>
              <a:rPr b="0" i="0" lang="en-US" sz="1800" u="none" cap="none" strike="noStrike">
                <a:solidFill>
                  <a:srgbClr val="87BD31"/>
                </a:solidFill>
                <a:latin typeface="Arial"/>
                <a:ea typeface="Arial"/>
                <a:cs typeface="Arial"/>
                <a:sym typeface="Arial"/>
              </a:rPr>
              <a:t>Adjective: </a:t>
            </a:r>
            <a:r>
              <a:rPr b="0" i="0" lang="en-US" sz="1800" u="none" cap="none" strike="noStrike">
                <a:solidFill>
                  <a:schemeClr val="dk1"/>
                </a:solidFill>
                <a:latin typeface="Arial"/>
                <a:ea typeface="Arial"/>
                <a:cs typeface="Arial"/>
                <a:sym typeface="Arial"/>
              </a:rPr>
              <a:t>Adjectives </a:t>
            </a:r>
            <a:r>
              <a:rPr b="0" i="0" lang="en-US" sz="1800" u="none" cap="none" strike="noStrike">
                <a:solidFill>
                  <a:srgbClr val="87BD31"/>
                </a:solidFill>
                <a:latin typeface="Arial"/>
                <a:ea typeface="Arial"/>
                <a:cs typeface="Arial"/>
                <a:sym typeface="Arial"/>
              </a:rPr>
              <a:t>describe</a:t>
            </a:r>
            <a:r>
              <a:rPr b="0" i="0" lang="en-US" sz="1800" u="none" cap="none" strike="noStrike">
                <a:solidFill>
                  <a:schemeClr val="dk1"/>
                </a:solidFill>
                <a:latin typeface="Arial"/>
                <a:ea typeface="Arial"/>
                <a:cs typeface="Arial"/>
                <a:sym typeface="Arial"/>
              </a:rPr>
              <a:t> the mirror’s appearance. Without this, the reader wouldn’t know if the mirror was clean or dusty or what it was like at all.</a:t>
            </a:r>
            <a:endParaRPr/>
          </a:p>
        </p:txBody>
      </p:sp>
      <p:sp>
        <p:nvSpPr>
          <p:cNvPr id="74" name="Google Shape;74;p4"/>
          <p:cNvSpPr txBox="1"/>
          <p:nvPr/>
        </p:nvSpPr>
        <p:spPr>
          <a:xfrm>
            <a:off x="4492625" y="2208212"/>
            <a:ext cx="2973387" cy="700087"/>
          </a:xfrm>
          <a:prstGeom prst="rect">
            <a:avLst/>
          </a:prstGeom>
          <a:noFill/>
          <a:ln>
            <a:noFill/>
          </a:ln>
        </p:spPr>
        <p:txBody>
          <a:bodyPr anchorCtr="0" anchor="t" bIns="72000" lIns="0" spcFirstLastPara="1" rIns="0" wrap="square" tIns="72000">
            <a:spAutoFit/>
          </a:bodyPr>
          <a:lstStyle/>
          <a:p>
            <a:pPr indent="0" lvl="0" marL="0" marR="0" rtl="0" algn="l">
              <a:lnSpc>
                <a:spcPct val="100000"/>
              </a:lnSpc>
              <a:spcBef>
                <a:spcPts val="0"/>
              </a:spcBef>
              <a:spcAft>
                <a:spcPts val="0"/>
              </a:spcAft>
              <a:buClr>
                <a:srgbClr val="2CB7BC"/>
              </a:buClr>
              <a:buSzPts val="1800"/>
              <a:buFont typeface="Arial"/>
              <a:buNone/>
            </a:pPr>
            <a:r>
              <a:rPr b="0" i="0" lang="en-US" sz="1800" u="none" cap="none" strike="noStrike">
                <a:solidFill>
                  <a:srgbClr val="2CB7BC"/>
                </a:solidFill>
                <a:latin typeface="Arial"/>
                <a:ea typeface="Arial"/>
                <a:cs typeface="Arial"/>
                <a:sym typeface="Arial"/>
              </a:rPr>
              <a:t>Noun: </a:t>
            </a:r>
            <a:r>
              <a:rPr b="0" i="0" lang="en-US" sz="1800" u="none" cap="none" strike="noStrike">
                <a:solidFill>
                  <a:schemeClr val="dk1"/>
                </a:solidFill>
                <a:latin typeface="Arial"/>
                <a:ea typeface="Arial"/>
                <a:cs typeface="Arial"/>
                <a:sym typeface="Arial"/>
              </a:rPr>
              <a:t>Nouns are </a:t>
            </a:r>
            <a:r>
              <a:rPr b="0" i="0" lang="en-US" sz="1800" u="none" cap="none" strike="noStrike">
                <a:solidFill>
                  <a:srgbClr val="2CB7BC"/>
                </a:solidFill>
                <a:latin typeface="Arial"/>
                <a:ea typeface="Arial"/>
                <a:cs typeface="Arial"/>
                <a:sym typeface="Arial"/>
              </a:rPr>
              <a:t>names</a:t>
            </a:r>
            <a:r>
              <a:rPr b="0" i="0" lang="en-US" sz="1800" u="none" cap="none" strike="noStrike">
                <a:solidFill>
                  <a:schemeClr val="dk1"/>
                </a:solidFill>
                <a:latin typeface="Arial"/>
                <a:ea typeface="Arial"/>
                <a:cs typeface="Arial"/>
                <a:sym typeface="Arial"/>
              </a:rPr>
              <a:t> of people, places and things.</a:t>
            </a:r>
            <a:endParaRPr/>
          </a:p>
        </p:txBody>
      </p:sp>
      <p:pic>
        <p:nvPicPr>
          <p:cNvPr id="75" name="Google Shape;75;p4"/>
          <p:cNvPicPr preferRelativeResize="0"/>
          <p:nvPr/>
        </p:nvPicPr>
        <p:blipFill rotWithShape="1">
          <a:blip r:embed="rId3">
            <a:alphaModFix/>
          </a:blip>
          <a:srcRect b="0" l="0" r="0" t="0"/>
          <a:stretch/>
        </p:blipFill>
        <p:spPr>
          <a:xfrm>
            <a:off x="4373562" y="3100387"/>
            <a:ext cx="4364037" cy="33051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
                                        </p:tgtEl>
                                        <p:attrNameLst>
                                          <p:attrName>style.visibility</p:attrName>
                                        </p:attrNameLst>
                                      </p:cBhvr>
                                      <p:to>
                                        <p:strVal val="visible"/>
                                      </p:to>
                                    </p:set>
                                    <p:animEffect filter="fade" transition="in">
                                      <p:cBhvr>
                                        <p:cTn dur="500"/>
                                        <p:tgtEl>
                                          <p:spTgt spid="71"/>
                                        </p:tgtEl>
                                      </p:cBhvr>
                                    </p:animEffect>
                                  </p:childTnLst>
                                </p:cTn>
                              </p:par>
                              <p:par>
                                <p:cTn fill="hold" nodeType="withEffect" presetClass="entr" presetID="10" presetSubtype="0">
                                  <p:stCondLst>
                                    <p:cond delay="0"/>
                                  </p:stCondLst>
                                  <p:childTnLst>
                                    <p:set>
                                      <p:cBhvr>
                                        <p:cTn dur="1" fill="hold">
                                          <p:stCondLst>
                                            <p:cond delay="0"/>
                                          </p:stCondLst>
                                        </p:cTn>
                                        <p:tgtEl>
                                          <p:spTgt spid="73"/>
                                        </p:tgtEl>
                                        <p:attrNameLst>
                                          <p:attrName>style.visibility</p:attrName>
                                        </p:attrNameLst>
                                      </p:cBhvr>
                                      <p:to>
                                        <p:strVal val="visible"/>
                                      </p:to>
                                    </p:set>
                                    <p:animEffect filter="fade" transition="in">
                                      <p:cBhvr>
                                        <p:cTn dur="500"/>
                                        <p:tgtEl>
                                          <p:spTgt spid="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
                                        </p:tgtEl>
                                        <p:attrNameLst>
                                          <p:attrName>style.visibility</p:attrName>
                                        </p:attrNameLst>
                                      </p:cBhvr>
                                      <p:to>
                                        <p:strVal val="visible"/>
                                      </p:to>
                                    </p:set>
                                    <p:animEffect filter="fade" transition="in">
                                      <p:cBhvr>
                                        <p:cTn dur="500"/>
                                        <p:tgtEl>
                                          <p:spTgt spid="72"/>
                                        </p:tgtEl>
                                      </p:cBhvr>
                                    </p:animEffect>
                                  </p:childTnLst>
                                </p:cTn>
                              </p:par>
                              <p:par>
                                <p:cTn fill="hold" nodeType="withEffect" presetClass="entr" presetID="10" presetSubtype="0">
                                  <p:stCondLst>
                                    <p:cond delay="0"/>
                                  </p:stCondLst>
                                  <p:childTnLst>
                                    <p:set>
                                      <p:cBhvr>
                                        <p:cTn dur="1" fill="hold">
                                          <p:stCondLst>
                                            <p:cond delay="0"/>
                                          </p:stCondLst>
                                        </p:cTn>
                                        <p:tgtEl>
                                          <p:spTgt spid="74"/>
                                        </p:tgtEl>
                                        <p:attrNameLst>
                                          <p:attrName>style.visibility</p:attrName>
                                        </p:attrNameLst>
                                      </p:cBhvr>
                                      <p:to>
                                        <p:strVal val="visible"/>
                                      </p:to>
                                    </p:set>
                                    <p:animEffect filter="fade" transition="in">
                                      <p:cBhvr>
                                        <p:cTn dur="500"/>
                                        <p:tgtEl>
                                          <p:spTgt spid="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5"/>
          <p:cNvSpPr/>
          <p:nvPr>
            <p:ph type="title"/>
          </p:nvPr>
        </p:nvSpPr>
        <p:spPr>
          <a:xfrm>
            <a:off x="457200" y="479425"/>
            <a:ext cx="8220075" cy="993775"/>
          </a:xfrm>
          <a:prstGeom prst="roundRect">
            <a:avLst>
              <a:gd fmla="val 16667" name="adj"/>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1C1C1C"/>
              </a:buClr>
              <a:buSzPts val="3600"/>
              <a:buFont typeface="Arial"/>
              <a:buNone/>
            </a:pPr>
            <a:r>
              <a:rPr b="1" i="0" lang="en-US" sz="3600" u="none">
                <a:solidFill>
                  <a:srgbClr val="1C1C1C"/>
                </a:solidFill>
                <a:latin typeface="Arial"/>
                <a:ea typeface="Arial"/>
                <a:cs typeface="Arial"/>
                <a:sym typeface="Arial"/>
              </a:rPr>
              <a:t>Adjectives</a:t>
            </a:r>
            <a:endParaRPr/>
          </a:p>
        </p:txBody>
      </p:sp>
      <p:sp>
        <p:nvSpPr>
          <p:cNvPr id="81" name="Google Shape;81;p5"/>
          <p:cNvSpPr txBox="1"/>
          <p:nvPr/>
        </p:nvSpPr>
        <p:spPr>
          <a:xfrm>
            <a:off x="755650" y="1514475"/>
            <a:ext cx="7632700" cy="422275"/>
          </a:xfrm>
          <a:prstGeom prst="rect">
            <a:avLst/>
          </a:prstGeom>
          <a:noFill/>
          <a:ln>
            <a:noFill/>
          </a:ln>
        </p:spPr>
        <p:txBody>
          <a:bodyPr anchorCtr="0" anchor="t" bIns="72000" lIns="0" spcFirstLastPara="1" rIns="0" wrap="square" tIns="72000">
            <a:spAutoFit/>
          </a:bodyPr>
          <a:lstStyle/>
          <a:p>
            <a:pPr indent="0" lvl="0" marL="0" marR="0" rtl="0" algn="l">
              <a:lnSpc>
                <a:spcPct val="100000"/>
              </a:lnSpc>
              <a:spcBef>
                <a:spcPts val="0"/>
              </a:spcBef>
              <a:spcAft>
                <a:spcPts val="0"/>
              </a:spcAft>
              <a:buClr>
                <a:schemeClr val="dk1"/>
              </a:buClr>
              <a:buSzPts val="1800"/>
              <a:buFont typeface="Arial"/>
              <a:buNone/>
            </a:pPr>
            <a:r>
              <a:rPr lang="en-US" sz="1800">
                <a:solidFill>
                  <a:schemeClr val="dk1"/>
                </a:solidFill>
              </a:rPr>
              <a:t>In your English books</a:t>
            </a:r>
            <a:r>
              <a:rPr b="0" i="0" lang="en-US" sz="1800" u="none" cap="none" strike="noStrike">
                <a:solidFill>
                  <a:schemeClr val="dk1"/>
                </a:solidFill>
                <a:latin typeface="Arial"/>
                <a:ea typeface="Arial"/>
                <a:cs typeface="Arial"/>
                <a:sym typeface="Arial"/>
              </a:rPr>
              <a:t>, make a list of five adjectives based on this picture.</a:t>
            </a:r>
            <a:endParaRPr/>
          </a:p>
        </p:txBody>
      </p:sp>
      <p:pic>
        <p:nvPicPr>
          <p:cNvPr id="82" name="Google Shape;82;p5"/>
          <p:cNvPicPr preferRelativeResize="0"/>
          <p:nvPr/>
        </p:nvPicPr>
        <p:blipFill rotWithShape="1">
          <a:blip r:embed="rId3">
            <a:alphaModFix/>
          </a:blip>
          <a:srcRect b="0" l="0" r="0" t="0"/>
          <a:stretch/>
        </p:blipFill>
        <p:spPr>
          <a:xfrm>
            <a:off x="1528762" y="2071687"/>
            <a:ext cx="6076950" cy="404971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6"/>
          <p:cNvSpPr/>
          <p:nvPr>
            <p:ph type="title"/>
          </p:nvPr>
        </p:nvSpPr>
        <p:spPr>
          <a:xfrm>
            <a:off x="457200" y="479425"/>
            <a:ext cx="8220075" cy="993775"/>
          </a:xfrm>
          <a:prstGeom prst="roundRect">
            <a:avLst>
              <a:gd fmla="val 16667" name="adj"/>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1C1C1C"/>
              </a:buClr>
              <a:buSzPts val="3600"/>
              <a:buFont typeface="Arial"/>
              <a:buNone/>
            </a:pPr>
            <a:r>
              <a:rPr b="1" i="0" lang="en-US" sz="3600" u="none">
                <a:solidFill>
                  <a:srgbClr val="1C1C1C"/>
                </a:solidFill>
                <a:latin typeface="Arial"/>
                <a:ea typeface="Arial"/>
                <a:cs typeface="Arial"/>
                <a:sym typeface="Arial"/>
              </a:rPr>
              <a:t>Nouns</a:t>
            </a:r>
            <a:endParaRPr/>
          </a:p>
        </p:txBody>
      </p:sp>
      <p:sp>
        <p:nvSpPr>
          <p:cNvPr id="88" name="Google Shape;88;p6"/>
          <p:cNvSpPr txBox="1"/>
          <p:nvPr/>
        </p:nvSpPr>
        <p:spPr>
          <a:xfrm>
            <a:off x="755650" y="1514475"/>
            <a:ext cx="7632700" cy="422275"/>
          </a:xfrm>
          <a:prstGeom prst="rect">
            <a:avLst/>
          </a:prstGeom>
          <a:noFill/>
          <a:ln>
            <a:noFill/>
          </a:ln>
        </p:spPr>
        <p:txBody>
          <a:bodyPr anchorCtr="0" anchor="t" bIns="72000" lIns="0" spcFirstLastPara="1" rIns="0" wrap="square" tIns="72000">
            <a:spAutoFit/>
          </a:bodyPr>
          <a:lstStyle/>
          <a:p>
            <a:pPr indent="0" lvl="0" marL="0" marR="0" rtl="0" algn="l">
              <a:lnSpc>
                <a:spcPct val="100000"/>
              </a:lnSpc>
              <a:spcBef>
                <a:spcPts val="0"/>
              </a:spcBef>
              <a:spcAft>
                <a:spcPts val="0"/>
              </a:spcAft>
              <a:buClr>
                <a:schemeClr val="dk1"/>
              </a:buClr>
              <a:buSzPts val="1800"/>
              <a:buFont typeface="Arial"/>
              <a:buNone/>
            </a:pPr>
            <a:r>
              <a:rPr lang="en-US" sz="1800">
                <a:solidFill>
                  <a:schemeClr val="dk1"/>
                </a:solidFill>
              </a:rPr>
              <a:t>In your English books</a:t>
            </a:r>
            <a:r>
              <a:rPr b="0" i="0" lang="en-US" sz="1800" u="none" cap="none" strike="noStrike">
                <a:solidFill>
                  <a:schemeClr val="dk1"/>
                </a:solidFill>
                <a:latin typeface="Arial"/>
                <a:ea typeface="Arial"/>
                <a:cs typeface="Arial"/>
                <a:sym typeface="Arial"/>
              </a:rPr>
              <a:t>, make a list of five nouns based on this picture.</a:t>
            </a:r>
            <a:endParaRPr/>
          </a:p>
        </p:txBody>
      </p:sp>
      <p:pic>
        <p:nvPicPr>
          <p:cNvPr id="89" name="Google Shape;89;p6"/>
          <p:cNvPicPr preferRelativeResize="0"/>
          <p:nvPr/>
        </p:nvPicPr>
        <p:blipFill rotWithShape="1">
          <a:blip r:embed="rId3">
            <a:alphaModFix/>
          </a:blip>
          <a:srcRect b="0" l="0" r="0" t="0"/>
          <a:stretch/>
        </p:blipFill>
        <p:spPr>
          <a:xfrm>
            <a:off x="1528762" y="2071687"/>
            <a:ext cx="6076950" cy="404971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7"/>
          <p:cNvSpPr/>
          <p:nvPr>
            <p:ph type="title"/>
          </p:nvPr>
        </p:nvSpPr>
        <p:spPr>
          <a:xfrm>
            <a:off x="457200" y="479425"/>
            <a:ext cx="8220075" cy="993775"/>
          </a:xfrm>
          <a:prstGeom prst="roundRect">
            <a:avLst>
              <a:gd fmla="val 16667" name="adj"/>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1C1C1C"/>
              </a:buClr>
              <a:buSzPts val="3600"/>
              <a:buFont typeface="Arial"/>
              <a:buNone/>
            </a:pPr>
            <a:r>
              <a:rPr b="1" i="0" lang="en-US" sz="3600" u="none">
                <a:solidFill>
                  <a:srgbClr val="1C1C1C"/>
                </a:solidFill>
                <a:latin typeface="Arial"/>
                <a:ea typeface="Arial"/>
                <a:cs typeface="Arial"/>
                <a:sym typeface="Arial"/>
              </a:rPr>
              <a:t>Banned Adjectives!</a:t>
            </a:r>
            <a:endParaRPr/>
          </a:p>
        </p:txBody>
      </p:sp>
      <p:sp>
        <p:nvSpPr>
          <p:cNvPr id="95" name="Google Shape;95;p7"/>
          <p:cNvSpPr txBox="1"/>
          <p:nvPr/>
        </p:nvSpPr>
        <p:spPr>
          <a:xfrm>
            <a:off x="755650" y="1514475"/>
            <a:ext cx="7632700" cy="930275"/>
          </a:xfrm>
          <a:prstGeom prst="rect">
            <a:avLst/>
          </a:prstGeom>
          <a:noFill/>
          <a:ln>
            <a:noFill/>
          </a:ln>
        </p:spPr>
        <p:txBody>
          <a:bodyPr anchorCtr="0" anchor="t" bIns="72000" lIns="0" spcFirstLastPara="1" rIns="0" wrap="square" tIns="72000">
            <a:spAutoFit/>
          </a:bodyPr>
          <a:lstStyle/>
          <a:p>
            <a:pPr indent="0" lvl="0" marL="0" marR="0" rtl="0" algn="l">
              <a:lnSpc>
                <a:spcPct val="15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As writers, we need to be as creative and interesting as possible. </a:t>
            </a:r>
            <a:endParaRPr/>
          </a:p>
          <a:p>
            <a:pPr indent="0" lvl="0" marL="0" marR="0" rtl="0" algn="l">
              <a:lnSpc>
                <a:spcPct val="15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This means using a variety of vocabulary. </a:t>
            </a:r>
            <a:endParaRPr/>
          </a:p>
        </p:txBody>
      </p:sp>
      <p:grpSp>
        <p:nvGrpSpPr>
          <p:cNvPr id="96" name="Google Shape;96;p7"/>
          <p:cNvGrpSpPr/>
          <p:nvPr/>
        </p:nvGrpSpPr>
        <p:grpSpPr>
          <a:xfrm>
            <a:off x="0" y="2605087"/>
            <a:ext cx="5121275" cy="1617662"/>
            <a:chOff x="0" y="2604754"/>
            <a:chExt cx="5120640" cy="1618493"/>
          </a:xfrm>
        </p:grpSpPr>
        <p:sp>
          <p:nvSpPr>
            <p:cNvPr id="97" name="Google Shape;97;p7"/>
            <p:cNvSpPr txBox="1"/>
            <p:nvPr/>
          </p:nvSpPr>
          <p:spPr>
            <a:xfrm>
              <a:off x="0" y="2604754"/>
              <a:ext cx="5120640" cy="1618493"/>
            </a:xfrm>
            <a:prstGeom prst="rect">
              <a:avLst/>
            </a:prstGeom>
            <a:solidFill>
              <a:srgbClr val="CEDF99"/>
            </a:solidFill>
            <a:ln>
              <a:noFill/>
            </a:ln>
          </p:spPr>
          <p:txBody>
            <a:bodyPr anchorCtr="0" anchor="t" bIns="108000" lIns="2232000" spcFirstLastPara="1" rIns="108000" wrap="square" tIns="108000">
              <a:spAutoFit/>
            </a:bodyPr>
            <a:lstStyle/>
            <a:p>
              <a:pPr indent="0" lvl="0" marL="0" marR="0" rtl="0" algn="l">
                <a:lnSpc>
                  <a:spcPct val="150000"/>
                </a:lnSpc>
                <a:spcBef>
                  <a:spcPts val="0"/>
                </a:spcBef>
                <a:spcAft>
                  <a:spcPts val="0"/>
                </a:spcAft>
                <a:buClr>
                  <a:schemeClr val="dk1"/>
                </a:buClr>
                <a:buSzPts val="1800"/>
                <a:buFont typeface="Arial"/>
                <a:buNone/>
              </a:pPr>
              <a:r>
                <a:rPr b="1" i="0" lang="en-US" sz="1800" u="none" cap="none" strike="noStrike">
                  <a:solidFill>
                    <a:schemeClr val="dk1"/>
                  </a:solidFill>
                  <a:latin typeface="Arial"/>
                  <a:ea typeface="Arial"/>
                  <a:cs typeface="Arial"/>
                  <a:sym typeface="Arial"/>
                </a:rPr>
                <a:t>Pause for Thought</a:t>
              </a:r>
              <a:endParaRPr/>
            </a:p>
            <a:p>
              <a:pPr indent="0" lvl="0" marL="0" marR="0" rtl="0" algn="l">
                <a:lnSpc>
                  <a:spcPct val="100000"/>
                </a:lnSpc>
                <a:spcBef>
                  <a:spcPts val="120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If your adjectives are on the banned list, you will have to think of new ones!</a:t>
              </a:r>
              <a:endParaRPr/>
            </a:p>
          </p:txBody>
        </p:sp>
        <p:grpSp>
          <p:nvGrpSpPr>
            <p:cNvPr id="98" name="Google Shape;98;p7"/>
            <p:cNvGrpSpPr/>
            <p:nvPr/>
          </p:nvGrpSpPr>
          <p:grpSpPr>
            <a:xfrm>
              <a:off x="380953" y="2801705"/>
              <a:ext cx="1211113" cy="1210297"/>
              <a:chOff x="380953" y="2732033"/>
              <a:chExt cx="1211113" cy="1210297"/>
            </a:xfrm>
          </p:grpSpPr>
          <p:sp>
            <p:nvSpPr>
              <p:cNvPr id="99" name="Google Shape;99;p7"/>
              <p:cNvSpPr/>
              <p:nvPr/>
            </p:nvSpPr>
            <p:spPr>
              <a:xfrm>
                <a:off x="380953" y="2732033"/>
                <a:ext cx="1211113" cy="121029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00" name="Google Shape;100;p7"/>
              <p:cNvSpPr/>
              <p:nvPr/>
            </p:nvSpPr>
            <p:spPr>
              <a:xfrm>
                <a:off x="453969" y="2805096"/>
                <a:ext cx="1065081" cy="1064172"/>
              </a:xfrm>
              <a:prstGeom prst="ellipse">
                <a:avLst/>
              </a:prstGeom>
              <a:solidFill>
                <a:srgbClr val="CEDF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01" name="Google Shape;101;p7"/>
              <p:cNvSpPr txBox="1"/>
              <p:nvPr/>
            </p:nvSpPr>
            <p:spPr>
              <a:xfrm>
                <a:off x="776192" y="2959162"/>
                <a:ext cx="133333" cy="72268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02" name="Google Shape;102;p7"/>
              <p:cNvSpPr txBox="1"/>
              <p:nvPr/>
            </p:nvSpPr>
            <p:spPr>
              <a:xfrm>
                <a:off x="1028573" y="2959162"/>
                <a:ext cx="133333" cy="72268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grpSp>
      <p:graphicFrame>
        <p:nvGraphicFramePr>
          <p:cNvPr id="103" name="Google Shape;103;p7"/>
          <p:cNvGraphicFramePr/>
          <p:nvPr/>
        </p:nvGraphicFramePr>
        <p:xfrm>
          <a:off x="5291137" y="2605087"/>
          <a:ext cx="3000000" cy="3000000"/>
        </p:xfrm>
        <a:graphic>
          <a:graphicData uri="http://schemas.openxmlformats.org/drawingml/2006/table">
            <a:tbl>
              <a:tblPr>
                <a:noFill/>
                <a:tableStyleId>{4A520C8C-F3FF-49B6-9CE6-6649D94DA83D}</a:tableStyleId>
              </a:tblPr>
              <a:tblGrid>
                <a:gridCol w="1609725"/>
                <a:gridCol w="1608125"/>
              </a:tblGrid>
              <a:tr h="525450">
                <a:tc gridSpan="2">
                  <a:txBody>
                    <a:bodyPr/>
                    <a:lstStyle/>
                    <a:p>
                      <a:pPr indent="0" lvl="0" marL="0" marR="0" rtl="0" algn="ctr">
                        <a:lnSpc>
                          <a:spcPct val="100000"/>
                        </a:lnSpc>
                        <a:spcBef>
                          <a:spcPts val="0"/>
                        </a:spcBef>
                        <a:spcAft>
                          <a:spcPts val="0"/>
                        </a:spcAft>
                        <a:buClr>
                          <a:srgbClr val="FFFFFF"/>
                        </a:buClr>
                        <a:buSzPts val="1800"/>
                        <a:buFont typeface="Arial"/>
                        <a:buNone/>
                      </a:pPr>
                      <a:r>
                        <a:rPr b="1" i="0" lang="en-US" sz="1800" u="none" cap="none" strike="noStrike">
                          <a:solidFill>
                            <a:srgbClr val="FFFFFF"/>
                          </a:solidFill>
                          <a:latin typeface="Arial"/>
                          <a:ea typeface="Arial"/>
                          <a:cs typeface="Arial"/>
                          <a:sym typeface="Arial"/>
                        </a:rPr>
                        <a:t>Banned List</a:t>
                      </a:r>
                      <a:endParaRPr/>
                    </a:p>
                  </a:txBody>
                  <a:tcPr marT="45700" marB="45700"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87BD31"/>
                    </a:solidFill>
                  </a:tcPr>
                </a:tc>
                <a:tc hMerge="1"/>
              </a:tr>
              <a:tr h="523875">
                <a:tc>
                  <a:txBody>
                    <a:bodyPr/>
                    <a:lstStyle/>
                    <a:p>
                      <a:pPr indent="0" lvl="0" marL="0" marR="0" rtl="0" algn="ctr">
                        <a:lnSpc>
                          <a:spcPct val="100000"/>
                        </a:lnSpc>
                        <a:spcBef>
                          <a:spcPts val="0"/>
                        </a:spcBef>
                        <a:spcAft>
                          <a:spcPts val="0"/>
                        </a:spcAft>
                        <a:buClr>
                          <a:srgbClr val="1C1C1C"/>
                        </a:buClr>
                        <a:buSzPts val="1800"/>
                        <a:buFont typeface="Arial"/>
                        <a:buNone/>
                      </a:pPr>
                      <a:r>
                        <a:rPr b="0" i="0" lang="en-US" sz="1800" u="none" cap="none" strike="noStrike">
                          <a:solidFill>
                            <a:srgbClr val="1C1C1C"/>
                          </a:solidFill>
                          <a:latin typeface="Arial"/>
                          <a:ea typeface="Arial"/>
                          <a:cs typeface="Arial"/>
                          <a:sym typeface="Arial"/>
                        </a:rPr>
                        <a:t>big</a:t>
                      </a:r>
                      <a:endParaRPr/>
                    </a:p>
                  </a:txBody>
                  <a:tcPr marT="45700" marB="45700"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EDF99"/>
                    </a:solidFill>
                  </a:tcPr>
                </a:tc>
                <a:tc>
                  <a:txBody>
                    <a:bodyPr/>
                    <a:lstStyle/>
                    <a:p>
                      <a:pPr indent="0" lvl="0" marL="0" marR="0" rtl="0" algn="ctr">
                        <a:lnSpc>
                          <a:spcPct val="100000"/>
                        </a:lnSpc>
                        <a:spcBef>
                          <a:spcPts val="0"/>
                        </a:spcBef>
                        <a:spcAft>
                          <a:spcPts val="0"/>
                        </a:spcAft>
                        <a:buClr>
                          <a:srgbClr val="1C1C1C"/>
                        </a:buClr>
                        <a:buSzPts val="1800"/>
                        <a:buFont typeface="Arial"/>
                        <a:buNone/>
                      </a:pPr>
                      <a:r>
                        <a:rPr b="0" i="0" lang="en-US" sz="1800" u="none" cap="none" strike="noStrike">
                          <a:solidFill>
                            <a:srgbClr val="1C1C1C"/>
                          </a:solidFill>
                          <a:latin typeface="Arial"/>
                          <a:ea typeface="Arial"/>
                          <a:cs typeface="Arial"/>
                          <a:sym typeface="Arial"/>
                        </a:rPr>
                        <a:t>green</a:t>
                      </a:r>
                      <a:endParaRPr/>
                    </a:p>
                  </a:txBody>
                  <a:tcPr marT="45700" marB="45700"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EDF99"/>
                    </a:solidFill>
                  </a:tcPr>
                </a:tc>
              </a:tr>
              <a:tr h="525450">
                <a:tc>
                  <a:txBody>
                    <a:bodyPr/>
                    <a:lstStyle/>
                    <a:p>
                      <a:pPr indent="0" lvl="0" marL="0" marR="0" rtl="0" algn="ctr">
                        <a:lnSpc>
                          <a:spcPct val="100000"/>
                        </a:lnSpc>
                        <a:spcBef>
                          <a:spcPts val="0"/>
                        </a:spcBef>
                        <a:spcAft>
                          <a:spcPts val="0"/>
                        </a:spcAft>
                        <a:buClr>
                          <a:srgbClr val="1C1C1C"/>
                        </a:buClr>
                        <a:buSzPts val="1800"/>
                        <a:buFont typeface="Arial"/>
                        <a:buNone/>
                      </a:pPr>
                      <a:r>
                        <a:rPr b="0" i="0" lang="en-US" sz="1800" u="none" cap="none" strike="noStrike">
                          <a:solidFill>
                            <a:srgbClr val="1C1C1C"/>
                          </a:solidFill>
                          <a:latin typeface="Arial"/>
                          <a:ea typeface="Arial"/>
                          <a:cs typeface="Arial"/>
                          <a:sym typeface="Arial"/>
                        </a:rPr>
                        <a:t>large</a:t>
                      </a:r>
                      <a:endParaRPr/>
                    </a:p>
                  </a:txBody>
                  <a:tcPr marT="45700" marB="45700"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0DEC2"/>
                    </a:solidFill>
                  </a:tcPr>
                </a:tc>
                <a:tc>
                  <a:txBody>
                    <a:bodyPr/>
                    <a:lstStyle/>
                    <a:p>
                      <a:pPr indent="0" lvl="0" marL="0" marR="0" rtl="0" algn="ctr">
                        <a:lnSpc>
                          <a:spcPct val="100000"/>
                        </a:lnSpc>
                        <a:spcBef>
                          <a:spcPts val="0"/>
                        </a:spcBef>
                        <a:spcAft>
                          <a:spcPts val="0"/>
                        </a:spcAft>
                        <a:buClr>
                          <a:srgbClr val="1C1C1C"/>
                        </a:buClr>
                        <a:buSzPts val="1800"/>
                        <a:buFont typeface="Arial"/>
                        <a:buNone/>
                      </a:pPr>
                      <a:r>
                        <a:rPr b="0" i="0" lang="en-US" sz="1800" u="none" cap="none" strike="noStrike">
                          <a:solidFill>
                            <a:srgbClr val="1C1C1C"/>
                          </a:solidFill>
                          <a:latin typeface="Arial"/>
                          <a:ea typeface="Arial"/>
                          <a:cs typeface="Arial"/>
                          <a:sym typeface="Arial"/>
                        </a:rPr>
                        <a:t>beautiful </a:t>
                      </a:r>
                      <a:endParaRPr/>
                    </a:p>
                  </a:txBody>
                  <a:tcPr marT="45700" marB="45700"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0DEC2"/>
                    </a:solidFill>
                  </a:tcPr>
                </a:tc>
              </a:tr>
              <a:tr h="523875">
                <a:tc>
                  <a:txBody>
                    <a:bodyPr/>
                    <a:lstStyle/>
                    <a:p>
                      <a:pPr indent="0" lvl="0" marL="0" marR="0" rtl="0" algn="ctr">
                        <a:lnSpc>
                          <a:spcPct val="100000"/>
                        </a:lnSpc>
                        <a:spcBef>
                          <a:spcPts val="0"/>
                        </a:spcBef>
                        <a:spcAft>
                          <a:spcPts val="0"/>
                        </a:spcAft>
                        <a:buClr>
                          <a:srgbClr val="1C1C1C"/>
                        </a:buClr>
                        <a:buSzPts val="1800"/>
                        <a:buFont typeface="Arial"/>
                        <a:buNone/>
                      </a:pPr>
                      <a:r>
                        <a:rPr b="0" i="0" lang="en-US" sz="1800" u="none" cap="none" strike="noStrike">
                          <a:solidFill>
                            <a:srgbClr val="1C1C1C"/>
                          </a:solidFill>
                          <a:latin typeface="Arial"/>
                          <a:ea typeface="Arial"/>
                          <a:cs typeface="Arial"/>
                          <a:sym typeface="Arial"/>
                        </a:rPr>
                        <a:t>nice</a:t>
                      </a:r>
                      <a:endParaRPr/>
                    </a:p>
                  </a:txBody>
                  <a:tcPr marT="45700" marB="45700"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EDF99"/>
                    </a:solidFill>
                  </a:tcPr>
                </a:tc>
                <a:tc>
                  <a:txBody>
                    <a:bodyPr/>
                    <a:lstStyle/>
                    <a:p>
                      <a:pPr indent="0" lvl="0" marL="0" marR="0" rtl="0" algn="ctr">
                        <a:lnSpc>
                          <a:spcPct val="100000"/>
                        </a:lnSpc>
                        <a:spcBef>
                          <a:spcPts val="0"/>
                        </a:spcBef>
                        <a:spcAft>
                          <a:spcPts val="0"/>
                        </a:spcAft>
                        <a:buClr>
                          <a:srgbClr val="1C1C1C"/>
                        </a:buClr>
                        <a:buSzPts val="1800"/>
                        <a:buFont typeface="Arial"/>
                        <a:buNone/>
                      </a:pPr>
                      <a:r>
                        <a:rPr b="0" i="0" lang="en-US" sz="1800" u="none" cap="none" strike="noStrike">
                          <a:solidFill>
                            <a:srgbClr val="1C1C1C"/>
                          </a:solidFill>
                          <a:latin typeface="Arial"/>
                          <a:ea typeface="Arial"/>
                          <a:cs typeface="Arial"/>
                          <a:sym typeface="Arial"/>
                        </a:rPr>
                        <a:t>wet</a:t>
                      </a:r>
                      <a:endParaRPr/>
                    </a:p>
                  </a:txBody>
                  <a:tcPr marT="45700" marB="45700"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EDF99"/>
                    </a:solidFill>
                  </a:tcPr>
                </a:tc>
              </a:tr>
              <a:tr h="525450">
                <a:tc>
                  <a:txBody>
                    <a:bodyPr/>
                    <a:lstStyle/>
                    <a:p>
                      <a:pPr indent="0" lvl="0" marL="0" marR="0" rtl="0" algn="ctr">
                        <a:lnSpc>
                          <a:spcPct val="100000"/>
                        </a:lnSpc>
                        <a:spcBef>
                          <a:spcPts val="0"/>
                        </a:spcBef>
                        <a:spcAft>
                          <a:spcPts val="0"/>
                        </a:spcAft>
                        <a:buClr>
                          <a:srgbClr val="1C1C1C"/>
                        </a:buClr>
                        <a:buSzPts val="1800"/>
                        <a:buFont typeface="Arial"/>
                        <a:buNone/>
                      </a:pPr>
                      <a:r>
                        <a:rPr b="0" i="0" lang="en-US" sz="1800" u="none" cap="none" strike="noStrike">
                          <a:solidFill>
                            <a:srgbClr val="1C1C1C"/>
                          </a:solidFill>
                          <a:latin typeface="Arial"/>
                          <a:ea typeface="Arial"/>
                          <a:cs typeface="Arial"/>
                          <a:sym typeface="Arial"/>
                        </a:rPr>
                        <a:t>grey</a:t>
                      </a:r>
                      <a:endParaRPr/>
                    </a:p>
                  </a:txBody>
                  <a:tcPr marT="45700" marB="45700"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0DEC2"/>
                    </a:solidFill>
                  </a:tcPr>
                </a:tc>
                <a:tc>
                  <a:txBody>
                    <a:bodyPr/>
                    <a:lstStyle/>
                    <a:p>
                      <a:pPr indent="0" lvl="0" marL="0" marR="0" rtl="0" algn="ctr">
                        <a:lnSpc>
                          <a:spcPct val="100000"/>
                        </a:lnSpc>
                        <a:spcBef>
                          <a:spcPts val="0"/>
                        </a:spcBef>
                        <a:spcAft>
                          <a:spcPts val="0"/>
                        </a:spcAft>
                        <a:buClr>
                          <a:srgbClr val="1C1C1C"/>
                        </a:buClr>
                        <a:buSzPts val="1800"/>
                        <a:buFont typeface="Arial"/>
                        <a:buNone/>
                      </a:pPr>
                      <a:r>
                        <a:rPr b="0" i="0" lang="en-US" sz="1800" u="none" cap="none" strike="noStrike">
                          <a:solidFill>
                            <a:srgbClr val="1C1C1C"/>
                          </a:solidFill>
                          <a:latin typeface="Arial"/>
                          <a:ea typeface="Arial"/>
                          <a:cs typeface="Arial"/>
                          <a:sym typeface="Arial"/>
                        </a:rPr>
                        <a:t>old</a:t>
                      </a:r>
                      <a:endParaRPr/>
                    </a:p>
                  </a:txBody>
                  <a:tcPr marT="45700" marB="45700"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0DEC2"/>
                    </a:solidFill>
                  </a:tcPr>
                </a:tc>
              </a:tr>
              <a:tr h="523875">
                <a:tc>
                  <a:txBody>
                    <a:bodyPr/>
                    <a:lstStyle/>
                    <a:p>
                      <a:pPr indent="0" lvl="0" marL="0" marR="0" rtl="0" algn="ctr">
                        <a:lnSpc>
                          <a:spcPct val="100000"/>
                        </a:lnSpc>
                        <a:spcBef>
                          <a:spcPts val="0"/>
                        </a:spcBef>
                        <a:spcAft>
                          <a:spcPts val="0"/>
                        </a:spcAft>
                        <a:buClr>
                          <a:srgbClr val="1C1C1C"/>
                        </a:buClr>
                        <a:buSzPts val="1800"/>
                        <a:buFont typeface="Arial"/>
                        <a:buNone/>
                      </a:pPr>
                      <a:r>
                        <a:rPr b="0" i="0" lang="en-US" sz="1800" u="none" cap="none" strike="noStrike">
                          <a:solidFill>
                            <a:srgbClr val="1C1C1C"/>
                          </a:solidFill>
                          <a:latin typeface="Arial"/>
                          <a:ea typeface="Arial"/>
                          <a:cs typeface="Arial"/>
                          <a:sym typeface="Arial"/>
                        </a:rPr>
                        <a:t>tall</a:t>
                      </a:r>
                      <a:endParaRPr/>
                    </a:p>
                  </a:txBody>
                  <a:tcPr marT="45700" marB="45700"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EDF99"/>
                    </a:solidFill>
                  </a:tcPr>
                </a:tc>
                <a:tc>
                  <a:txBody>
                    <a:bodyPr/>
                    <a:lstStyle/>
                    <a:p>
                      <a:pPr indent="0" lvl="0" marL="0" marR="0" rtl="0" algn="ctr">
                        <a:lnSpc>
                          <a:spcPct val="100000"/>
                        </a:lnSpc>
                        <a:spcBef>
                          <a:spcPts val="0"/>
                        </a:spcBef>
                        <a:spcAft>
                          <a:spcPts val="0"/>
                        </a:spcAft>
                        <a:buClr>
                          <a:srgbClr val="1C1C1C"/>
                        </a:buClr>
                        <a:buSzPts val="1800"/>
                        <a:buFont typeface="Arial"/>
                        <a:buNone/>
                      </a:pPr>
                      <a:r>
                        <a:rPr b="0" i="0" lang="en-US" sz="1800" u="none" cap="none" strike="noStrike">
                          <a:solidFill>
                            <a:srgbClr val="1C1C1C"/>
                          </a:solidFill>
                          <a:latin typeface="Arial"/>
                          <a:ea typeface="Arial"/>
                          <a:cs typeface="Arial"/>
                          <a:sym typeface="Arial"/>
                        </a:rPr>
                        <a:t>small</a:t>
                      </a:r>
                      <a:endParaRPr/>
                    </a:p>
                  </a:txBody>
                  <a:tcPr marT="45700" marB="45700"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EDF99"/>
                    </a:solidFill>
                  </a:tcPr>
                </a:tc>
              </a:tr>
              <a:tr h="525450">
                <a:tc>
                  <a:txBody>
                    <a:bodyPr/>
                    <a:lstStyle/>
                    <a:p>
                      <a:pPr indent="0" lvl="0" marL="0" marR="0" rtl="0" algn="ctr">
                        <a:lnSpc>
                          <a:spcPct val="100000"/>
                        </a:lnSpc>
                        <a:spcBef>
                          <a:spcPts val="0"/>
                        </a:spcBef>
                        <a:spcAft>
                          <a:spcPts val="0"/>
                        </a:spcAft>
                        <a:buClr>
                          <a:srgbClr val="1C1C1C"/>
                        </a:buClr>
                        <a:buSzPts val="1800"/>
                        <a:buFont typeface="Arial"/>
                        <a:buNone/>
                      </a:pPr>
                      <a:r>
                        <a:rPr b="0" i="0" lang="en-US" sz="1800" u="none" cap="none" strike="noStrike">
                          <a:solidFill>
                            <a:srgbClr val="1C1C1C"/>
                          </a:solidFill>
                          <a:latin typeface="Arial"/>
                          <a:ea typeface="Arial"/>
                          <a:cs typeface="Arial"/>
                          <a:sym typeface="Arial"/>
                        </a:rPr>
                        <a:t>short</a:t>
                      </a:r>
                      <a:endParaRPr/>
                    </a:p>
                  </a:txBody>
                  <a:tcPr marT="45700" marB="45700"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0DEC2"/>
                    </a:solidFill>
                  </a:tcPr>
                </a:tc>
                <a:tc>
                  <a:txBody>
                    <a:bodyPr/>
                    <a:lstStyle/>
                    <a:p>
                      <a:pPr indent="0" lvl="0" marL="0" marR="0" rtl="0" algn="ctr">
                        <a:lnSpc>
                          <a:spcPct val="100000"/>
                        </a:lnSpc>
                        <a:spcBef>
                          <a:spcPts val="0"/>
                        </a:spcBef>
                        <a:spcAft>
                          <a:spcPts val="0"/>
                        </a:spcAft>
                        <a:buClr>
                          <a:srgbClr val="1C1C1C"/>
                        </a:buClr>
                        <a:buSzPts val="1800"/>
                        <a:buFont typeface="Arial"/>
                        <a:buNone/>
                      </a:pPr>
                      <a:r>
                        <a:rPr b="0" i="0" lang="en-US" sz="1800" u="none" cap="none" strike="noStrike">
                          <a:solidFill>
                            <a:srgbClr val="1C1C1C"/>
                          </a:solidFill>
                          <a:latin typeface="Arial"/>
                          <a:ea typeface="Arial"/>
                          <a:cs typeface="Arial"/>
                          <a:sym typeface="Arial"/>
                        </a:rPr>
                        <a:t>round</a:t>
                      </a:r>
                      <a:endParaRPr/>
                    </a:p>
                  </a:txBody>
                  <a:tcPr marT="45700" marB="45700"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0DEC2"/>
                    </a:solidFill>
                  </a:tcPr>
                </a:tc>
              </a:tr>
            </a:tbl>
          </a:graphicData>
        </a:graphic>
      </p:graphicFrame>
      <p:pic>
        <p:nvPicPr>
          <p:cNvPr id="104" name="Google Shape;104;p7"/>
          <p:cNvPicPr preferRelativeResize="0"/>
          <p:nvPr/>
        </p:nvPicPr>
        <p:blipFill rotWithShape="1">
          <a:blip r:embed="rId3">
            <a:alphaModFix/>
          </a:blip>
          <a:srcRect b="0" l="0" r="0" t="0"/>
          <a:stretch/>
        </p:blipFill>
        <p:spPr>
          <a:xfrm>
            <a:off x="3736975" y="4064000"/>
            <a:ext cx="1809750" cy="2341562"/>
          </a:xfrm>
          <a:prstGeom prst="rect">
            <a:avLst/>
          </a:prstGeom>
          <a:noFill/>
          <a:ln>
            <a:noFill/>
          </a:ln>
        </p:spPr>
      </p:pic>
      <p:sp>
        <p:nvSpPr>
          <p:cNvPr id="105" name="Google Shape;105;p7"/>
          <p:cNvSpPr/>
          <p:nvPr/>
        </p:nvSpPr>
        <p:spPr>
          <a:xfrm>
            <a:off x="755650" y="4295775"/>
            <a:ext cx="2981325" cy="2005012"/>
          </a:xfrm>
          <a:prstGeom prst="cloudCallout">
            <a:avLst>
              <a:gd fmla="val 24598" name="adj1"/>
              <a:gd fmla="val 4426" name="adj2"/>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Arial"/>
              <a:buNone/>
            </a:pPr>
            <a:r>
              <a:rPr b="0" i="0" lang="en-US" sz="1600" u="none">
                <a:solidFill>
                  <a:schemeClr val="dk1"/>
                </a:solidFill>
                <a:latin typeface="Arial"/>
                <a:ea typeface="Arial"/>
                <a:cs typeface="Arial"/>
                <a:sym typeface="Arial"/>
              </a:rPr>
              <a:t>Try to think of alternative options, ask a friend for suggestions, or use a thesaurus.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xEl>
                                              <p:pRg end="0" st="0"/>
                                            </p:txEl>
                                          </p:spTgt>
                                        </p:tgtEl>
                                        <p:attrNameLst>
                                          <p:attrName>style.visibility</p:attrName>
                                        </p:attrNameLst>
                                      </p:cBhvr>
                                      <p:to>
                                        <p:strVal val="visible"/>
                                      </p:to>
                                    </p:set>
                                    <p:animEffect filter="fade" transition="in">
                                      <p:cBhvr>
                                        <p:cTn dur="500"/>
                                        <p:tgtEl>
                                          <p:spTgt spid="9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xEl>
                                              <p:pRg end="1" st="1"/>
                                            </p:txEl>
                                          </p:spTgt>
                                        </p:tgtEl>
                                        <p:attrNameLst>
                                          <p:attrName>style.visibility</p:attrName>
                                        </p:attrNameLst>
                                      </p:cBhvr>
                                      <p:to>
                                        <p:strVal val="visible"/>
                                      </p:to>
                                    </p:set>
                                    <p:animEffect filter="fade" transition="in">
                                      <p:cBhvr>
                                        <p:cTn dur="500"/>
                                        <p:tgtEl>
                                          <p:spTgt spid="9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500"/>
                                        <p:tgtEl>
                                          <p:spTgt spid="104"/>
                                        </p:tgtEl>
                                      </p:cBhvr>
                                    </p:animEffect>
                                  </p:childTnLst>
                                </p:cTn>
                              </p:par>
                              <p:par>
                                <p:cTn fill="hold" nodeType="with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500"/>
                                        <p:tgtEl>
                                          <p:spTgt spid="1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8"/>
          <p:cNvSpPr/>
          <p:nvPr>
            <p:ph type="title"/>
          </p:nvPr>
        </p:nvSpPr>
        <p:spPr>
          <a:xfrm>
            <a:off x="457200" y="479425"/>
            <a:ext cx="8220075" cy="993775"/>
          </a:xfrm>
          <a:prstGeom prst="roundRect">
            <a:avLst>
              <a:gd fmla="val 16667" name="adj"/>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1C1C1C"/>
              </a:buClr>
              <a:buSzPts val="3600"/>
              <a:buFont typeface="Arial"/>
              <a:buNone/>
            </a:pPr>
            <a:r>
              <a:rPr b="1" i="0" lang="en-US" sz="3600" u="none">
                <a:solidFill>
                  <a:srgbClr val="1C1C1C"/>
                </a:solidFill>
                <a:latin typeface="Arial"/>
                <a:ea typeface="Arial"/>
                <a:cs typeface="Arial"/>
                <a:sym typeface="Arial"/>
              </a:rPr>
              <a:t>Verbs</a:t>
            </a:r>
            <a:endParaRPr/>
          </a:p>
        </p:txBody>
      </p:sp>
      <p:sp>
        <p:nvSpPr>
          <p:cNvPr id="111" name="Google Shape;111;p8"/>
          <p:cNvSpPr txBox="1"/>
          <p:nvPr/>
        </p:nvSpPr>
        <p:spPr>
          <a:xfrm>
            <a:off x="755650" y="1514475"/>
            <a:ext cx="7632700" cy="1252537"/>
          </a:xfrm>
          <a:prstGeom prst="rect">
            <a:avLst/>
          </a:prstGeom>
          <a:noFill/>
          <a:ln>
            <a:noFill/>
          </a:ln>
        </p:spPr>
        <p:txBody>
          <a:bodyPr anchorCtr="0" anchor="t" bIns="72000" lIns="0" spcFirstLastPara="1" rIns="0" wrap="square" tIns="720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Verbs are action words – ‘doing’ words. They often end in –ed/–ing depending on tense. They show what the noun is ‘doing’.</a:t>
            </a:r>
            <a:endParaRPr/>
          </a:p>
          <a:p>
            <a:pPr indent="0" lvl="0" marL="0" marR="0" rtl="0" algn="l">
              <a:lnSpc>
                <a:spcPct val="100000"/>
              </a:lnSpc>
              <a:spcBef>
                <a:spcPts val="0"/>
              </a:spcBef>
              <a:spcAft>
                <a:spcPts val="0"/>
              </a:spcAft>
              <a:buClr>
                <a:schemeClr val="dk1"/>
              </a:buClr>
              <a:buSzPts val="1800"/>
              <a:buFont typeface="Arial"/>
              <a:buNone/>
            </a:pPr>
            <a:r>
              <a:t/>
            </a:r>
            <a:endParaRPr b="0" i="0" sz="18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i.e. The </a:t>
            </a:r>
            <a:r>
              <a:rPr b="0" i="0" lang="en-US" sz="1800" u="none">
                <a:solidFill>
                  <a:srgbClr val="2CB7BC"/>
                </a:solidFill>
                <a:latin typeface="Arial"/>
                <a:ea typeface="Arial"/>
                <a:cs typeface="Arial"/>
                <a:sym typeface="Arial"/>
              </a:rPr>
              <a:t>lion</a:t>
            </a:r>
            <a:r>
              <a:rPr b="0" i="0" lang="en-US" sz="1800" u="none">
                <a:solidFill>
                  <a:schemeClr val="dk1"/>
                </a:solidFill>
                <a:latin typeface="Arial"/>
                <a:ea typeface="Arial"/>
                <a:cs typeface="Arial"/>
                <a:sym typeface="Arial"/>
              </a:rPr>
              <a:t> </a:t>
            </a:r>
            <a:r>
              <a:rPr b="0" i="0" lang="en-US" sz="1800" u="none">
                <a:solidFill>
                  <a:srgbClr val="E5C800"/>
                </a:solidFill>
                <a:latin typeface="Arial"/>
                <a:ea typeface="Arial"/>
                <a:cs typeface="Arial"/>
                <a:sym typeface="Arial"/>
              </a:rPr>
              <a:t>roared</a:t>
            </a:r>
            <a:r>
              <a:rPr b="0" i="0" lang="en-US" sz="1800" u="none">
                <a:solidFill>
                  <a:schemeClr val="dk1"/>
                </a:solidFill>
                <a:latin typeface="Arial"/>
                <a:ea typeface="Arial"/>
                <a:cs typeface="Arial"/>
                <a:sym typeface="Arial"/>
              </a:rPr>
              <a:t>.</a:t>
            </a:r>
            <a:endParaRPr/>
          </a:p>
        </p:txBody>
      </p:sp>
      <p:cxnSp>
        <p:nvCxnSpPr>
          <p:cNvPr id="112" name="Google Shape;112;p8"/>
          <p:cNvCxnSpPr/>
          <p:nvPr/>
        </p:nvCxnSpPr>
        <p:spPr>
          <a:xfrm flipH="1" rot="10800000">
            <a:off x="1560512" y="2725737"/>
            <a:ext cx="276225" cy="1157287"/>
          </a:xfrm>
          <a:prstGeom prst="straightConnector1">
            <a:avLst/>
          </a:prstGeom>
          <a:noFill/>
          <a:ln cap="flat" cmpd="sng" w="57150">
            <a:solidFill>
              <a:srgbClr val="2CB7BC"/>
            </a:solidFill>
            <a:prstDash val="solid"/>
            <a:miter lim="800000"/>
            <a:headEnd len="med" w="med" type="none"/>
            <a:tailEnd len="med" w="med" type="triangle"/>
          </a:ln>
        </p:spPr>
      </p:cxnSp>
      <p:cxnSp>
        <p:nvCxnSpPr>
          <p:cNvPr id="113" name="Google Shape;113;p8"/>
          <p:cNvCxnSpPr/>
          <p:nvPr/>
        </p:nvCxnSpPr>
        <p:spPr>
          <a:xfrm rot="10800000">
            <a:off x="2944812" y="2559050"/>
            <a:ext cx="1316037" cy="0"/>
          </a:xfrm>
          <a:prstGeom prst="straightConnector1">
            <a:avLst/>
          </a:prstGeom>
          <a:noFill/>
          <a:ln cap="flat" cmpd="sng" w="57150">
            <a:solidFill>
              <a:srgbClr val="E5C800"/>
            </a:solidFill>
            <a:prstDash val="solid"/>
            <a:miter lim="800000"/>
            <a:headEnd len="med" w="med" type="none"/>
            <a:tailEnd len="med" w="med" type="triangle"/>
          </a:ln>
        </p:spPr>
      </p:cxnSp>
      <p:sp>
        <p:nvSpPr>
          <p:cNvPr id="114" name="Google Shape;114;p8"/>
          <p:cNvSpPr txBox="1"/>
          <p:nvPr/>
        </p:nvSpPr>
        <p:spPr>
          <a:xfrm>
            <a:off x="755650" y="3992562"/>
            <a:ext cx="2973387" cy="700087"/>
          </a:xfrm>
          <a:prstGeom prst="rect">
            <a:avLst/>
          </a:prstGeom>
          <a:noFill/>
          <a:ln>
            <a:noFill/>
          </a:ln>
        </p:spPr>
        <p:txBody>
          <a:bodyPr anchorCtr="0" anchor="t" bIns="72000" lIns="0" spcFirstLastPara="1" rIns="0" wrap="square" tIns="720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Can you remember what this type of word is called?</a:t>
            </a:r>
            <a:endParaRPr/>
          </a:p>
        </p:txBody>
      </p:sp>
      <p:sp>
        <p:nvSpPr>
          <p:cNvPr id="115" name="Google Shape;115;p8"/>
          <p:cNvSpPr txBox="1"/>
          <p:nvPr/>
        </p:nvSpPr>
        <p:spPr>
          <a:xfrm>
            <a:off x="4483100" y="2344737"/>
            <a:ext cx="3614737" cy="422275"/>
          </a:xfrm>
          <a:prstGeom prst="rect">
            <a:avLst/>
          </a:prstGeom>
          <a:noFill/>
          <a:ln>
            <a:noFill/>
          </a:ln>
        </p:spPr>
        <p:txBody>
          <a:bodyPr anchorCtr="0" anchor="t" bIns="72000" lIns="0" spcFirstLastPara="1" rIns="0" wrap="square" tIns="72000">
            <a:spAutoFit/>
          </a:bodyPr>
          <a:lstStyle/>
          <a:p>
            <a:pPr indent="0" lvl="0" marL="0" marR="0" rtl="0" algn="l">
              <a:lnSpc>
                <a:spcPct val="100000"/>
              </a:lnSpc>
              <a:spcBef>
                <a:spcPts val="0"/>
              </a:spcBef>
              <a:spcAft>
                <a:spcPts val="0"/>
              </a:spcAft>
              <a:buClr>
                <a:srgbClr val="E5C800"/>
              </a:buClr>
              <a:buSzPts val="1800"/>
              <a:buFont typeface="Arial"/>
              <a:buNone/>
            </a:pPr>
            <a:r>
              <a:rPr b="0" i="0" lang="en-US" sz="1800" u="none">
                <a:solidFill>
                  <a:srgbClr val="E5C800"/>
                </a:solidFill>
                <a:latin typeface="Arial"/>
                <a:ea typeface="Arial"/>
                <a:cs typeface="Arial"/>
                <a:sym typeface="Arial"/>
              </a:rPr>
              <a:t>Verb</a:t>
            </a:r>
            <a:r>
              <a:rPr b="0" i="0" lang="en-US" sz="1800" u="none">
                <a:solidFill>
                  <a:schemeClr val="dk1"/>
                </a:solidFill>
                <a:latin typeface="Arial"/>
                <a:ea typeface="Arial"/>
                <a:cs typeface="Arial"/>
                <a:sym typeface="Arial"/>
              </a:rPr>
              <a:t>: this is what the lion is </a:t>
            </a:r>
            <a:r>
              <a:rPr b="0" i="0" lang="en-US" sz="1800" u="none">
                <a:solidFill>
                  <a:srgbClr val="E5C800"/>
                </a:solidFill>
                <a:latin typeface="Arial"/>
                <a:ea typeface="Arial"/>
                <a:cs typeface="Arial"/>
                <a:sym typeface="Arial"/>
              </a:rPr>
              <a:t>doing</a:t>
            </a:r>
            <a:r>
              <a:rPr b="0" i="0" lang="en-US" sz="1800" u="none">
                <a:solidFill>
                  <a:schemeClr val="dk1"/>
                </a:solidFill>
                <a:latin typeface="Arial"/>
                <a:ea typeface="Arial"/>
                <a:cs typeface="Arial"/>
                <a:sym typeface="Arial"/>
              </a:rPr>
              <a:t>.</a:t>
            </a:r>
            <a:endParaRPr/>
          </a:p>
        </p:txBody>
      </p:sp>
      <p:pic>
        <p:nvPicPr>
          <p:cNvPr id="116" name="Google Shape;116;p8"/>
          <p:cNvPicPr preferRelativeResize="0"/>
          <p:nvPr/>
        </p:nvPicPr>
        <p:blipFill rotWithShape="1">
          <a:blip r:embed="rId3">
            <a:alphaModFix/>
          </a:blip>
          <a:srcRect b="0" l="0" r="0" t="0"/>
          <a:stretch/>
        </p:blipFill>
        <p:spPr>
          <a:xfrm>
            <a:off x="4010025" y="2913062"/>
            <a:ext cx="5133975" cy="393223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500"/>
                                        <p:tgtEl>
                                          <p:spTgt spid="112"/>
                                        </p:tgtEl>
                                      </p:cBhvr>
                                    </p:animEffect>
                                  </p:childTnLst>
                                </p:cTn>
                              </p:par>
                              <p:par>
                                <p:cTn fill="hold" nodeType="with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500"/>
                                        <p:tgtEl>
                                          <p:spTgt spid="1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500"/>
                                        <p:tgtEl>
                                          <p:spTgt spid="113"/>
                                        </p:tgtEl>
                                      </p:cBhvr>
                                    </p:animEffect>
                                  </p:childTnLst>
                                </p:cTn>
                              </p:par>
                              <p:par>
                                <p:cTn fill="hold" nodeType="with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500"/>
                                        <p:tgtEl>
                                          <p:spTgt spid="1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1_Office Theme">
  <a:themeElements>
    <a:clrScheme name="Twinkl Template">
      <a:dk1>
        <a:srgbClr val="1C1C1C"/>
      </a:dk1>
      <a:lt1>
        <a:srgbClr val="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5_Office Theme">
  <a:themeElements>
    <a:clrScheme name="Twinkl Template">
      <a:dk1>
        <a:srgbClr val="1C1C1C"/>
      </a:dk1>
      <a:lt1>
        <a:srgbClr val="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4_Office Theme">
  <a:themeElements>
    <a:clrScheme name="Twinkl Template">
      <a:dk1>
        <a:srgbClr val="1C1C1C"/>
      </a:dk1>
      <a:lt1>
        <a:srgbClr val="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3_Office Theme">
  <a:themeElements>
    <a:clrScheme name="Twinkl Template">
      <a:dk1>
        <a:srgbClr val="1C1C1C"/>
      </a:dk1>
      <a:lt1>
        <a:srgbClr val="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2018-04-11T09:35:46Z</dcterms:created>
  <dc:creator>Holly Riglar</dc:creator>
</cp:coreProperties>
</file>