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aleway"/>
      <p:regular r:id="rId18"/>
      <p:bold r:id="rId19"/>
      <p:italic r:id="rId20"/>
      <p:boldItalic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a62193cc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a62193cc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a62193cc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a62193cc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a62193cc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a62193cc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a62193cc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a62193cc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a62193cc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a62193cc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a62193cc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a62193cc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a62193cc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a62193cc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a62193cc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a62193cc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a62193cc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a62193cc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a62193cc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a62193cc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a62193cc4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ba62193cc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YNIAOt7zzmQ"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Products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95057"/>
                </a:solidFill>
                <a:highlight>
                  <a:srgbClr val="FFFFFF"/>
                </a:highlight>
                <a:latin typeface="Roboto"/>
                <a:ea typeface="Roboto"/>
                <a:cs typeface="Roboto"/>
                <a:sym typeface="Roboto"/>
              </a:rPr>
              <a:t>L.I: We are </a:t>
            </a:r>
            <a:r>
              <a:rPr b="1" lang="en">
                <a:solidFill>
                  <a:srgbClr val="495057"/>
                </a:solidFill>
                <a:highlight>
                  <a:srgbClr val="FFFFFF"/>
                </a:highlight>
                <a:latin typeface="Roboto"/>
                <a:ea typeface="Roboto"/>
                <a:cs typeface="Roboto"/>
                <a:sym typeface="Roboto"/>
              </a:rPr>
              <a:t>FOCUSING</a:t>
            </a:r>
            <a:r>
              <a:rPr lang="en">
                <a:solidFill>
                  <a:srgbClr val="495057"/>
                </a:solidFill>
                <a:highlight>
                  <a:srgbClr val="FFFFFF"/>
                </a:highlight>
                <a:latin typeface="Roboto"/>
                <a:ea typeface="Roboto"/>
                <a:cs typeface="Roboto"/>
                <a:sym typeface="Roboto"/>
              </a:rPr>
              <a:t> on products by </a:t>
            </a:r>
            <a:r>
              <a:rPr b="1" i="1" lang="en">
                <a:solidFill>
                  <a:srgbClr val="495057"/>
                </a:solidFill>
                <a:highlight>
                  <a:srgbClr val="FFFFFF"/>
                </a:highlight>
                <a:latin typeface="Roboto"/>
                <a:ea typeface="Roboto"/>
                <a:cs typeface="Roboto"/>
                <a:sym typeface="Roboto"/>
              </a:rPr>
              <a:t>comparing</a:t>
            </a:r>
            <a:r>
              <a:rPr lang="en">
                <a:solidFill>
                  <a:srgbClr val="495057"/>
                </a:solidFill>
                <a:highlight>
                  <a:srgbClr val="FFFFFF"/>
                </a:highlight>
                <a:latin typeface="Roboto"/>
                <a:ea typeface="Roboto"/>
                <a:cs typeface="Roboto"/>
                <a:sym typeface="Roboto"/>
              </a:rPr>
              <a:t> the perspectives of the Crown and iwi.</a:t>
            </a:r>
            <a:endParaRPr/>
          </a:p>
        </p:txBody>
      </p:sp>
      <p:pic>
        <p:nvPicPr>
          <p:cNvPr id="60" name="Google Shape;60;p13"/>
          <p:cNvPicPr preferRelativeResize="0"/>
          <p:nvPr/>
        </p:nvPicPr>
        <p:blipFill>
          <a:blip r:embed="rId3">
            <a:alphaModFix/>
          </a:blip>
          <a:stretch>
            <a:fillRect/>
          </a:stretch>
        </p:blipFill>
        <p:spPr>
          <a:xfrm>
            <a:off x="2950775" y="2741625"/>
            <a:ext cx="2986167" cy="223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2</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A famous trader in NZ was Philip Tapsell from Denmark. At the invitation of Te Arawa chiefs of Rotorua, he settled at Maketu in Bay of Plenty in 1830. He became the agent for a Sydney trading firm and in exchange for flax supplied goods such as muskets and gunpowder to Maori.</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3</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Joel Polack is a trader from Britain, a trader at Kororareka (today’s Russell) in the Bay of Islands. He barters over a pig and a coil of flax with the Maori. His bitter enemy was Benjamin Turner, who owned a grog-shop and had a reputation as a land-shark. Joel and Benjamin had a gun battle on the Kororareka beach in 1837 and Joel wounded Benjamin. Seven years later they had another duel and wounded each other.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30" name="Google Shape;130;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barter system was very different to the way that we pay for products now.</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E.g. 25 bags of potatoes would buy a musket. One ton of scraped flax would buy one or two muskets.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Write a barter system apart from the example above which the Maori and Pakeha could have had with each other.</a:t>
            </a:r>
            <a:endParaRPr/>
          </a:p>
        </p:txBody>
      </p:sp>
      <p:pic>
        <p:nvPicPr>
          <p:cNvPr id="131" name="Google Shape;131;p24"/>
          <p:cNvPicPr preferRelativeResize="0"/>
          <p:nvPr/>
        </p:nvPicPr>
        <p:blipFill>
          <a:blip r:embed="rId3">
            <a:alphaModFix/>
          </a:blip>
          <a:stretch>
            <a:fillRect/>
          </a:stretch>
        </p:blipFill>
        <p:spPr>
          <a:xfrm>
            <a:off x="3192525" y="152400"/>
            <a:ext cx="5577052" cy="486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Change in Barter</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this </a:t>
            </a:r>
            <a:r>
              <a:rPr lang="en"/>
              <a:t>following</a:t>
            </a:r>
            <a:r>
              <a:rPr lang="en"/>
              <a:t> </a:t>
            </a:r>
            <a:r>
              <a:rPr lang="en" u="sng">
                <a:solidFill>
                  <a:schemeClr val="hlink"/>
                </a:solidFill>
                <a:hlinkClick r:id="rId3"/>
              </a:rPr>
              <a:t>video</a:t>
            </a:r>
            <a:r>
              <a:rPr lang="en"/>
              <a:t> about the evolution of money from barter.</a:t>
            </a:r>
            <a:endParaRPr/>
          </a:p>
        </p:txBody>
      </p:sp>
      <p:pic>
        <p:nvPicPr>
          <p:cNvPr id="67" name="Google Shape;67;p14"/>
          <p:cNvPicPr preferRelativeResize="0"/>
          <p:nvPr/>
        </p:nvPicPr>
        <p:blipFill>
          <a:blip r:embed="rId4">
            <a:alphaModFix/>
          </a:blip>
          <a:stretch>
            <a:fillRect/>
          </a:stretch>
        </p:blipFill>
        <p:spPr>
          <a:xfrm>
            <a:off x="3272100" y="152400"/>
            <a:ext cx="5408800" cy="485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Pakeha wanted from Maori</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Shrunken human heads</a:t>
            </a:r>
            <a:endParaRPr sz="2400"/>
          </a:p>
          <a:p>
            <a:pPr indent="-381000" lvl="0" marL="457200" rtl="0" algn="l">
              <a:spcBef>
                <a:spcPts val="0"/>
              </a:spcBef>
              <a:spcAft>
                <a:spcPts val="0"/>
              </a:spcAft>
              <a:buSzPts val="2400"/>
              <a:buChar char="●"/>
            </a:pPr>
            <a:r>
              <a:rPr lang="en" sz="2400"/>
              <a:t>Woven mats</a:t>
            </a:r>
            <a:endParaRPr sz="2400"/>
          </a:p>
          <a:p>
            <a:pPr indent="-381000" lvl="0" marL="457200" rtl="0" algn="l">
              <a:spcBef>
                <a:spcPts val="0"/>
              </a:spcBef>
              <a:spcAft>
                <a:spcPts val="0"/>
              </a:spcAft>
              <a:buSzPts val="2400"/>
              <a:buChar char="●"/>
            </a:pPr>
            <a:r>
              <a:rPr lang="en" sz="2400"/>
              <a:t>Flax</a:t>
            </a:r>
            <a:endParaRPr sz="2400"/>
          </a:p>
          <a:p>
            <a:pPr indent="-381000" lvl="0" marL="457200" rtl="0" algn="l">
              <a:spcBef>
                <a:spcPts val="0"/>
              </a:spcBef>
              <a:spcAft>
                <a:spcPts val="0"/>
              </a:spcAft>
              <a:buSzPts val="2400"/>
              <a:buChar char="●"/>
            </a:pPr>
            <a:r>
              <a:rPr lang="en" sz="2400"/>
              <a:t>Kauri</a:t>
            </a:r>
            <a:endParaRPr sz="2400"/>
          </a:p>
          <a:p>
            <a:pPr indent="-381000" lvl="0" marL="457200" rtl="0" algn="l">
              <a:spcBef>
                <a:spcPts val="0"/>
              </a:spcBef>
              <a:spcAft>
                <a:spcPts val="0"/>
              </a:spcAft>
              <a:buSzPts val="2400"/>
              <a:buChar char="●"/>
            </a:pPr>
            <a:r>
              <a:rPr lang="en" sz="2400"/>
              <a:t>Spears</a:t>
            </a:r>
            <a:endParaRPr sz="2400"/>
          </a:p>
          <a:p>
            <a:pPr indent="-381000" lvl="0" marL="457200" rtl="0" algn="l">
              <a:spcBef>
                <a:spcPts val="0"/>
              </a:spcBef>
              <a:spcAft>
                <a:spcPts val="0"/>
              </a:spcAft>
              <a:buSzPts val="2400"/>
              <a:buChar char="●"/>
            </a:pPr>
            <a:r>
              <a:rPr lang="en" sz="2400"/>
              <a:t>Fresh pork</a:t>
            </a:r>
            <a:endParaRPr sz="2400"/>
          </a:p>
          <a:p>
            <a:pPr indent="-381000" lvl="0" marL="457200" rtl="0" algn="l">
              <a:spcBef>
                <a:spcPts val="0"/>
              </a:spcBef>
              <a:spcAft>
                <a:spcPts val="0"/>
              </a:spcAft>
              <a:buSzPts val="2400"/>
              <a:buChar char="●"/>
            </a:pPr>
            <a:r>
              <a:rPr lang="en" sz="2400"/>
              <a:t>Carvings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Maori wanted from Pakeha</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Other Pakeha tools such as spades</a:t>
            </a:r>
            <a:endParaRPr sz="3000"/>
          </a:p>
          <a:p>
            <a:pPr indent="-419100" lvl="0" marL="457200" rtl="0" algn="l">
              <a:spcBef>
                <a:spcPts val="0"/>
              </a:spcBef>
              <a:spcAft>
                <a:spcPts val="0"/>
              </a:spcAft>
              <a:buSzPts val="3000"/>
              <a:buChar char="●"/>
            </a:pPr>
            <a:r>
              <a:rPr lang="en" sz="3000"/>
              <a:t>Blankets</a:t>
            </a:r>
            <a:endParaRPr sz="3000"/>
          </a:p>
          <a:p>
            <a:pPr indent="-419100" lvl="0" marL="457200" rtl="0" algn="l">
              <a:spcBef>
                <a:spcPts val="0"/>
              </a:spcBef>
              <a:spcAft>
                <a:spcPts val="0"/>
              </a:spcAft>
              <a:buSzPts val="3000"/>
              <a:buChar char="●"/>
            </a:pPr>
            <a:r>
              <a:rPr lang="en" sz="3000"/>
              <a:t>Nails</a:t>
            </a:r>
            <a:endParaRPr sz="3000"/>
          </a:p>
          <a:p>
            <a:pPr indent="-419100" lvl="0" marL="457200" rtl="0" algn="l">
              <a:spcBef>
                <a:spcPts val="0"/>
              </a:spcBef>
              <a:spcAft>
                <a:spcPts val="0"/>
              </a:spcAft>
              <a:buSzPts val="3000"/>
              <a:buChar char="●"/>
            </a:pPr>
            <a:r>
              <a:rPr lang="en" sz="3000"/>
              <a:t>Tomahawks</a:t>
            </a:r>
            <a:endParaRPr sz="3000"/>
          </a:p>
          <a:p>
            <a:pPr indent="-419100" lvl="0" marL="457200" rtl="0" algn="l">
              <a:spcBef>
                <a:spcPts val="0"/>
              </a:spcBef>
              <a:spcAft>
                <a:spcPts val="0"/>
              </a:spcAft>
              <a:buSzPts val="3000"/>
              <a:buChar char="●"/>
            </a:pPr>
            <a:r>
              <a:rPr lang="en" sz="3000"/>
              <a:t>Muskets</a:t>
            </a:r>
            <a:endParaRPr sz="3000"/>
          </a:p>
          <a:p>
            <a:pPr indent="-419100" lvl="0" marL="457200" rtl="0" algn="l">
              <a:spcBef>
                <a:spcPts val="0"/>
              </a:spcBef>
              <a:spcAft>
                <a:spcPts val="0"/>
              </a:spcAft>
              <a:buSzPts val="3000"/>
              <a:buChar char="●"/>
            </a:pPr>
            <a:r>
              <a:rPr lang="en" sz="3000"/>
              <a:t>Axes</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85" name="Google Shape;85;p1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Use the information on slides 3 and 4 to answer the questions on slide 6.</a:t>
            </a:r>
            <a:endParaRPr/>
          </a:p>
        </p:txBody>
      </p:sp>
      <p:pic>
        <p:nvPicPr>
          <p:cNvPr id="86" name="Google Shape;86;p17"/>
          <p:cNvPicPr preferRelativeResize="0"/>
          <p:nvPr/>
        </p:nvPicPr>
        <p:blipFill>
          <a:blip r:embed="rId3">
            <a:alphaModFix/>
          </a:blip>
          <a:stretch>
            <a:fillRect/>
          </a:stretch>
        </p:blipFill>
        <p:spPr>
          <a:xfrm>
            <a:off x="3272100" y="152400"/>
            <a:ext cx="5448200" cy="486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about trade items</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Which trade item/s: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Came from the pigs that Pakeha introduced into NZ?</a:t>
            </a:r>
            <a:endParaRPr/>
          </a:p>
          <a:p>
            <a:pPr indent="-342900" lvl="0" marL="457200" rtl="0" algn="l">
              <a:spcBef>
                <a:spcPts val="0"/>
              </a:spcBef>
              <a:spcAft>
                <a:spcPts val="0"/>
              </a:spcAft>
              <a:buSzPts val="1800"/>
              <a:buAutoNum type="arabicPeriod"/>
            </a:pPr>
            <a:r>
              <a:rPr lang="en"/>
              <a:t>Would have been used to make rope?</a:t>
            </a:r>
            <a:endParaRPr/>
          </a:p>
          <a:p>
            <a:pPr indent="-342900" lvl="0" marL="457200" rtl="0" algn="l">
              <a:spcBef>
                <a:spcPts val="0"/>
              </a:spcBef>
              <a:spcAft>
                <a:spcPts val="0"/>
              </a:spcAft>
              <a:buSzPts val="1800"/>
              <a:buAutoNum type="arabicPeriod"/>
            </a:pPr>
            <a:r>
              <a:rPr lang="en"/>
              <a:t>Would have been used to make spars for masts and booms of ships?</a:t>
            </a:r>
            <a:endParaRPr/>
          </a:p>
          <a:p>
            <a:pPr indent="-342900" lvl="0" marL="457200" rtl="0" algn="l">
              <a:spcBef>
                <a:spcPts val="0"/>
              </a:spcBef>
              <a:spcAft>
                <a:spcPts val="0"/>
              </a:spcAft>
              <a:buSzPts val="1800"/>
              <a:buAutoNum type="arabicPeriod"/>
            </a:pPr>
            <a:r>
              <a:rPr lang="en"/>
              <a:t>Was a food similar to kumara and planted by Captain Cook in NZ?</a:t>
            </a:r>
            <a:endParaRPr/>
          </a:p>
          <a:p>
            <a:pPr indent="-342900" lvl="0" marL="457200" rtl="0" algn="l">
              <a:spcBef>
                <a:spcPts val="0"/>
              </a:spcBef>
              <a:spcAft>
                <a:spcPts val="0"/>
              </a:spcAft>
              <a:buSzPts val="1800"/>
              <a:buAutoNum type="arabicPeriod"/>
            </a:pPr>
            <a:r>
              <a:rPr lang="en"/>
              <a:t>Could be called a Maori artefact (something made by people)?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98" name="Google Shape;98;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colour and label pictures of what Maori wanted from Pakeha and what Pakeha wanted from Maori in your global studies books. Then draw and colour in arrows which point to the products which are the most similar to the products that the other group of people have. One of the products will have to match up with two from the other group of people.</a:t>
            </a:r>
            <a:endParaRPr/>
          </a:p>
        </p:txBody>
      </p:sp>
      <p:pic>
        <p:nvPicPr>
          <p:cNvPr id="99" name="Google Shape;99;p19"/>
          <p:cNvPicPr preferRelativeResize="0"/>
          <p:nvPr/>
        </p:nvPicPr>
        <p:blipFill>
          <a:blip r:embed="rId3">
            <a:alphaModFix/>
          </a:blip>
          <a:stretch>
            <a:fillRect/>
          </a:stretch>
        </p:blipFill>
        <p:spPr>
          <a:xfrm>
            <a:off x="3272100" y="152400"/>
            <a:ext cx="5596000" cy="486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05" name="Google Shape;105;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next three slides you will see a scenario each of real life cases which happened in New Zealand. Work out the main obvious problem, any underlying problems, possible solutions, possible results of the solutions, the best solution.</a:t>
            </a:r>
            <a:endParaRPr/>
          </a:p>
        </p:txBody>
      </p:sp>
      <p:pic>
        <p:nvPicPr>
          <p:cNvPr id="106" name="Google Shape;106;p20"/>
          <p:cNvPicPr preferRelativeResize="0"/>
          <p:nvPr/>
        </p:nvPicPr>
        <p:blipFill>
          <a:blip r:embed="rId3">
            <a:alphaModFix/>
          </a:blip>
          <a:stretch>
            <a:fillRect/>
          </a:stretch>
        </p:blipFill>
        <p:spPr>
          <a:xfrm>
            <a:off x="3172800" y="152400"/>
            <a:ext cx="5818801" cy="485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1</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It is 1820 in the Bay of Islands and you are a Maori chief. The missionaries you have been protecting are starting to refuse to trade with you in the muskets you desperately want; and a Pakeha trader in your area has been trying to cheat the tribe and has broken tapu by going onto a kumara plot.</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